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48" r:id="rId1"/>
  </p:sldMasterIdLst>
  <p:notesMasterIdLst>
    <p:notesMasterId r:id="rId5"/>
  </p:notesMasterIdLst>
  <p:sldIdLst>
    <p:sldId id="258" r:id="rId2"/>
    <p:sldId id="259" r:id="rId3"/>
    <p:sldId id="263"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3655" autoAdjust="0"/>
  </p:normalViewPr>
  <p:slideViewPr>
    <p:cSldViewPr>
      <p:cViewPr>
        <p:scale>
          <a:sx n="66" d="100"/>
          <a:sy n="66" d="100"/>
        </p:scale>
        <p:origin x="-1445" y="-3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xwang\Dropbox\JFF%20Sharing\Data%20Files\EMSI\EMSI%20Pull%205.15.14\All%20Transportation\Top%2010%20Wages%20vs%20Entry_9-16-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1"/>
    <c:plotArea>
      <c:layout>
        <c:manualLayout>
          <c:layoutTarget val="inner"/>
          <c:xMode val="edge"/>
          <c:yMode val="edge"/>
          <c:x val="0.14214299329902241"/>
          <c:y val="0.2385619179465327"/>
          <c:w val="0.75288539986718561"/>
          <c:h val="0.60449112009311945"/>
        </c:manualLayout>
      </c:layout>
      <c:bubbleChart>
        <c:varyColors val="0"/>
        <c:ser>
          <c:idx val="1"/>
          <c:order val="0"/>
          <c:tx>
            <c:strRef>
              <c:f>'Transit for 9-17'!$F$1</c:f>
              <c:strCache>
                <c:ptCount val="1"/>
                <c:pt idx="0">
                  <c:v>Total Job Openings (2012-2022)</c:v>
                </c:pt>
              </c:strCache>
            </c:strRef>
          </c:tx>
          <c:invertIfNegative val="0"/>
          <c:dLbls>
            <c:dLbl>
              <c:idx val="0"/>
              <c:layout>
                <c:manualLayout>
                  <c:x val="-6.7451174551530782E-2"/>
                  <c:y val="3.8294593558706267E-3"/>
                </c:manualLayout>
              </c:layout>
              <c:tx>
                <c:rich>
                  <a:bodyPr/>
                  <a:lstStyle/>
                  <a:p>
                    <a:r>
                      <a:rPr lang="en-US" sz="1000" b="1"/>
                      <a:t>1</a:t>
                    </a:r>
                    <a:endParaRPr lang="en-US"/>
                  </a:p>
                </c:rich>
              </c:tx>
              <c:dLblPos val="r"/>
              <c:showLegendKey val="0"/>
              <c:showVal val="0"/>
              <c:showCatName val="0"/>
              <c:showSerName val="0"/>
              <c:showPercent val="0"/>
              <c:showBubbleSize val="0"/>
            </c:dLbl>
            <c:dLbl>
              <c:idx val="1"/>
              <c:layout>
                <c:manualLayout>
                  <c:x val="-4.8932834871813005E-2"/>
                  <c:y val="5.0121906052290419E-3"/>
                </c:manualLayout>
              </c:layout>
              <c:tx>
                <c:rich>
                  <a:bodyPr/>
                  <a:lstStyle/>
                  <a:p>
                    <a:r>
                      <a:rPr lang="en-US" sz="1000" b="1"/>
                      <a:t>2</a:t>
                    </a:r>
                    <a:endParaRPr lang="en-US"/>
                  </a:p>
                </c:rich>
              </c:tx>
              <c:dLblPos val="r"/>
              <c:showLegendKey val="0"/>
              <c:showVal val="0"/>
              <c:showCatName val="0"/>
              <c:showSerName val="0"/>
              <c:showPercent val="0"/>
              <c:showBubbleSize val="0"/>
            </c:dLbl>
            <c:dLbl>
              <c:idx val="2"/>
              <c:layout>
                <c:manualLayout>
                  <c:x val="-4.5285777728508919E-2"/>
                  <c:y val="3.8209235380173875E-3"/>
                </c:manualLayout>
              </c:layout>
              <c:tx>
                <c:rich>
                  <a:bodyPr/>
                  <a:lstStyle/>
                  <a:p>
                    <a:r>
                      <a:rPr lang="en-US" sz="1000" b="1"/>
                      <a:t>3</a:t>
                    </a:r>
                    <a:endParaRPr lang="en-US"/>
                  </a:p>
                </c:rich>
              </c:tx>
              <c:dLblPos val="r"/>
              <c:showLegendKey val="0"/>
              <c:showVal val="0"/>
              <c:showCatName val="0"/>
              <c:showSerName val="0"/>
              <c:showPercent val="0"/>
              <c:showBubbleSize val="0"/>
            </c:dLbl>
            <c:dLbl>
              <c:idx val="3"/>
              <c:layout>
                <c:manualLayout>
                  <c:x val="-4.6177241291602028E-2"/>
                  <c:y val="-1.7529655200847435E-4"/>
                </c:manualLayout>
              </c:layout>
              <c:tx>
                <c:rich>
                  <a:bodyPr/>
                  <a:lstStyle/>
                  <a:p>
                    <a:r>
                      <a:rPr lang="en-US" sz="1000" b="1"/>
                      <a:t>4</a:t>
                    </a:r>
                    <a:endParaRPr lang="en-US"/>
                  </a:p>
                </c:rich>
              </c:tx>
              <c:dLblPos val="r"/>
              <c:showLegendKey val="0"/>
              <c:showVal val="0"/>
              <c:showCatName val="0"/>
              <c:showSerName val="0"/>
              <c:showPercent val="0"/>
              <c:showBubbleSize val="0"/>
            </c:dLbl>
            <c:dLbl>
              <c:idx val="4"/>
              <c:layout>
                <c:manualLayout>
                  <c:x val="-7.4596701682357299E-3"/>
                  <c:y val="-4.9971805006140064E-3"/>
                </c:manualLayout>
              </c:layout>
              <c:tx>
                <c:rich>
                  <a:bodyPr/>
                  <a:lstStyle/>
                  <a:p>
                    <a:r>
                      <a:rPr lang="en-US" sz="1000" b="1"/>
                      <a:t>2</a:t>
                    </a:r>
                    <a:endParaRPr lang="en-US"/>
                  </a:p>
                </c:rich>
              </c:tx>
              <c:dLblPos val="r"/>
              <c:showLegendKey val="0"/>
              <c:showVal val="0"/>
              <c:showCatName val="0"/>
              <c:showSerName val="0"/>
              <c:showPercent val="0"/>
              <c:showBubbleSize val="0"/>
            </c:dLbl>
            <c:dLbl>
              <c:idx val="5"/>
              <c:layout>
                <c:manualLayout>
                  <c:x val="-2.7623784940856679E-2"/>
                  <c:y val="6.378738635299747E-4"/>
                </c:manualLayout>
              </c:layout>
              <c:tx>
                <c:rich>
                  <a:bodyPr/>
                  <a:lstStyle/>
                  <a:p>
                    <a:r>
                      <a:rPr lang="en-US" sz="1000" b="1"/>
                      <a:t>6</a:t>
                    </a:r>
                    <a:endParaRPr lang="en-US"/>
                  </a:p>
                </c:rich>
              </c:tx>
              <c:dLblPos val="r"/>
              <c:showLegendKey val="0"/>
              <c:showVal val="0"/>
              <c:showCatName val="0"/>
              <c:showSerName val="0"/>
              <c:showPercent val="0"/>
              <c:showBubbleSize val="0"/>
            </c:dLbl>
            <c:dLbl>
              <c:idx val="6"/>
              <c:delete val="1"/>
            </c:dLbl>
            <c:dLbl>
              <c:idx val="7"/>
              <c:layout>
                <c:manualLayout>
                  <c:x val="-4.7846299698868944E-2"/>
                  <c:y val="2.8674693589059087E-2"/>
                </c:manualLayout>
              </c:layout>
              <c:tx>
                <c:rich>
                  <a:bodyPr/>
                  <a:lstStyle/>
                  <a:p>
                    <a:r>
                      <a:rPr lang="en-US" sz="1000" b="1"/>
                      <a:t>1</a:t>
                    </a:r>
                    <a:endParaRPr lang="en-US"/>
                  </a:p>
                </c:rich>
              </c:tx>
              <c:dLblPos val="r"/>
              <c:showLegendKey val="0"/>
              <c:showVal val="0"/>
              <c:showCatName val="0"/>
              <c:showSerName val="0"/>
              <c:showPercent val="0"/>
              <c:showBubbleSize val="0"/>
            </c:dLbl>
            <c:dLbl>
              <c:idx val="8"/>
              <c:layout>
                <c:manualLayout>
                  <c:x val="-2.0110789834489173E-2"/>
                  <c:y val="2.6961487851075018E-3"/>
                </c:manualLayout>
              </c:layout>
              <c:tx>
                <c:rich>
                  <a:bodyPr/>
                  <a:lstStyle/>
                  <a:p>
                    <a:r>
                      <a:rPr lang="en-US" sz="1000" b="1"/>
                      <a:t>9</a:t>
                    </a:r>
                    <a:endParaRPr lang="en-US"/>
                  </a:p>
                </c:rich>
              </c:tx>
              <c:dLblPos val="r"/>
              <c:showLegendKey val="0"/>
              <c:showVal val="0"/>
              <c:showCatName val="0"/>
              <c:showSerName val="0"/>
              <c:showPercent val="0"/>
              <c:showBubbleSize val="0"/>
            </c:dLbl>
            <c:dLbl>
              <c:idx val="9"/>
              <c:layout>
                <c:manualLayout>
                  <c:x val="7.5027030549884979E-2"/>
                  <c:y val="-8.707451498437721E-2"/>
                </c:manualLayout>
              </c:layout>
              <c:tx>
                <c:rich>
                  <a:bodyPr/>
                  <a:lstStyle/>
                  <a:p>
                    <a:r>
                      <a:rPr lang="en-US" sz="1000" b="1"/>
                      <a:t>8</a:t>
                    </a:r>
                    <a:endParaRPr lang="en-US"/>
                  </a:p>
                </c:rich>
              </c:tx>
              <c:dLblPos val="r"/>
              <c:showLegendKey val="0"/>
              <c:showVal val="0"/>
              <c:showCatName val="0"/>
              <c:showSerName val="0"/>
              <c:showPercent val="0"/>
              <c:showBubbleSize val="0"/>
            </c:dLbl>
            <c:txPr>
              <a:bodyPr/>
              <a:lstStyle/>
              <a:p>
                <a:pPr>
                  <a:defRPr sz="1000" b="1"/>
                </a:pPr>
                <a:endParaRPr lang="en-US"/>
              </a:p>
            </c:txPr>
            <c:dLblPos val="ctr"/>
            <c:showLegendKey val="0"/>
            <c:showVal val="0"/>
            <c:showCatName val="0"/>
            <c:showSerName val="0"/>
            <c:showPercent val="0"/>
            <c:showBubbleSize val="1"/>
            <c:showLeaderLines val="0"/>
          </c:dLbls>
          <c:xVal>
            <c:numRef>
              <c:f>'Transit for 9-17'!$D$2:$D$11</c:f>
              <c:numCache>
                <c:formatCode>0.0</c:formatCode>
                <c:ptCount val="4"/>
                <c:pt idx="0">
                  <c:v>1.8</c:v>
                </c:pt>
                <c:pt idx="1">
                  <c:v>2.5</c:v>
                </c:pt>
                <c:pt idx="2">
                  <c:v>1.7</c:v>
                </c:pt>
                <c:pt idx="3">
                  <c:v>2.2000000000000002</c:v>
                </c:pt>
              </c:numCache>
            </c:numRef>
          </c:xVal>
          <c:yVal>
            <c:numRef>
              <c:f>'Transit for 9-17'!$E$2:$E$11</c:f>
              <c:numCache>
                <c:formatCode>_("$"* #,##0_);_("$"* \(#,##0\);_("$"* "-"??_);_(@_)</c:formatCode>
                <c:ptCount val="4"/>
                <c:pt idx="0">
                  <c:v>36938.330293313396</c:v>
                </c:pt>
                <c:pt idx="1">
                  <c:v>41458.132053033398</c:v>
                </c:pt>
                <c:pt idx="2">
                  <c:v>35678.758651402262</c:v>
                </c:pt>
                <c:pt idx="3">
                  <c:v>53122.929661358212</c:v>
                </c:pt>
              </c:numCache>
            </c:numRef>
          </c:yVal>
          <c:bubbleSize>
            <c:numRef>
              <c:f>'Transit for 9-17'!$F$2:$F$11</c:f>
              <c:numCache>
                <c:formatCode>#,##0</c:formatCode>
                <c:ptCount val="4"/>
                <c:pt idx="0">
                  <c:v>199727.47703138698</c:v>
                </c:pt>
                <c:pt idx="1">
                  <c:v>31227.382738356999</c:v>
                </c:pt>
                <c:pt idx="2">
                  <c:v>28509.717325605139</c:v>
                </c:pt>
                <c:pt idx="3">
                  <c:v>23996.494248268664</c:v>
                </c:pt>
              </c:numCache>
            </c:numRef>
          </c:bubbleSize>
          <c:bubble3D val="0"/>
        </c:ser>
        <c:dLbls>
          <c:showLegendKey val="0"/>
          <c:showVal val="0"/>
          <c:showCatName val="0"/>
          <c:showSerName val="0"/>
          <c:showPercent val="0"/>
          <c:showBubbleSize val="0"/>
        </c:dLbls>
        <c:bubbleScale val="100"/>
        <c:showNegBubbles val="0"/>
        <c:axId val="97249536"/>
        <c:axId val="97993088"/>
      </c:bubbleChart>
      <c:valAx>
        <c:axId val="97249536"/>
        <c:scaling>
          <c:orientation val="minMax"/>
          <c:max val="5"/>
          <c:min val="1"/>
        </c:scaling>
        <c:delete val="0"/>
        <c:axPos val="b"/>
        <c:title>
          <c:tx>
            <c:rich>
              <a:bodyPr/>
              <a:lstStyle/>
              <a:p>
                <a:pPr>
                  <a:defRPr sz="1200">
                    <a:solidFill>
                      <a:schemeClr val="accent1">
                        <a:lumMod val="50000"/>
                      </a:schemeClr>
                    </a:solidFill>
                  </a:defRPr>
                </a:pPr>
                <a:r>
                  <a:rPr lang="en-US" sz="1200">
                    <a:solidFill>
                      <a:schemeClr val="accent1">
                        <a:lumMod val="50000"/>
                      </a:schemeClr>
                    </a:solidFill>
                  </a:rPr>
                  <a:t>Edu/Work Exp./Training Requirements </a:t>
                </a:r>
              </a:p>
            </c:rich>
          </c:tx>
          <c:layout>
            <c:manualLayout>
              <c:xMode val="edge"/>
              <c:yMode val="edge"/>
              <c:x val="0.33496401297767076"/>
              <c:y val="0.79053889024351365"/>
            </c:manualLayout>
          </c:layout>
          <c:overlay val="0"/>
        </c:title>
        <c:numFmt formatCode="0.0" sourceLinked="1"/>
        <c:majorTickMark val="none"/>
        <c:minorTickMark val="none"/>
        <c:tickLblPos val="none"/>
        <c:crossAx val="97993088"/>
        <c:crosses val="autoZero"/>
        <c:crossBetween val="midCat"/>
      </c:valAx>
      <c:valAx>
        <c:axId val="97993088"/>
        <c:scaling>
          <c:orientation val="minMax"/>
          <c:min val="0"/>
        </c:scaling>
        <c:delete val="0"/>
        <c:axPos val="l"/>
        <c:title>
          <c:tx>
            <c:rich>
              <a:bodyPr rot="-5400000" vert="horz"/>
              <a:lstStyle/>
              <a:p>
                <a:pPr>
                  <a:defRPr sz="1200">
                    <a:solidFill>
                      <a:schemeClr val="accent1">
                        <a:lumMod val="50000"/>
                      </a:schemeClr>
                    </a:solidFill>
                  </a:defRPr>
                </a:pPr>
                <a:r>
                  <a:rPr lang="en-US" sz="1200">
                    <a:solidFill>
                      <a:schemeClr val="accent1">
                        <a:lumMod val="50000"/>
                      </a:schemeClr>
                    </a:solidFill>
                  </a:rPr>
                  <a:t> Annual Median Wages </a:t>
                </a:r>
              </a:p>
            </c:rich>
          </c:tx>
          <c:layout>
            <c:manualLayout>
              <c:xMode val="edge"/>
              <c:yMode val="edge"/>
              <c:x val="1.755935007483601E-2"/>
              <c:y val="0.41339933113321797"/>
            </c:manualLayout>
          </c:layout>
          <c:overlay val="0"/>
        </c:title>
        <c:numFmt formatCode="\$#,##0" sourceLinked="0"/>
        <c:majorTickMark val="none"/>
        <c:minorTickMark val="none"/>
        <c:tickLblPos val="nextTo"/>
        <c:txPr>
          <a:bodyPr/>
          <a:lstStyle/>
          <a:p>
            <a:pPr>
              <a:defRPr sz="1200"/>
            </a:pPr>
            <a:endParaRPr lang="en-US"/>
          </a:p>
        </c:txPr>
        <c:crossAx val="97249536"/>
        <c:crossesAt val="1"/>
        <c:crossBetween val="midCat"/>
      </c:valAx>
    </c:plotArea>
    <c:plotVisOnly val="1"/>
    <c:dispBlanksAs val="gap"/>
    <c:showDLblsOverMax val="0"/>
  </c:chart>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0.83722</cdr:x>
      <cdr:y>0.84175</cdr:y>
    </cdr:from>
    <cdr:to>
      <cdr:x>0.95627</cdr:x>
      <cdr:y>0.9193</cdr:y>
    </cdr:to>
    <cdr:sp macro="" textlink="">
      <cdr:nvSpPr>
        <cdr:cNvPr id="11" name="TextBox 1"/>
        <cdr:cNvSpPr txBox="1"/>
      </cdr:nvSpPr>
      <cdr:spPr>
        <a:xfrm xmlns:a="http://schemas.openxmlformats.org/drawingml/2006/main">
          <a:off x="5543898" y="4951721"/>
          <a:ext cx="788323" cy="4561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a:solidFill>
                <a:schemeClr val="accent1">
                  <a:lumMod val="50000"/>
                </a:schemeClr>
              </a:solidFill>
            </a:rPr>
            <a:t>Extensive</a:t>
          </a:r>
        </a:p>
      </cdr:txBody>
    </cdr:sp>
  </cdr:relSizeAnchor>
  <cdr:relSizeAnchor xmlns:cdr="http://schemas.openxmlformats.org/drawingml/2006/chartDrawing">
    <cdr:from>
      <cdr:x>0.0614</cdr:x>
      <cdr:y>0.84365</cdr:y>
    </cdr:from>
    <cdr:to>
      <cdr:x>0.20677</cdr:x>
      <cdr:y>0.9212</cdr:y>
    </cdr:to>
    <cdr:sp macro="" textlink="">
      <cdr:nvSpPr>
        <cdr:cNvPr id="13" name="TextBox 1"/>
        <cdr:cNvSpPr txBox="1"/>
      </cdr:nvSpPr>
      <cdr:spPr>
        <a:xfrm xmlns:a="http://schemas.openxmlformats.org/drawingml/2006/main">
          <a:off x="373359" y="3632185"/>
          <a:ext cx="883960" cy="3338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Little/No</a:t>
          </a:r>
        </a:p>
      </cdr:txBody>
    </cdr:sp>
  </cdr:relSizeAnchor>
  <cdr:relSizeAnchor xmlns:cdr="http://schemas.openxmlformats.org/drawingml/2006/chartDrawing">
    <cdr:from>
      <cdr:x>0.26219</cdr:x>
      <cdr:y>0.84849</cdr:y>
    </cdr:from>
    <cdr:to>
      <cdr:x>0.40797</cdr:x>
      <cdr:y>0.91811</cdr:y>
    </cdr:to>
    <cdr:sp macro="" textlink="">
      <cdr:nvSpPr>
        <cdr:cNvPr id="14" name="TextBox 1"/>
        <cdr:cNvSpPr txBox="1"/>
      </cdr:nvSpPr>
      <cdr:spPr>
        <a:xfrm xmlns:a="http://schemas.openxmlformats.org/drawingml/2006/main">
          <a:off x="1736137" y="4991335"/>
          <a:ext cx="965323" cy="4095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Some</a:t>
          </a:r>
        </a:p>
      </cdr:txBody>
    </cdr:sp>
  </cdr:relSizeAnchor>
  <cdr:relSizeAnchor xmlns:cdr="http://schemas.openxmlformats.org/drawingml/2006/chartDrawing">
    <cdr:from>
      <cdr:x>0.46375</cdr:x>
      <cdr:y>0.84495</cdr:y>
    </cdr:from>
    <cdr:to>
      <cdr:x>0.60069</cdr:x>
      <cdr:y>0.9225</cdr:y>
    </cdr:to>
    <cdr:sp macro="" textlink="">
      <cdr:nvSpPr>
        <cdr:cNvPr id="15" name="TextBox 1"/>
        <cdr:cNvSpPr txBox="1"/>
      </cdr:nvSpPr>
      <cdr:spPr>
        <a:xfrm xmlns:a="http://schemas.openxmlformats.org/drawingml/2006/main">
          <a:off x="3070862" y="4970510"/>
          <a:ext cx="906780" cy="4561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Medium</a:t>
          </a:r>
        </a:p>
      </cdr:txBody>
    </cdr:sp>
  </cdr:relSizeAnchor>
  <cdr:relSizeAnchor xmlns:cdr="http://schemas.openxmlformats.org/drawingml/2006/chartDrawing">
    <cdr:from>
      <cdr:x>0.55577</cdr:x>
      <cdr:y>0.42751</cdr:y>
    </cdr:from>
    <cdr:to>
      <cdr:x>0.76018</cdr:x>
      <cdr:y>0.50715</cdr:y>
    </cdr:to>
    <cdr:sp macro="" textlink="">
      <cdr:nvSpPr>
        <cdr:cNvPr id="20" name="TextBox 1"/>
        <cdr:cNvSpPr txBox="1"/>
      </cdr:nvSpPr>
      <cdr:spPr>
        <a:xfrm xmlns:a="http://schemas.openxmlformats.org/drawingml/2006/main">
          <a:off x="3680211" y="2514889"/>
          <a:ext cx="1353558" cy="4684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endParaRPr lang="en-US" sz="800"/>
        </a:p>
      </cdr:txBody>
    </cdr:sp>
  </cdr:relSizeAnchor>
  <cdr:relSizeAnchor xmlns:cdr="http://schemas.openxmlformats.org/drawingml/2006/chartDrawing">
    <cdr:from>
      <cdr:x>0.626</cdr:x>
      <cdr:y>0.68145</cdr:y>
    </cdr:from>
    <cdr:to>
      <cdr:x>0.92299</cdr:x>
      <cdr:y>0.77703</cdr:y>
    </cdr:to>
    <cdr:sp macro="" textlink="">
      <cdr:nvSpPr>
        <cdr:cNvPr id="21" name="TextBox 20"/>
        <cdr:cNvSpPr txBox="1"/>
      </cdr:nvSpPr>
      <cdr:spPr>
        <a:xfrm xmlns:a="http://schemas.openxmlformats.org/drawingml/2006/main">
          <a:off x="4602288" y="3273210"/>
          <a:ext cx="2183457" cy="4590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a:t>Size of the bubbles represents total job openings 2012-2022</a:t>
          </a:r>
        </a:p>
      </cdr:txBody>
    </cdr:sp>
  </cdr:relSizeAnchor>
  <cdr:relSizeAnchor xmlns:cdr="http://schemas.openxmlformats.org/drawingml/2006/chartDrawing">
    <cdr:from>
      <cdr:x>0.65236</cdr:x>
      <cdr:y>0.8427</cdr:y>
    </cdr:from>
    <cdr:to>
      <cdr:x>0.80399</cdr:x>
      <cdr:y>0.92025</cdr:y>
    </cdr:to>
    <cdr:sp macro="" textlink="">
      <cdr:nvSpPr>
        <cdr:cNvPr id="26" name="TextBox 1"/>
        <cdr:cNvSpPr txBox="1"/>
      </cdr:nvSpPr>
      <cdr:spPr>
        <a:xfrm xmlns:a="http://schemas.openxmlformats.org/drawingml/2006/main">
          <a:off x="4319812" y="4957306"/>
          <a:ext cx="1004061" cy="45619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Considerable</a:t>
          </a:r>
        </a:p>
      </cdr:txBody>
    </cdr:sp>
  </cdr:relSizeAnchor>
  <cdr:relSizeAnchor xmlns:cdr="http://schemas.openxmlformats.org/drawingml/2006/chartDrawing">
    <cdr:from>
      <cdr:x>0.87429</cdr:x>
      <cdr:y>0.47641</cdr:y>
    </cdr:from>
    <cdr:to>
      <cdr:x>1</cdr:x>
      <cdr:y>0.55396</cdr:y>
    </cdr:to>
    <cdr:sp macro="" textlink="">
      <cdr:nvSpPr>
        <cdr:cNvPr id="65" name="TextBox 1"/>
        <cdr:cNvSpPr txBox="1"/>
      </cdr:nvSpPr>
      <cdr:spPr>
        <a:xfrm xmlns:a="http://schemas.openxmlformats.org/drawingml/2006/main">
          <a:off x="6041315" y="2317357"/>
          <a:ext cx="868680" cy="3772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a:solidFill>
                <a:schemeClr val="accent1">
                  <a:lumMod val="50000"/>
                </a:schemeClr>
              </a:solidFill>
            </a:rPr>
            <a:t>National Median Wage</a:t>
          </a:r>
        </a:p>
        <a:p xmlns:a="http://schemas.openxmlformats.org/drawingml/2006/main">
          <a:pPr algn="ctr"/>
          <a:r>
            <a:rPr lang="en-US" sz="900" b="1">
              <a:solidFill>
                <a:schemeClr val="accent1">
                  <a:lumMod val="50000"/>
                </a:schemeClr>
              </a:solidFill>
            </a:rPr>
            <a:t>$34,750</a:t>
          </a:r>
        </a:p>
      </cdr:txBody>
    </cdr:sp>
  </cdr:relSizeAnchor>
  <cdr:relSizeAnchor xmlns:cdr="http://schemas.openxmlformats.org/drawingml/2006/chartDrawing">
    <cdr:from>
      <cdr:x>0.14372</cdr:x>
      <cdr:y>0.5437</cdr:y>
    </cdr:from>
    <cdr:to>
      <cdr:x>0.99312</cdr:x>
      <cdr:y>0.5437</cdr:y>
    </cdr:to>
    <cdr:cxnSp macro="">
      <cdr:nvCxnSpPr>
        <cdr:cNvPr id="66" name="Straight Connector 2"/>
        <cdr:cNvCxnSpPr/>
      </cdr:nvCxnSpPr>
      <cdr:spPr>
        <a:xfrm xmlns:a="http://schemas.openxmlformats.org/drawingml/2006/main">
          <a:off x="934655" y="2590110"/>
          <a:ext cx="5524028" cy="0"/>
        </a:xfrm>
        <a:prstGeom xmlns:a="http://schemas.openxmlformats.org/drawingml/2006/main" prst="line">
          <a:avLst/>
        </a:prstGeom>
        <a:ln xmlns:a="http://schemas.openxmlformats.org/drawingml/2006/main">
          <a:prstDash val="dash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0.07457</cdr:x>
      <cdr:y>0.01851</cdr:y>
    </cdr:from>
    <cdr:to>
      <cdr:x>0.92038</cdr:x>
      <cdr:y>0.09565</cdr:y>
    </cdr:to>
    <cdr:sp macro="" textlink="">
      <cdr:nvSpPr>
        <cdr:cNvPr id="19" name="TextBox 7"/>
        <cdr:cNvSpPr txBox="1"/>
      </cdr:nvSpPr>
      <cdr:spPr>
        <a:xfrm xmlns:a="http://schemas.openxmlformats.org/drawingml/2006/main">
          <a:off x="512419" y="90061"/>
          <a:ext cx="5812318" cy="3752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400" b="1" i="0" u="none" strike="noStrike" kern="1200" baseline="0">
              <a:solidFill>
                <a:sysClr val="windowText" lastClr="000000"/>
              </a:solidFill>
              <a:latin typeface="+mn-lt"/>
              <a:ea typeface="+mn-ea"/>
              <a:cs typeface="+mn-cs"/>
            </a:defRPr>
          </a:pPr>
          <a:r>
            <a:rPr lang="en-US" sz="1800" b="1" dirty="0"/>
            <a:t>Top Transit Jobs by Projected Total Job Openings: </a:t>
          </a:r>
        </a:p>
        <a:p xmlns:a="http://schemas.openxmlformats.org/drawingml/2006/main">
          <a:pPr algn="ctr" rtl="0">
            <a:defRPr sz="1400" b="1" i="0" u="none" strike="noStrike" kern="1200" baseline="0">
              <a:solidFill>
                <a:sysClr val="windowText" lastClr="000000"/>
              </a:solidFill>
              <a:latin typeface="+mn-lt"/>
              <a:ea typeface="+mn-ea"/>
              <a:cs typeface="+mn-cs"/>
            </a:defRPr>
          </a:pPr>
          <a:r>
            <a:rPr lang="en-US" sz="1800" b="1" dirty="0"/>
            <a:t>Median Wages vs. Edu/Work Exp./Training Requirements </a:t>
          </a:r>
          <a:endParaRPr lang="en-US" sz="1800" b="1" dirty="0">
            <a:effectLst/>
          </a:endParaRPr>
        </a:p>
      </cdr:txBody>
    </cdr:sp>
  </cdr:relSizeAnchor>
  <cdr:relSizeAnchor xmlns:cdr="http://schemas.openxmlformats.org/drawingml/2006/chartDrawing">
    <cdr:from>
      <cdr:x>0.50749</cdr:x>
      <cdr:y>0.19222</cdr:y>
    </cdr:from>
    <cdr:to>
      <cdr:x>0.97339</cdr:x>
      <cdr:y>0.47733</cdr:y>
    </cdr:to>
    <cdr:pic>
      <cdr:nvPicPr>
        <cdr:cNvPr id="23" name="Picture 22"/>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3487420" y="935018"/>
          <a:ext cx="3201595" cy="1386840"/>
        </a:xfrm>
        <a:prstGeom xmlns:a="http://schemas.openxmlformats.org/drawingml/2006/main" prst="rect">
          <a:avLst/>
        </a:prstGeom>
        <a:noFill xmlns:a="http://schemas.openxmlformats.org/drawingml/2006/main"/>
        <a:ln xmlns:a="http://schemas.openxmlformats.org/drawingml/2006/main">
          <a:noFill/>
        </a:ln>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8" rIns="93175" bIns="46588"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5" tIns="46588" rIns="93175" bIns="46588" rtlCol="0"/>
          <a:lstStyle>
            <a:lvl1pPr algn="r">
              <a:defRPr sz="1200"/>
            </a:lvl1pPr>
          </a:lstStyle>
          <a:p>
            <a:fld id="{CA99B113-D794-4942-B9D4-15B1E325DDF6}" type="datetimeFigureOut">
              <a:rPr lang="en-US" smtClean="0"/>
              <a:pPr/>
              <a:t>9/16/2014</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5" tIns="46588" rIns="93175" bIns="46588"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5" tIns="46588" rIns="93175" bIns="46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175" tIns="46588" rIns="93175"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75" tIns="46588" rIns="93175" bIns="46588" rtlCol="0" anchor="b"/>
          <a:lstStyle>
            <a:lvl1pPr algn="r">
              <a:defRPr sz="1200"/>
            </a:lvl1pPr>
          </a:lstStyle>
          <a:p>
            <a:fld id="{F3703C81-4722-4A61-8551-5D8A2DF19AAB}" type="slidenum">
              <a:rPr lang="en-US" smtClean="0"/>
              <a:pPr/>
              <a:t>‹#›</a:t>
            </a:fld>
            <a:endParaRPr lang="en-US"/>
          </a:p>
        </p:txBody>
      </p:sp>
    </p:spTree>
    <p:extLst>
      <p:ext uri="{BB962C8B-B14F-4D97-AF65-F5344CB8AC3E}">
        <p14:creationId xmlns:p14="http://schemas.microsoft.com/office/powerpoint/2010/main" val="2532192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smtClean="0"/>
              <a:t>The size</a:t>
            </a:r>
            <a:r>
              <a:rPr lang="en-US" baseline="0" dirty="0" smtClean="0"/>
              <a:t> of the bubbles in this chart indicates the total projected job openings in the next ten years. Same as the bar chart you saw a minute ago, transit and intercity bus drivers, bus mechanics, dispatchers and supervisors of operators will see the most job openings in transit.  The two additional dimensions this chart shows are the national median annual wages and education, work experience and skills training requirements for entry into these top jobs. </a:t>
            </a:r>
          </a:p>
          <a:p>
            <a:endParaRPr lang="en-US" baseline="0" dirty="0" smtClean="0"/>
          </a:p>
          <a:p>
            <a:r>
              <a:rPr lang="en-US" baseline="0" dirty="0" smtClean="0"/>
              <a:t>The blue dotted line shows the average national median wage for all occupations at $34,750. The four top transit jobs all pay above this national average. For example, 50 percent of the bus operators are paid over $37k. At 75 and 90 percentiles, the wages are even higher. $49,000. $61,000. As entry level workers reach higher competence level and gain seniority, or move up the </a:t>
            </a:r>
            <a:r>
              <a:rPr lang="en-US" baseline="0" smtClean="0"/>
              <a:t>career ladder, </a:t>
            </a:r>
            <a:r>
              <a:rPr lang="en-US" baseline="0" dirty="0" smtClean="0"/>
              <a:t>their wages continue to progress.  </a:t>
            </a:r>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9, 2009</a:t>
            </a:r>
            <a:endParaRPr lang="en-US"/>
          </a:p>
        </p:txBody>
      </p:sp>
      <p:sp>
        <p:nvSpPr>
          <p:cNvPr id="5" name="Footer Placeholder 4"/>
          <p:cNvSpPr>
            <a:spLocks noGrp="1"/>
          </p:cNvSpPr>
          <p:nvPr>
            <p:ph type="ftr" sz="quarter" idx="11"/>
          </p:nvPr>
        </p:nvSpPr>
        <p:spPr/>
        <p:txBody>
          <a:bodyPr/>
          <a:lstStyle/>
          <a:p>
            <a:r>
              <a:rPr lang="en-US" smtClean="0"/>
              <a:t>www.epi.org</a:t>
            </a:r>
            <a:endParaRPr lang="en-US" dirty="0"/>
          </a:p>
        </p:txBody>
      </p:sp>
      <p:sp>
        <p:nvSpPr>
          <p:cNvPr id="6" name="Slide Number Placeholder 5"/>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9, 2009</a:t>
            </a:r>
            <a:endParaRPr lang="en-US"/>
          </a:p>
        </p:txBody>
      </p:sp>
      <p:sp>
        <p:nvSpPr>
          <p:cNvPr id="5" name="Footer Placeholder 4"/>
          <p:cNvSpPr>
            <a:spLocks noGrp="1"/>
          </p:cNvSpPr>
          <p:nvPr>
            <p:ph type="ftr" sz="quarter" idx="11"/>
          </p:nvPr>
        </p:nvSpPr>
        <p:spPr/>
        <p:txBody>
          <a:bodyPr/>
          <a:lstStyle/>
          <a:p>
            <a:r>
              <a:rPr lang="en-US" smtClean="0"/>
              <a:t>www.epi.org</a:t>
            </a:r>
            <a:endParaRPr lang="en-US"/>
          </a:p>
        </p:txBody>
      </p:sp>
      <p:sp>
        <p:nvSpPr>
          <p:cNvPr id="6" name="Slide Number Placeholder 5"/>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9, 2009</a:t>
            </a:r>
            <a:endParaRPr lang="en-US"/>
          </a:p>
        </p:txBody>
      </p:sp>
      <p:sp>
        <p:nvSpPr>
          <p:cNvPr id="5" name="Footer Placeholder 4"/>
          <p:cNvSpPr>
            <a:spLocks noGrp="1"/>
          </p:cNvSpPr>
          <p:nvPr>
            <p:ph type="ftr" sz="quarter" idx="11"/>
          </p:nvPr>
        </p:nvSpPr>
        <p:spPr/>
        <p:txBody>
          <a:bodyPr/>
          <a:lstStyle/>
          <a:p>
            <a:r>
              <a:rPr lang="en-US" smtClean="0"/>
              <a:t>www.epi.org</a:t>
            </a:r>
            <a:endParaRPr lang="en-US"/>
          </a:p>
        </p:txBody>
      </p:sp>
      <p:sp>
        <p:nvSpPr>
          <p:cNvPr id="6" name="Slide Number Placeholder 5"/>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March 9, 2009</a:t>
            </a:r>
            <a:endParaRPr lang="en-US"/>
          </a:p>
        </p:txBody>
      </p:sp>
      <p:sp>
        <p:nvSpPr>
          <p:cNvPr id="5" name="Footer Placeholder 4"/>
          <p:cNvSpPr>
            <a:spLocks noGrp="1"/>
          </p:cNvSpPr>
          <p:nvPr>
            <p:ph type="ftr" sz="quarter" idx="11"/>
          </p:nvPr>
        </p:nvSpPr>
        <p:spPr/>
        <p:txBody>
          <a:bodyPr/>
          <a:lstStyle/>
          <a:p>
            <a:r>
              <a:rPr lang="en-US" smtClean="0"/>
              <a:t>www.epi.org</a:t>
            </a:r>
            <a:endParaRPr lang="en-US" dirty="0"/>
          </a:p>
        </p:txBody>
      </p:sp>
      <p:sp>
        <p:nvSpPr>
          <p:cNvPr id="6" name="Slide Number Placeholder 5"/>
          <p:cNvSpPr>
            <a:spLocks noGrp="1"/>
          </p:cNvSpPr>
          <p:nvPr>
            <p:ph type="sldNum" sz="quarter" idx="12"/>
          </p:nvPr>
        </p:nvSpPr>
        <p:spPr/>
        <p:txBody>
          <a:bodyPr/>
          <a:lstStyle/>
          <a:p>
            <a:fld id="{E67E14F8-7AD6-4636-8C74-136823556300}" type="slidenum">
              <a:rPr lang="en-US" smtClean="0"/>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9, 2009</a:t>
            </a:r>
            <a:endParaRPr lang="en-US"/>
          </a:p>
        </p:txBody>
      </p:sp>
      <p:sp>
        <p:nvSpPr>
          <p:cNvPr id="5" name="Footer Placeholder 4"/>
          <p:cNvSpPr>
            <a:spLocks noGrp="1"/>
          </p:cNvSpPr>
          <p:nvPr>
            <p:ph type="ftr" sz="quarter" idx="11"/>
          </p:nvPr>
        </p:nvSpPr>
        <p:spPr/>
        <p:txBody>
          <a:bodyPr/>
          <a:lstStyle/>
          <a:p>
            <a:r>
              <a:rPr lang="en-US" smtClean="0"/>
              <a:t>www.epi.org</a:t>
            </a:r>
            <a:endParaRPr lang="en-US"/>
          </a:p>
        </p:txBody>
      </p:sp>
      <p:sp>
        <p:nvSpPr>
          <p:cNvPr id="6" name="Slide Number Placeholder 5"/>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9, 2009</a:t>
            </a:r>
            <a:endParaRPr lang="en-US"/>
          </a:p>
        </p:txBody>
      </p:sp>
      <p:sp>
        <p:nvSpPr>
          <p:cNvPr id="6" name="Footer Placeholder 5"/>
          <p:cNvSpPr>
            <a:spLocks noGrp="1"/>
          </p:cNvSpPr>
          <p:nvPr>
            <p:ph type="ftr" sz="quarter" idx="11"/>
          </p:nvPr>
        </p:nvSpPr>
        <p:spPr/>
        <p:txBody>
          <a:bodyPr/>
          <a:lstStyle/>
          <a:p>
            <a:r>
              <a:rPr lang="en-US" smtClean="0"/>
              <a:t>www.epi.org</a:t>
            </a:r>
            <a:endParaRPr lang="en-US"/>
          </a:p>
        </p:txBody>
      </p:sp>
      <p:sp>
        <p:nvSpPr>
          <p:cNvPr id="7" name="Slide Number Placeholder 6"/>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9, 2009</a:t>
            </a:r>
            <a:endParaRPr lang="en-US"/>
          </a:p>
        </p:txBody>
      </p:sp>
      <p:sp>
        <p:nvSpPr>
          <p:cNvPr id="8" name="Footer Placeholder 7"/>
          <p:cNvSpPr>
            <a:spLocks noGrp="1"/>
          </p:cNvSpPr>
          <p:nvPr>
            <p:ph type="ftr" sz="quarter" idx="11"/>
          </p:nvPr>
        </p:nvSpPr>
        <p:spPr/>
        <p:txBody>
          <a:bodyPr/>
          <a:lstStyle/>
          <a:p>
            <a:r>
              <a:rPr lang="en-US" smtClean="0"/>
              <a:t>www.epi.org</a:t>
            </a:r>
            <a:endParaRPr lang="en-US"/>
          </a:p>
        </p:txBody>
      </p:sp>
      <p:sp>
        <p:nvSpPr>
          <p:cNvPr id="9" name="Slide Number Placeholder 8"/>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9, 2009</a:t>
            </a:r>
            <a:endParaRPr lang="en-US"/>
          </a:p>
        </p:txBody>
      </p:sp>
      <p:sp>
        <p:nvSpPr>
          <p:cNvPr id="4" name="Footer Placeholder 3"/>
          <p:cNvSpPr>
            <a:spLocks noGrp="1"/>
          </p:cNvSpPr>
          <p:nvPr>
            <p:ph type="ftr" sz="quarter" idx="11"/>
          </p:nvPr>
        </p:nvSpPr>
        <p:spPr/>
        <p:txBody>
          <a:bodyPr/>
          <a:lstStyle/>
          <a:p>
            <a:r>
              <a:rPr lang="en-US" smtClean="0"/>
              <a:t>www.epi.org</a:t>
            </a:r>
            <a:endParaRPr lang="en-US"/>
          </a:p>
        </p:txBody>
      </p:sp>
      <p:sp>
        <p:nvSpPr>
          <p:cNvPr id="5" name="Slide Number Placeholder 4"/>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9, 2009</a:t>
            </a:r>
            <a:endParaRPr lang="en-US"/>
          </a:p>
        </p:txBody>
      </p:sp>
      <p:sp>
        <p:nvSpPr>
          <p:cNvPr id="3" name="Footer Placeholder 2"/>
          <p:cNvSpPr>
            <a:spLocks noGrp="1"/>
          </p:cNvSpPr>
          <p:nvPr>
            <p:ph type="ftr" sz="quarter" idx="11"/>
          </p:nvPr>
        </p:nvSpPr>
        <p:spPr/>
        <p:txBody>
          <a:bodyPr/>
          <a:lstStyle/>
          <a:p>
            <a:r>
              <a:rPr lang="en-US" smtClean="0"/>
              <a:t>www.epi.org</a:t>
            </a:r>
            <a:endParaRPr lang="en-US"/>
          </a:p>
        </p:txBody>
      </p:sp>
      <p:sp>
        <p:nvSpPr>
          <p:cNvPr id="4" name="Slide Number Placeholder 3"/>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9, 2009</a:t>
            </a:r>
            <a:endParaRPr lang="en-US"/>
          </a:p>
        </p:txBody>
      </p:sp>
      <p:sp>
        <p:nvSpPr>
          <p:cNvPr id="6" name="Footer Placeholder 5"/>
          <p:cNvSpPr>
            <a:spLocks noGrp="1"/>
          </p:cNvSpPr>
          <p:nvPr>
            <p:ph type="ftr" sz="quarter" idx="11"/>
          </p:nvPr>
        </p:nvSpPr>
        <p:spPr/>
        <p:txBody>
          <a:bodyPr/>
          <a:lstStyle/>
          <a:p>
            <a:r>
              <a:rPr lang="en-US" smtClean="0"/>
              <a:t>www.epi.org</a:t>
            </a:r>
            <a:endParaRPr lang="en-US"/>
          </a:p>
        </p:txBody>
      </p:sp>
      <p:sp>
        <p:nvSpPr>
          <p:cNvPr id="7" name="Slide Number Placeholder 6"/>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9, 2009</a:t>
            </a:r>
            <a:endParaRPr lang="en-US"/>
          </a:p>
        </p:txBody>
      </p:sp>
      <p:sp>
        <p:nvSpPr>
          <p:cNvPr id="6" name="Footer Placeholder 5"/>
          <p:cNvSpPr>
            <a:spLocks noGrp="1"/>
          </p:cNvSpPr>
          <p:nvPr>
            <p:ph type="ftr" sz="quarter" idx="11"/>
          </p:nvPr>
        </p:nvSpPr>
        <p:spPr/>
        <p:txBody>
          <a:bodyPr/>
          <a:lstStyle/>
          <a:p>
            <a:r>
              <a:rPr lang="en-US" smtClean="0"/>
              <a:t>www.epi.org</a:t>
            </a:r>
            <a:endParaRPr lang="en-US"/>
          </a:p>
        </p:txBody>
      </p:sp>
      <p:sp>
        <p:nvSpPr>
          <p:cNvPr id="7" name="Slide Number Placeholder 6"/>
          <p:cNvSpPr>
            <a:spLocks noGrp="1"/>
          </p:cNvSpPr>
          <p:nvPr>
            <p:ph type="sldNum" sz="quarter" idx="12"/>
          </p:nvPr>
        </p:nvSpPr>
        <p:spPr/>
        <p:txBody>
          <a:bodyPr/>
          <a:lstStyle/>
          <a:p>
            <a:fld id="{E67E14F8-7AD6-4636-8C74-136823556300}"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9, 2009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www.epi.org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E14F8-7AD6-4636-8C74-136823556300}" type="slidenum">
              <a:rPr lang="en-US" smtClean="0"/>
              <a:pPr/>
              <a:t>‹#›</a:t>
            </a:fld>
            <a:endParaRPr lang="en-US" dirty="0"/>
          </a:p>
        </p:txBody>
      </p:sp>
      <p:pic>
        <p:nvPicPr>
          <p:cNvPr id="37892" name="Picture 4"/>
          <p:cNvPicPr>
            <a:picLocks noChangeAspect="1" noChangeArrowheads="1"/>
          </p:cNvPicPr>
          <p:nvPr/>
        </p:nvPicPr>
        <p:blipFill>
          <a:blip r:embed="rId13" cstate="print"/>
          <a:srcRect/>
          <a:stretch>
            <a:fillRect/>
          </a:stretch>
        </p:blipFill>
        <p:spPr bwMode="auto">
          <a:xfrm>
            <a:off x="1143000" y="0"/>
            <a:ext cx="6772275" cy="44767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www.epi.org</a:t>
            </a:r>
            <a:endParaRPr lang="en-US" dirty="0"/>
          </a:p>
        </p:txBody>
      </p:sp>
      <p:sp>
        <p:nvSpPr>
          <p:cNvPr id="6" name="Slide Number Placeholder 5"/>
          <p:cNvSpPr>
            <a:spLocks noGrp="1"/>
          </p:cNvSpPr>
          <p:nvPr>
            <p:ph type="sldNum" sz="quarter" idx="12"/>
          </p:nvPr>
        </p:nvSpPr>
        <p:spPr/>
        <p:txBody>
          <a:bodyPr/>
          <a:lstStyle/>
          <a:p>
            <a:fld id="{E67E14F8-7AD6-4636-8C74-136823556300}" type="slidenum">
              <a:rPr lang="en-US" smtClean="0"/>
              <a:pPr/>
              <a:t>1</a:t>
            </a:fld>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7772" y="381000"/>
            <a:ext cx="8036532"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74911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www.epi.org</a:t>
            </a:r>
            <a:endParaRPr lang="en-US" dirty="0"/>
          </a:p>
        </p:txBody>
      </p:sp>
      <p:sp>
        <p:nvSpPr>
          <p:cNvPr id="6" name="Slide Number Placeholder 5"/>
          <p:cNvSpPr>
            <a:spLocks noGrp="1"/>
          </p:cNvSpPr>
          <p:nvPr>
            <p:ph type="sldNum" sz="quarter" idx="12"/>
          </p:nvPr>
        </p:nvSpPr>
        <p:spPr/>
        <p:txBody>
          <a:bodyPr/>
          <a:lstStyle/>
          <a:p>
            <a:fld id="{E67E14F8-7AD6-4636-8C74-136823556300}" type="slidenum">
              <a:rPr lang="en-US" smtClean="0"/>
              <a:pPr/>
              <a:t>2</a:t>
            </a:fld>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439424"/>
            <a:ext cx="7897390" cy="5879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992510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13"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3</a:t>
            </a:fld>
            <a:endParaRPr lang="en-US" dirty="0"/>
          </a:p>
        </p:txBody>
      </p:sp>
      <p:sp>
        <p:nvSpPr>
          <p:cNvPr id="12" name="Rectangle 11"/>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sp>
        <p:nvSpPr>
          <p:cNvPr id="16" name="TextBox 15"/>
          <p:cNvSpPr txBox="1"/>
          <p:nvPr/>
        </p:nvSpPr>
        <p:spPr>
          <a:xfrm>
            <a:off x="332083" y="304800"/>
            <a:ext cx="8416086" cy="1384995"/>
          </a:xfrm>
          <a:prstGeom prst="rect">
            <a:avLst/>
          </a:prstGeom>
          <a:noFill/>
        </p:spPr>
        <p:txBody>
          <a:bodyPr wrap="none" rtlCol="0">
            <a:spAutoFit/>
          </a:bodyPr>
          <a:lstStyle/>
          <a:p>
            <a:pPr algn="ctr"/>
            <a:r>
              <a:rPr lang="en-US" sz="2800" b="1" dirty="0" smtClean="0">
                <a:solidFill>
                  <a:schemeClr val="tx2">
                    <a:lumMod val="75000"/>
                  </a:schemeClr>
                </a:solidFill>
                <a:latin typeface="Arial"/>
                <a:cs typeface="Arial"/>
              </a:rPr>
              <a:t>Transit jobs in high demand pay above </a:t>
            </a:r>
          </a:p>
          <a:p>
            <a:pPr algn="ctr"/>
            <a:r>
              <a:rPr lang="en-US" sz="2800" b="1" dirty="0" smtClean="0">
                <a:solidFill>
                  <a:schemeClr val="tx2">
                    <a:lumMod val="75000"/>
                  </a:schemeClr>
                </a:solidFill>
                <a:latin typeface="Arial"/>
                <a:cs typeface="Arial"/>
              </a:rPr>
              <a:t>national median wages, provide good benefits </a:t>
            </a:r>
          </a:p>
          <a:p>
            <a:pPr algn="ctr"/>
            <a:r>
              <a:rPr lang="en-US" sz="2800" b="1" dirty="0" smtClean="0">
                <a:solidFill>
                  <a:schemeClr val="tx2">
                    <a:lumMod val="75000"/>
                  </a:schemeClr>
                </a:solidFill>
                <a:latin typeface="Arial"/>
                <a:cs typeface="Arial"/>
              </a:rPr>
              <a:t>and career pathways/ladders opportunities</a:t>
            </a:r>
            <a:endParaRPr lang="en-US" sz="2000" b="1" dirty="0">
              <a:solidFill>
                <a:schemeClr val="bg2">
                  <a:lumMod val="50000"/>
                </a:schemeClr>
              </a:solidFill>
              <a:latin typeface="Arial" panose="020B0604020202020204" pitchFamily="34" charset="0"/>
              <a:cs typeface="Arial" panose="020B060402020202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715330644"/>
              </p:ext>
            </p:extLst>
          </p:nvPr>
        </p:nvGraphicFramePr>
        <p:xfrm>
          <a:off x="1219200" y="1814939"/>
          <a:ext cx="6871895" cy="4864249"/>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Connector 2"/>
          <p:cNvCxnSpPr/>
          <p:nvPr/>
        </p:nvCxnSpPr>
        <p:spPr>
          <a:xfrm>
            <a:off x="2209800" y="4953000"/>
            <a:ext cx="5791200" cy="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334000" y="4572000"/>
            <a:ext cx="1905000" cy="369332"/>
          </a:xfrm>
          <a:prstGeom prst="rect">
            <a:avLst/>
          </a:prstGeom>
          <a:noFill/>
        </p:spPr>
        <p:txBody>
          <a:bodyPr wrap="square" rtlCol="0">
            <a:spAutoFit/>
          </a:bodyPr>
          <a:lstStyle/>
          <a:p>
            <a:pPr algn="ctr"/>
            <a:r>
              <a:rPr lang="en-US" sz="900" b="1" dirty="0" smtClean="0"/>
              <a:t>2013 Poverty threshold for a family of four (2 children) -- $23,624</a:t>
            </a:r>
            <a:endParaRPr lang="en-US" sz="900" b="1" dirty="0"/>
          </a:p>
        </p:txBody>
      </p:sp>
    </p:spTree>
    <p:extLst>
      <p:ext uri="{BB962C8B-B14F-4D97-AF65-F5344CB8AC3E}">
        <p14:creationId xmlns:p14="http://schemas.microsoft.com/office/powerpoint/2010/main" val="808602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Great Recession Black Middle Cla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Great Recession Black Middle Class</Template>
  <TotalTime>70</TotalTime>
  <Words>269</Words>
  <Application>Microsoft Office PowerPoint</Application>
  <PresentationFormat>On-screen Show (4:3)</PresentationFormat>
  <Paragraphs>35</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Great Recession Black Middle Class</vt:lpstr>
      <vt:lpstr>PowerPoint Presentation</vt:lpstr>
      <vt:lpstr>PowerPoint Presentation</vt:lpstr>
      <vt:lpstr>PowerPoint Presentation</vt:lpstr>
    </vt:vector>
  </TitlesOfParts>
  <Company>Economic Policy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Recession and the Decline of the Black Middle Class     Valerie Wilson Economic Policy Institute May 9, 2014</dc:title>
  <dc:creator>Valerie Wilson</dc:creator>
  <cp:lastModifiedBy>Valerie Wilson</cp:lastModifiedBy>
  <cp:revision>6</cp:revision>
  <dcterms:created xsi:type="dcterms:W3CDTF">2014-09-15T14:10:16Z</dcterms:created>
  <dcterms:modified xsi:type="dcterms:W3CDTF">2014-09-16T20:04:40Z</dcterms:modified>
</cp:coreProperties>
</file>