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82" r:id="rId4"/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 varScale="1">
        <p:scale>
          <a:sx n="41" d="100"/>
          <a:sy n="41" d="100"/>
        </p:scale>
        <p:origin x="696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97CA4-E7D7-47A1-8172-4FBA4BC99DD4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C146E-F7F5-44F4-8A68-1A6A77612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3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BBA2F-D1E5-4292-B4B1-C54C0476C31A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26951-0AB2-47CA-98BF-502155E11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4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26951-0AB2-47CA-98BF-502155E118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8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DE773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kern="1200">
              <a:solidFill>
                <a:srgbClr val="000000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133" name="Rectangle 1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E773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kern="1200">
              <a:solidFill>
                <a:srgbClr val="000000"/>
              </a:solidFill>
              <a:latin typeface="Times New Roman" charset="0"/>
              <a:ea typeface="+mn-ea"/>
              <a:cs typeface="+mn-cs"/>
            </a:endParaRPr>
          </a:p>
        </p:txBody>
      </p:sp>
      <p:pic>
        <p:nvPicPr>
          <p:cNvPr id="5135" name="Picture 15" descr="F:\Web Servers\OTHER SERVERS\WOW\LOGO\WOW FINAL LOGO PACKAGE - SENT TO WOW 2013-07-10\WOW LOGO\WOW Logo No Tagline 72dpi RGB 600px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6575" y="4198938"/>
            <a:ext cx="3324225" cy="1973262"/>
          </a:xfrm>
          <a:prstGeom prst="rect">
            <a:avLst/>
          </a:prstGeom>
          <a:noFill/>
        </p:spPr>
      </p:pic>
      <p:pic>
        <p:nvPicPr>
          <p:cNvPr id="5136" name="Picture 16" descr="F:\Web Servers\OTHER SERVERS\WOW\LOGO\WOW FINAL LOGO PACKAGE - SENT TO WOW 2013-07-10\WOW Infographic\WOW Infographic 72dpi RGB 600px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192588"/>
            <a:ext cx="1982788" cy="1679575"/>
          </a:xfrm>
          <a:prstGeom prst="rect">
            <a:avLst/>
          </a:prstGeom>
          <a:noFill/>
        </p:spPr>
      </p:pic>
      <p:pic>
        <p:nvPicPr>
          <p:cNvPr id="5137" name="Picture 17" descr="F:\Web Servers\OTHER SERVERS\WOW\LOGO\WOW FINAL LOGO PACKAGE - SENT TO WOW 2013-07-10\WOW Tagline Only\WOW Tagline 72dpi RGB 600px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5867400"/>
            <a:ext cx="6019800" cy="750888"/>
          </a:xfrm>
          <a:prstGeom prst="rect">
            <a:avLst/>
          </a:prstGeom>
          <a:noFill/>
        </p:spPr>
      </p:pic>
      <p:pic>
        <p:nvPicPr>
          <p:cNvPr id="5138" name="Picture 18" descr="F:\Web Servers\OTHER SERVERS\WOW\LOGO\WOW FINAL LOGO PACKAGE - SENT TO WOW 2013-07-10\WOW Since 1964 Graphic\WOW Since 1964 Circle Left 72dpi RGB 600px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1100" y="4249738"/>
            <a:ext cx="1790700" cy="15668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814CCAF6-8235-41C6-8A6C-0D95A47330BB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5C07881-C6D1-482F-87E0-5F09C1FF547C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5638800" y="6248400"/>
            <a:ext cx="2819400" cy="457200"/>
          </a:xfrm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76BB5867-A02E-482A-AA43-386DBCD54E2C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9F32222-6AE0-4375-84BB-2E9B46B79C6F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DC15BB72-9118-4833-93B5-3F8D2DBE9B0E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2D93E97-DC0C-4AA5-9770-DEDE0C9AD563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18BFB013-75C6-4737-BC81-38731497CC09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33159A5-E710-4E47-8189-66B66D512000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9B804307-FFDF-43F7-B24A-F72BB589B457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BB4ECEE9-C065-4D36-9A68-B15D5D92253C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4BEA361F-7FDA-40AC-AF21-FFEE6FA4B463}" type="slidenum">
              <a:rPr lang="en-US" sz="1000" kern="1200">
                <a:solidFill>
                  <a:srgbClr val="008DA8"/>
                </a:solidFill>
                <a:latin typeface="Calibri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kern="1200">
              <a:solidFill>
                <a:srgbClr val="008DA8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F:\Web Servers\OTHER SERVERS\WOW\POWERPOINT\WOW-PPT-Background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8DA8"/>
                </a:solidFill>
                <a:latin typeface="+mn-lt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latin typeface="Calibri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38800" y="6248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8DA8"/>
                </a:solidFill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53FDE6A3-B88E-4AE0-BE85-6D7F7C66B2D3}" type="slidenum">
              <a:rPr lang="en-US" kern="1200">
                <a:latin typeface="Calibri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latin typeface="Calibri"/>
              <a:ea typeface="+mn-ea"/>
              <a:cs typeface="+mn-cs"/>
            </a:endParaRPr>
          </a:p>
        </p:txBody>
      </p:sp>
      <p:pic>
        <p:nvPicPr>
          <p:cNvPr id="1033" name="Picture 9" descr="F:\Web Servers\OTHER SERVERS\WOW\LOGO\WOW FINAL LOGO PACKAGE - SENT TO WOW 2013-07-10\WOW LOGO - 1964\WOW Since 1964 Logo 72dpi RGB 600px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86200" y="6073775"/>
            <a:ext cx="1295400" cy="7683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E773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kern="1200">
              <a:solidFill>
                <a:srgbClr val="000000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 flipV="1">
            <a:off x="0" y="0"/>
            <a:ext cx="9144000" cy="74613"/>
          </a:xfrm>
          <a:prstGeom prst="rect">
            <a:avLst/>
          </a:prstGeom>
          <a:solidFill>
            <a:srgbClr val="DE773F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2400" kern="1200" baseline="-25000">
              <a:solidFill>
                <a:srgbClr val="000000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8100"/>
            <a:ext cx="9144000" cy="304800"/>
          </a:xfrm>
          <a:prstGeom prst="rect">
            <a:avLst/>
          </a:prstGeom>
          <a:solidFill>
            <a:srgbClr val="008D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sz="2400" kern="1200">
              <a:solidFill>
                <a:srgbClr val="000000"/>
              </a:solidFill>
              <a:latin typeface="Times New Roman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3768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E773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cagowomenintrades.org/top/top_home.html" TargetMode="External"/><Relationship Id="rId2" Type="http://schemas.openxmlformats.org/officeDocument/2006/relationships/hyperlink" Target="http://www.jff.org/initiatives/greenways/pink-green-toolkit-adding-gender-lens-green-jobs-training-programs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5800" y="1295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400" dirty="0" smtClean="0">
                <a:solidFill>
                  <a:srgbClr val="008DA8"/>
                </a:solidFill>
                <a:ea typeface="+mn-ea"/>
                <a:cs typeface="+mn-cs"/>
              </a:rPr>
              <a:t>Strategies to Increase Women’s Participation in Male-dominated Transportation Jobs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Creating an Effective and Equitable Program</a:t>
            </a:r>
            <a:endParaRPr lang="en-US" sz="3200" dirty="0"/>
          </a:p>
        </p:txBody>
      </p:sp>
      <p:pic>
        <p:nvPicPr>
          <p:cNvPr id="8" name="Picture 4" descr="bricklaying instruc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324600" y="2971800"/>
            <a:ext cx="2485504" cy="29718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600" y="1600200"/>
            <a:ext cx="5562600" cy="4724400"/>
          </a:xfrm>
        </p:spPr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>
                <a:cs typeface="Calibri" pitchFamily="34" charset="0"/>
              </a:rPr>
              <a:t>Go out of your way to bring in diverse applicants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/>
              <a:t>Pair outreach with education</a:t>
            </a:r>
            <a:endParaRPr lang="en-US" sz="1600" dirty="0" smtClean="0">
              <a:cs typeface="Calibri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>
                <a:cs typeface="Calibri"/>
              </a:rPr>
              <a:t>Role models and mentors that are gender/race/ culture reflective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>
                <a:cs typeface="Calibri"/>
              </a:rPr>
              <a:t>A safe and supportive place for: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/>
              </a:rPr>
              <a:t>	Breaking through stereotypes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/>
              </a:rPr>
              <a:t>	Overcoming fear of the unknown and the foreign ,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/>
              </a:rPr>
              <a:t>	Technical skill practice opportunities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/>
              <a:t>     Building core competencies for work readiness: 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/>
              <a:t>self esteem, communication, physical fitness</a:t>
            </a:r>
            <a:endParaRPr lang="en-US" sz="1600" dirty="0" smtClean="0">
              <a:cs typeface="Calibri"/>
            </a:endParaRP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/>
              </a:rPr>
              <a:t>    Trying and practicing new things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/>
              </a:rPr>
              <a:t>	Peer networking and support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>
                <a:cs typeface="Calibri"/>
              </a:rPr>
              <a:t>Curriculum additions to reflect diverse  populations’ experiences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1600" dirty="0" smtClean="0">
                <a:cs typeface="Calibri"/>
              </a:rPr>
              <a:t>Strategies for surviving and thriving in a white, male-dominated environment</a:t>
            </a:r>
          </a:p>
          <a:p>
            <a:pPr>
              <a:buClr>
                <a:schemeClr val="accent1"/>
              </a:buClr>
              <a:buFont typeface="Wingdings" pitchFamily="2" charset="2"/>
              <a:buChar char="q"/>
            </a:pPr>
            <a:endParaRPr lang="en-US" sz="1600" dirty="0" smtClean="0">
              <a:cs typeface="Calibri"/>
            </a:endParaRPr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EQUITY IN TRAINING AND </a:t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ON THE JOB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>
            <a:noAutofit/>
          </a:bodyPr>
          <a:lstStyle/>
          <a:p>
            <a:r>
              <a:rPr lang="en-US" sz="1400" dirty="0" smtClean="0">
                <a:cs typeface="Calibri" pitchFamily="34" charset="0"/>
              </a:rPr>
              <a:t>Gender inclusive, neutral and sensitive HR practices and policy that addresses the impact of gender stereotypes and hidden biases, </a:t>
            </a:r>
          </a:p>
          <a:p>
            <a:r>
              <a:rPr lang="en-US" sz="1400" dirty="0" smtClean="0"/>
              <a:t>Maintain a fair and equitable application and selection process that promotes diversity and do not have a disparate impact</a:t>
            </a:r>
          </a:p>
          <a:p>
            <a:r>
              <a:rPr lang="en-US" sz="1400" dirty="0" smtClean="0">
                <a:cs typeface="Calibri" pitchFamily="34" charset="0"/>
              </a:rPr>
              <a:t>Surviving and thriving in a male-dominated environment requires </a:t>
            </a:r>
            <a:r>
              <a:rPr lang="en-US" sz="1400" dirty="0" err="1" smtClean="0">
                <a:cs typeface="Calibri" pitchFamily="34" charset="0"/>
              </a:rPr>
              <a:t>ad</a:t>
            </a:r>
            <a:r>
              <a:rPr lang="en-US" sz="1400" dirty="0" err="1" smtClean="0"/>
              <a:t>ddressing</a:t>
            </a:r>
            <a:r>
              <a:rPr lang="en-US" sz="1400" dirty="0" smtClean="0"/>
              <a:t> workplace for barriers to equity: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 smtClean="0"/>
              <a:t>Bathrooms and changing facilities?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 smtClean="0"/>
              <a:t>Sexual/Racial/Other harassment free environment?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 smtClean="0"/>
              <a:t>Access to appropriate fit PPE and safety equipment?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 smtClean="0"/>
              <a:t>Work/family policies?</a:t>
            </a:r>
          </a:p>
          <a:p>
            <a:pPr lvl="1">
              <a:buFont typeface="Wingdings" pitchFamily="2" charset="2"/>
              <a:buChar char="ü"/>
            </a:pPr>
            <a:r>
              <a:rPr lang="en-US" sz="1400" dirty="0" smtClean="0"/>
              <a:t> </a:t>
            </a:r>
            <a:r>
              <a:rPr lang="en-US" sz="1400" dirty="0" smtClean="0">
                <a:cs typeface="Calibri" pitchFamily="34" charset="0"/>
              </a:rPr>
              <a:t>Equitable distribution of assignments that support skill development and  lead to advancement</a:t>
            </a:r>
          </a:p>
          <a:p>
            <a:r>
              <a:rPr lang="en-US" sz="1400" dirty="0" smtClean="0"/>
              <a:t>Train Supervisory </a:t>
            </a:r>
            <a:r>
              <a:rPr lang="en-US" sz="1400" dirty="0" smtClean="0">
                <a:cs typeface="Calibri" pitchFamily="34" charset="0"/>
              </a:rPr>
              <a:t>and frontline p</a:t>
            </a:r>
            <a:r>
              <a:rPr lang="en-US" sz="1400" dirty="0" smtClean="0"/>
              <a:t>ersonnel on creating an equitable worksite and c</a:t>
            </a:r>
            <a:r>
              <a:rPr lang="en-US" sz="1400" dirty="0" smtClean="0">
                <a:cs typeface="Calibri" pitchFamily="34" charset="0"/>
              </a:rPr>
              <a:t>ultural competency for supervisory</a:t>
            </a:r>
          </a:p>
          <a:p>
            <a:r>
              <a:rPr lang="en-US" sz="1400" dirty="0" smtClean="0">
                <a:cs typeface="Calibri" pitchFamily="34" charset="0"/>
              </a:rPr>
              <a:t>Avoid isolating individuals from underrepresented groups: safety and support in numbers!</a:t>
            </a:r>
            <a:endParaRPr lang="en-US" sz="1400" dirty="0" smtClean="0"/>
          </a:p>
          <a:p>
            <a:r>
              <a:rPr lang="en-US" sz="1400" dirty="0" smtClean="0"/>
              <a:t>Establish Women’s Committees </a:t>
            </a:r>
            <a:r>
              <a:rPr lang="en-US" sz="1400" dirty="0" smtClean="0">
                <a:cs typeface="Calibri" pitchFamily="34" charset="0"/>
              </a:rPr>
              <a:t>and facilitate informal support groups, mentoring, and networking activities.</a:t>
            </a:r>
          </a:p>
          <a:p>
            <a:r>
              <a:rPr lang="en-US" sz="1400" dirty="0" smtClean="0"/>
              <a:t>Inclusion of goals and strategies for retaining female workers in EEO and affirmative action plans. </a:t>
            </a:r>
          </a:p>
          <a:p>
            <a:pPr lvl="1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267200" cy="4114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>
                <a:hlinkClick r:id="rId2"/>
              </a:rPr>
              <a:t>http://www.jff.org//initiatives/greenways/pink-green-toolkit-adding-gender-lens-green-jobs-training-programs#.U6JX2PldWSo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http://www.chicagowomenintrades.org/top/top_home.html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5" name="Picture 8" descr="NYpost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54573" y="1981200"/>
            <a:ext cx="2797253" cy="4114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6646</TotalTime>
  <Words>208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Wingdings</vt:lpstr>
      <vt:lpstr>Default Design</vt:lpstr>
      <vt:lpstr>Strategies to Increase Women’s Participation in Male-dominated Transportation Jobs</vt:lpstr>
      <vt:lpstr>Creating an Effective and Equitable Program</vt:lpstr>
      <vt:lpstr> EQUITY IN TRAINING AND  ON THE JOB </vt:lpstr>
      <vt:lpstr>On-Line Resources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to Increase Under Represented Groups Participation in Non-Traditional Jobs</dc:title>
  <dc:creator>lsugerman</dc:creator>
  <cp:lastModifiedBy>Lauren Sugerman</cp:lastModifiedBy>
  <cp:revision>545</cp:revision>
  <dcterms:created xsi:type="dcterms:W3CDTF">2014-04-01T19:39:21Z</dcterms:created>
  <dcterms:modified xsi:type="dcterms:W3CDTF">2014-09-17T15:22:14Z</dcterms:modified>
</cp:coreProperties>
</file>