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62" r:id="rId3"/>
    <p:sldId id="258" r:id="rId4"/>
    <p:sldId id="261"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575EC-B1CF-2C42-989D-7A7A3CD61B7E}" type="datetimeFigureOut">
              <a:rPr lang="en-US" smtClean="0"/>
              <a:t>9/16/14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3DCDD4-9E30-D64A-B400-280773AB2C17}" type="slidenum">
              <a:rPr lang="en-US" smtClean="0"/>
              <a:t>‹#›</a:t>
            </a:fld>
            <a:endParaRPr lang="en-US"/>
          </a:p>
        </p:txBody>
      </p:sp>
    </p:spTree>
    <p:extLst>
      <p:ext uri="{BB962C8B-B14F-4D97-AF65-F5344CB8AC3E}">
        <p14:creationId xmlns:p14="http://schemas.microsoft.com/office/powerpoint/2010/main" val="1800544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C020A9-4292-1947-90C6-C10B55FBE5A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C020A9-4292-1947-90C6-C10B55FBE5A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Build</a:t>
            </a:r>
            <a:r>
              <a:rPr lang="en-US" baseline="0" dirty="0" smtClean="0"/>
              <a:t> Cross-Agency Partnerships &amp; Clarify Roles</a:t>
            </a:r>
          </a:p>
          <a:p>
            <a:pPr marL="228600" indent="-228600">
              <a:buAutoNum type="arabicParenR"/>
            </a:pPr>
            <a:r>
              <a:rPr lang="en-US" baseline="0" dirty="0" smtClean="0"/>
              <a:t>Identify Sector or Industry &amp; Engage Employers</a:t>
            </a:r>
          </a:p>
          <a:p>
            <a:pPr marL="228600" indent="-228600">
              <a:buAutoNum type="arabicParenR"/>
            </a:pPr>
            <a:r>
              <a:rPr lang="en-US" baseline="0" dirty="0" smtClean="0"/>
              <a:t>Design Programs</a:t>
            </a:r>
          </a:p>
          <a:p>
            <a:pPr marL="228600" indent="-228600">
              <a:buAutoNum type="arabicParenR"/>
            </a:pPr>
            <a:r>
              <a:rPr lang="en-US" baseline="0" dirty="0" smtClean="0"/>
              <a:t>Identify Funding Needs &amp; Sources</a:t>
            </a:r>
          </a:p>
          <a:p>
            <a:pPr marL="228600" indent="-228600">
              <a:buAutoNum type="arabicParenR"/>
            </a:pPr>
            <a:r>
              <a:rPr lang="en-US" baseline="0" dirty="0" smtClean="0"/>
              <a:t>Align Policies &amp; Programs</a:t>
            </a:r>
          </a:p>
          <a:p>
            <a:pPr marL="228600" indent="-228600">
              <a:buAutoNum type="arabicParenR"/>
            </a:pPr>
            <a:r>
              <a:rPr lang="en-US" baseline="0" dirty="0" smtClean="0"/>
              <a:t>Measure System Change &amp; Performance</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79C020A9-4292-1947-90C6-C10B55FBE5A8}" type="slidenum">
              <a:rPr lang="en-US" smtClean="0"/>
              <a:pPr/>
              <a:t>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3169A7-E691-DF41-B46F-E4855937E95E}"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200753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169A7-E691-DF41-B46F-E4855937E95E}"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3219975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169A7-E691-DF41-B46F-E4855937E95E}"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151189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3169A7-E691-DF41-B46F-E4855937E95E}"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231084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169A7-E691-DF41-B46F-E4855937E95E}" type="datetimeFigureOut">
              <a:rPr lang="en-US" smtClean="0"/>
              <a:t>9/16/14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377449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3169A7-E691-DF41-B46F-E4855937E95E}" type="datetimeFigureOut">
              <a:rPr lang="en-US" smtClean="0"/>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3363109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169A7-E691-DF41-B46F-E4855937E95E}" type="datetimeFigureOut">
              <a:rPr lang="en-US" smtClean="0"/>
              <a:t>9/16/14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664940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3169A7-E691-DF41-B46F-E4855937E95E}" type="datetimeFigureOut">
              <a:rPr lang="en-US" smtClean="0"/>
              <a:t>9/16/14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1285895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3169A7-E691-DF41-B46F-E4855937E95E}" type="datetimeFigureOut">
              <a:rPr lang="en-US" smtClean="0"/>
              <a:t>9/16/14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187403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169A7-E691-DF41-B46F-E4855937E95E}" type="datetimeFigureOut">
              <a:rPr lang="en-US" smtClean="0"/>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215943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3169A7-E691-DF41-B46F-E4855937E95E}" type="datetimeFigureOut">
              <a:rPr lang="en-US" smtClean="0"/>
              <a:t>9/16/14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D5C91-6153-A34C-AB47-1EA8D3A238B1}" type="slidenum">
              <a:rPr lang="en-US" smtClean="0"/>
              <a:t>‹#›</a:t>
            </a:fld>
            <a:endParaRPr lang="en-US"/>
          </a:p>
        </p:txBody>
      </p:sp>
    </p:spTree>
    <p:extLst>
      <p:ext uri="{BB962C8B-B14F-4D97-AF65-F5344CB8AC3E}">
        <p14:creationId xmlns:p14="http://schemas.microsoft.com/office/powerpoint/2010/main" val="20188953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169A7-E691-DF41-B46F-E4855937E95E}" type="datetimeFigureOut">
              <a:rPr lang="en-US" smtClean="0"/>
              <a:t>9/16/14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D5C91-6153-A34C-AB47-1EA8D3A238B1}" type="slidenum">
              <a:rPr lang="en-US" smtClean="0"/>
              <a:t>‹#›</a:t>
            </a:fld>
            <a:endParaRPr lang="en-US"/>
          </a:p>
        </p:txBody>
      </p:sp>
    </p:spTree>
    <p:extLst>
      <p:ext uri="{BB962C8B-B14F-4D97-AF65-F5344CB8AC3E}">
        <p14:creationId xmlns:p14="http://schemas.microsoft.com/office/powerpoint/2010/main" val="959151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2" y="914400"/>
            <a:ext cx="8458200" cy="5105400"/>
          </a:xfrm>
        </p:spPr>
        <p:txBody>
          <a:bodyPr>
            <a:normAutofit fontScale="92500" lnSpcReduction="20000"/>
          </a:bodyPr>
          <a:lstStyle/>
          <a:p>
            <a:pPr>
              <a:spcBef>
                <a:spcPts val="600"/>
              </a:spcBef>
              <a:spcAft>
                <a:spcPts val="600"/>
              </a:spcAft>
            </a:pPr>
            <a:endParaRPr lang="en-US" sz="2400" b="1" dirty="0" smtClean="0">
              <a:solidFill>
                <a:schemeClr val="tx2">
                  <a:lumMod val="75000"/>
                </a:schemeClr>
              </a:solidFill>
              <a:latin typeface="Arial"/>
              <a:cs typeface="Arial"/>
            </a:endParaRPr>
          </a:p>
          <a:p>
            <a:pPr>
              <a:spcBef>
                <a:spcPts val="600"/>
              </a:spcBef>
              <a:spcAft>
                <a:spcPts val="600"/>
              </a:spcAft>
            </a:pPr>
            <a:r>
              <a:rPr lang="en-US" sz="3000" b="1" dirty="0" smtClean="0">
                <a:solidFill>
                  <a:schemeClr val="tx2">
                    <a:lumMod val="75000"/>
                  </a:schemeClr>
                </a:solidFill>
                <a:cs typeface="Arial"/>
              </a:rPr>
              <a:t>CAREER </a:t>
            </a:r>
            <a:r>
              <a:rPr lang="en-US" sz="3000" b="1" dirty="0">
                <a:solidFill>
                  <a:schemeClr val="tx2">
                    <a:lumMod val="75000"/>
                  </a:schemeClr>
                </a:solidFill>
                <a:cs typeface="Arial"/>
              </a:rPr>
              <a:t>PATHWAYS SYSTEMS DEVELOPMENT</a:t>
            </a:r>
          </a:p>
          <a:p>
            <a:pPr lvl="0">
              <a:spcBef>
                <a:spcPts val="600"/>
              </a:spcBef>
              <a:spcAft>
                <a:spcPts val="600"/>
              </a:spcAft>
              <a:buNone/>
            </a:pPr>
            <a:r>
              <a:rPr lang="en-US" sz="3000" dirty="0" smtClean="0">
                <a:cs typeface="Arial"/>
              </a:rPr>
              <a:t>In April 2012, the U.S. Departments of Education, Labor, and Health and Human Services issued a joint commitment to…</a:t>
            </a:r>
          </a:p>
          <a:p>
            <a:pPr lvl="0">
              <a:spcBef>
                <a:spcPts val="600"/>
              </a:spcBef>
              <a:spcAft>
                <a:spcPts val="600"/>
              </a:spcAft>
              <a:buNone/>
            </a:pPr>
            <a:endParaRPr lang="en-US" sz="3000" dirty="0" smtClean="0">
              <a:cs typeface="Arial"/>
            </a:endParaRPr>
          </a:p>
          <a:p>
            <a:pPr lvl="1" algn="l">
              <a:spcBef>
                <a:spcPts val="600"/>
              </a:spcBef>
              <a:spcAft>
                <a:spcPts val="600"/>
              </a:spcAft>
            </a:pPr>
            <a:r>
              <a:rPr lang="en-US" sz="3000" i="1" dirty="0" smtClean="0">
                <a:solidFill>
                  <a:schemeClr val="tx1"/>
                </a:solidFill>
                <a:cs typeface="Arial"/>
              </a:rPr>
              <a:t>“promote the use of career pathways approaches as a promising strategy to help adults acquire marketable skills and industry recognized credentials through better alignment of education, training and employment, and human and social services among public agencies and with employers.”</a:t>
            </a:r>
          </a:p>
        </p:txBody>
      </p:sp>
      <p:sp>
        <p:nvSpPr>
          <p:cNvPr id="9" name="Rectangle 2"/>
          <p:cNvSpPr txBox="1">
            <a:spLocks noChangeArrowheads="1"/>
          </p:cNvSpPr>
          <p:nvPr/>
        </p:nvSpPr>
        <p:spPr>
          <a:xfrm>
            <a:off x="381001" y="76200"/>
            <a:ext cx="8763002" cy="9144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smtClean="0">
                <a:solidFill>
                  <a:schemeClr val="tx2">
                    <a:lumMod val="75000"/>
                  </a:schemeClr>
                </a:solidFill>
                <a:latin typeface="+mn-lt"/>
                <a:cs typeface="Arial"/>
              </a:rPr>
              <a:t>ADMINISTRATION SUPPORT</a:t>
            </a:r>
          </a:p>
        </p:txBody>
      </p:sp>
      <p:cxnSp>
        <p:nvCxnSpPr>
          <p:cNvPr id="11" name="Straight Connector 10"/>
          <p:cNvCxnSpPr/>
          <p:nvPr/>
        </p:nvCxnSpPr>
        <p:spPr>
          <a:xfrm>
            <a:off x="0" y="914400"/>
            <a:ext cx="91440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50294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8284" y="1143000"/>
            <a:ext cx="8458200" cy="4876800"/>
          </a:xfrm>
        </p:spPr>
        <p:txBody>
          <a:bodyPr>
            <a:normAutofit/>
          </a:bodyPr>
          <a:lstStyle/>
          <a:p>
            <a:pPr algn="l"/>
            <a:r>
              <a:rPr lang="en-US" sz="2800" b="1" dirty="0" smtClean="0">
                <a:solidFill>
                  <a:schemeClr val="tx1"/>
                </a:solidFill>
                <a:cs typeface="Arial"/>
              </a:rPr>
              <a:t>The U.S. Departments of Labor, Education, Health and Human Services have agreed that Career Pathways are:</a:t>
            </a:r>
            <a:endParaRPr lang="en-US" sz="2800" dirty="0" smtClean="0">
              <a:solidFill>
                <a:schemeClr val="tx1"/>
              </a:solidFill>
              <a:cs typeface="Arial"/>
            </a:endParaRPr>
          </a:p>
          <a:p>
            <a:r>
              <a:rPr lang="en-US" sz="2800" b="1" dirty="0" smtClean="0">
                <a:solidFill>
                  <a:schemeClr val="tx1"/>
                </a:solidFill>
                <a:cs typeface="Arial"/>
              </a:rPr>
              <a:t> </a:t>
            </a:r>
            <a:endParaRPr lang="en-US" sz="2800" dirty="0" smtClean="0">
              <a:solidFill>
                <a:schemeClr val="tx1"/>
              </a:solidFill>
              <a:cs typeface="Arial"/>
            </a:endParaRPr>
          </a:p>
          <a:p>
            <a:pPr algn="l"/>
            <a:r>
              <a:rPr lang="en-US" sz="2800" dirty="0" smtClean="0">
                <a:solidFill>
                  <a:schemeClr val="tx1"/>
                </a:solidFill>
                <a:cs typeface="Arial"/>
              </a:rPr>
              <a:t>“A series of connected education and training strategies and support services that enable individuals to secure industry relevant certification and obtain employment within an occupational area and to advance to higher levels of future education and employment in that area.”</a:t>
            </a:r>
            <a:endParaRPr lang="en-US" sz="2800" dirty="0">
              <a:solidFill>
                <a:schemeClr val="tx1"/>
              </a:solidFill>
              <a:cs typeface="Arial"/>
            </a:endParaRPr>
          </a:p>
        </p:txBody>
      </p:sp>
      <p:sp>
        <p:nvSpPr>
          <p:cNvPr id="9" name="Rectangle 2"/>
          <p:cNvSpPr txBox="1">
            <a:spLocks noChangeArrowheads="1"/>
          </p:cNvSpPr>
          <p:nvPr/>
        </p:nvSpPr>
        <p:spPr>
          <a:xfrm>
            <a:off x="381000" y="76200"/>
            <a:ext cx="8763001" cy="9144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smtClean="0">
                <a:solidFill>
                  <a:schemeClr val="tx2">
                    <a:lumMod val="75000"/>
                  </a:schemeClr>
                </a:solidFill>
                <a:latin typeface="+mn-lt"/>
                <a:cs typeface="Arial"/>
              </a:rPr>
              <a:t>CAREER PATHWAYS DEFINITION</a:t>
            </a:r>
            <a:endParaRPr lang="en-US" sz="3200" b="1" dirty="0">
              <a:solidFill>
                <a:schemeClr val="tx2">
                  <a:lumMod val="75000"/>
                </a:schemeClr>
              </a:solidFill>
              <a:latin typeface="+mn-lt"/>
              <a:cs typeface="Arial"/>
            </a:endParaRPr>
          </a:p>
        </p:txBody>
      </p:sp>
      <p:cxnSp>
        <p:nvCxnSpPr>
          <p:cNvPr id="11" name="Straight Connector 10"/>
          <p:cNvCxnSpPr/>
          <p:nvPr/>
        </p:nvCxnSpPr>
        <p:spPr>
          <a:xfrm>
            <a:off x="0" y="914400"/>
            <a:ext cx="91440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8752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pPr algn="l"/>
            <a:r>
              <a:rPr lang="en-US" sz="3200" b="1" dirty="0" smtClean="0">
                <a:latin typeface="+mn-lt"/>
              </a:rPr>
              <a:t>CAREER PATHWAYS:</a:t>
            </a:r>
            <a:endParaRPr lang="en-US" sz="3200" b="1" dirty="0">
              <a:latin typeface="+mn-lt"/>
            </a:endParaRPr>
          </a:p>
        </p:txBody>
      </p:sp>
      <p:sp>
        <p:nvSpPr>
          <p:cNvPr id="3" name="Content Placeholder 2"/>
          <p:cNvSpPr>
            <a:spLocks noGrp="1"/>
          </p:cNvSpPr>
          <p:nvPr>
            <p:ph idx="1"/>
          </p:nvPr>
        </p:nvSpPr>
        <p:spPr>
          <a:xfrm>
            <a:off x="457200" y="1600200"/>
            <a:ext cx="8229600" cy="4715933"/>
          </a:xfrm>
        </p:spPr>
        <p:txBody>
          <a:bodyPr>
            <a:normAutofit fontScale="85000" lnSpcReduction="20000"/>
          </a:bodyPr>
          <a:lstStyle/>
          <a:p>
            <a:r>
              <a:rPr lang="en-US" sz="3300" dirty="0" smtClean="0">
                <a:cs typeface="Arial"/>
              </a:rPr>
              <a:t>Help </a:t>
            </a:r>
            <a:r>
              <a:rPr lang="en-US" sz="3300" dirty="0">
                <a:cs typeface="Arial"/>
              </a:rPr>
              <a:t>individuals pursue</a:t>
            </a:r>
            <a:r>
              <a:rPr lang="en-US" sz="3300" dirty="0" smtClean="0">
                <a:cs typeface="Arial"/>
              </a:rPr>
              <a:t>, regardless of their skills at entry, </a:t>
            </a:r>
            <a:r>
              <a:rPr lang="en-US" sz="3300" dirty="0">
                <a:cs typeface="Arial"/>
              </a:rPr>
              <a:t>progress through and complete education and training needed to attain industry-recognized credentials and family-sustaining careers </a:t>
            </a:r>
          </a:p>
          <a:p>
            <a:endParaRPr lang="en-US" sz="3300" dirty="0">
              <a:cs typeface="Arial"/>
            </a:endParaRPr>
          </a:p>
          <a:p>
            <a:r>
              <a:rPr lang="en-US" sz="3300" dirty="0">
                <a:cs typeface="Arial"/>
              </a:rPr>
              <a:t>M</a:t>
            </a:r>
            <a:r>
              <a:rPr lang="en-US" sz="3300" dirty="0" smtClean="0">
                <a:cs typeface="Arial"/>
              </a:rPr>
              <a:t>eet </a:t>
            </a:r>
            <a:r>
              <a:rPr lang="en-US" sz="3300" dirty="0">
                <a:cs typeface="Arial"/>
              </a:rPr>
              <a:t>skill requirements of employers in high-demand industries and occupations. </a:t>
            </a:r>
            <a:endParaRPr lang="en-US" sz="3300" dirty="0" smtClean="0">
              <a:cs typeface="Arial"/>
            </a:endParaRPr>
          </a:p>
          <a:p>
            <a:endParaRPr lang="en-US" sz="3300" dirty="0">
              <a:cs typeface="Arial"/>
            </a:endParaRPr>
          </a:p>
          <a:p>
            <a:r>
              <a:rPr lang="en-US" sz="3300" dirty="0" smtClean="0">
                <a:cs typeface="Arial"/>
              </a:rPr>
              <a:t>Do this by aligning </a:t>
            </a:r>
            <a:r>
              <a:rPr lang="en-US" sz="3300" dirty="0">
                <a:cs typeface="Arial"/>
              </a:rPr>
              <a:t>the </a:t>
            </a:r>
            <a:r>
              <a:rPr lang="en-US" sz="3300" dirty="0" smtClean="0">
                <a:cs typeface="Arial"/>
              </a:rPr>
              <a:t>education, </a:t>
            </a:r>
            <a:r>
              <a:rPr lang="en-US" sz="3300" dirty="0">
                <a:cs typeface="Arial"/>
              </a:rPr>
              <a:t>workforce and social </a:t>
            </a:r>
            <a:r>
              <a:rPr lang="en-US" sz="3300" dirty="0" smtClean="0">
                <a:cs typeface="Arial"/>
              </a:rPr>
              <a:t>supports </a:t>
            </a:r>
            <a:r>
              <a:rPr lang="en-US" sz="3300" dirty="0">
                <a:cs typeface="Arial"/>
              </a:rPr>
              <a:t>needed </a:t>
            </a:r>
            <a:r>
              <a:rPr lang="en-US" sz="3300" dirty="0" smtClean="0">
                <a:cs typeface="Arial"/>
              </a:rPr>
              <a:t>for credentials in </a:t>
            </a:r>
            <a:r>
              <a:rPr lang="en-US" sz="3300" dirty="0">
                <a:cs typeface="Arial"/>
              </a:rPr>
              <a:t>high demand </a:t>
            </a:r>
            <a:r>
              <a:rPr lang="en-US" sz="3300" dirty="0" smtClean="0">
                <a:cs typeface="Arial"/>
              </a:rPr>
              <a:t>industries and occupations.</a:t>
            </a:r>
            <a:endParaRPr lang="en-US" sz="3300" dirty="0">
              <a:cs typeface="Arial"/>
            </a:endParaRPr>
          </a:p>
          <a:p>
            <a:pPr marL="0" indent="0">
              <a:buNone/>
            </a:pPr>
            <a:r>
              <a:rPr lang="en-US" sz="3300" dirty="0">
                <a:cs typeface="Arial"/>
              </a:rPr>
              <a:t>  </a:t>
            </a:r>
          </a:p>
          <a:p>
            <a:pPr marL="0" indent="0">
              <a:buNone/>
            </a:pPr>
            <a:endParaRPr lang="en-US" dirty="0"/>
          </a:p>
        </p:txBody>
      </p:sp>
    </p:spTree>
    <p:extLst>
      <p:ext uri="{BB962C8B-B14F-4D97-AF65-F5344CB8AC3E}">
        <p14:creationId xmlns:p14="http://schemas.microsoft.com/office/powerpoint/2010/main" val="373731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324600"/>
            <a:ext cx="22860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Screen Shot 2012-11-14 at 1.08.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2" y="1271736"/>
            <a:ext cx="8458200" cy="5433866"/>
          </a:xfrm>
          <a:prstGeom prst="rect">
            <a:avLst/>
          </a:prstGeom>
        </p:spPr>
      </p:pic>
      <p:sp>
        <p:nvSpPr>
          <p:cNvPr id="10" name="Rectangle 2"/>
          <p:cNvSpPr txBox="1">
            <a:spLocks noChangeArrowheads="1"/>
          </p:cNvSpPr>
          <p:nvPr/>
        </p:nvSpPr>
        <p:spPr>
          <a:xfrm>
            <a:off x="304801" y="76200"/>
            <a:ext cx="8763002" cy="838200"/>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200" b="1" dirty="0" smtClean="0">
                <a:solidFill>
                  <a:schemeClr val="tx2">
                    <a:lumMod val="75000"/>
                  </a:schemeClr>
                </a:solidFill>
                <a:latin typeface="+mn-lt"/>
                <a:cs typeface="Arial"/>
              </a:rPr>
              <a:t>SIX KEY ELEMENTS FOR DEVELOPMENT</a:t>
            </a:r>
            <a:br>
              <a:rPr lang="en-US" sz="3200" b="1" dirty="0" smtClean="0">
                <a:solidFill>
                  <a:schemeClr val="tx2">
                    <a:lumMod val="75000"/>
                  </a:schemeClr>
                </a:solidFill>
                <a:latin typeface="+mn-lt"/>
                <a:cs typeface="Arial"/>
              </a:rPr>
            </a:br>
            <a:r>
              <a:rPr lang="en-US" sz="3200" b="1" dirty="0" smtClean="0">
                <a:solidFill>
                  <a:schemeClr val="tx2">
                    <a:lumMod val="75000"/>
                  </a:schemeClr>
                </a:solidFill>
                <a:latin typeface="+mn-lt"/>
                <a:cs typeface="Arial"/>
              </a:rPr>
              <a:t>OF CAREER PATHWAYS SYSTEMS</a:t>
            </a:r>
            <a:endParaRPr lang="en-US" sz="3200" b="1" dirty="0">
              <a:solidFill>
                <a:schemeClr val="tx2">
                  <a:lumMod val="75000"/>
                </a:schemeClr>
              </a:solidFill>
              <a:latin typeface="+mn-lt"/>
              <a:cs typeface="Arial"/>
            </a:endParaRPr>
          </a:p>
        </p:txBody>
      </p:sp>
      <p:cxnSp>
        <p:nvCxnSpPr>
          <p:cNvPr id="7" name="Straight Connector 6"/>
          <p:cNvCxnSpPr/>
          <p:nvPr/>
        </p:nvCxnSpPr>
        <p:spPr>
          <a:xfrm>
            <a:off x="0" y="914400"/>
            <a:ext cx="914400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4101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800" b="1" dirty="0" smtClean="0">
                <a:solidFill>
                  <a:schemeClr val="tx2"/>
                </a:solidFill>
                <a:latin typeface="Arial"/>
                <a:cs typeface="Arial"/>
              </a:rPr>
              <a:t>A DRAFT VISUAL INTERPRETATION OF COMPREHENSIVE CAREER PATHWAYS </a:t>
            </a:r>
            <a:br>
              <a:rPr lang="en-US" sz="2800" b="1" dirty="0" smtClean="0">
                <a:solidFill>
                  <a:schemeClr val="tx2"/>
                </a:solidFill>
                <a:latin typeface="Arial"/>
                <a:cs typeface="Arial"/>
              </a:rPr>
            </a:br>
            <a:r>
              <a:rPr lang="en-US" sz="2800" b="1" dirty="0" smtClean="0">
                <a:solidFill>
                  <a:schemeClr val="tx2"/>
                </a:solidFill>
                <a:latin typeface="Arial"/>
                <a:cs typeface="Arial"/>
              </a:rPr>
              <a:t>SYSTEMS</a:t>
            </a:r>
            <a:endParaRPr lang="en-US" sz="2800" dirty="0">
              <a:solidFill>
                <a:schemeClr val="tx2"/>
              </a:solidFill>
              <a:latin typeface="Arial"/>
              <a:cs typeface="Arial"/>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
            <a:ext cx="1945005" cy="1216025"/>
          </a:xfrm>
          <a:prstGeom prst="rect">
            <a:avLst/>
          </a:prstGeom>
          <a:noFill/>
          <a:ln>
            <a:noFill/>
          </a:ln>
        </p:spPr>
      </p:pic>
      <p:pic>
        <p:nvPicPr>
          <p:cNvPr id="10" name="Picture 9"/>
          <p:cNvPicPr>
            <a:picLocks noChangeAspect="1"/>
          </p:cNvPicPr>
          <p:nvPr/>
        </p:nvPicPr>
        <p:blipFill>
          <a:blip r:embed="rId3"/>
          <a:stretch>
            <a:fillRect/>
          </a:stretch>
        </p:blipFill>
        <p:spPr>
          <a:xfrm>
            <a:off x="457200" y="1854200"/>
            <a:ext cx="8229600" cy="4483100"/>
          </a:xfrm>
          <a:prstGeom prst="rect">
            <a:avLst/>
          </a:prstGeom>
        </p:spPr>
      </p:pic>
    </p:spTree>
    <p:extLst>
      <p:ext uri="{BB962C8B-B14F-4D97-AF65-F5344CB8AC3E}">
        <p14:creationId xmlns:p14="http://schemas.microsoft.com/office/powerpoint/2010/main" val="4229659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TotalTime>
  <Words>212</Words>
  <Application>Microsoft Macintosh PowerPoint</Application>
  <PresentationFormat>On-screen Show (4:3)</PresentationFormat>
  <Paragraphs>28</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CAREER PATHWAYS:</vt:lpstr>
      <vt:lpstr>PowerPoint Presentation</vt:lpstr>
      <vt:lpstr>A DRAFT VISUAL INTERPRETATION OF COMPREHENSIVE CAREER PATHWAYS  SYSTEMS</vt:lpstr>
    </vt:vector>
  </TitlesOfParts>
  <Company>Jobs for the Future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Clagett</dc:creator>
  <cp:lastModifiedBy>Mary Clagett</cp:lastModifiedBy>
  <cp:revision>5</cp:revision>
  <dcterms:created xsi:type="dcterms:W3CDTF">2014-09-16T19:58:54Z</dcterms:created>
  <dcterms:modified xsi:type="dcterms:W3CDTF">2014-09-16T20:23:10Z</dcterms:modified>
</cp:coreProperties>
</file>