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notesSlides/notesSlide7.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7.xml" ContentType="application/vnd.openxmlformats-officedocument.drawingml.chart+xml"/>
  <Override PartName="/ppt/drawings/drawing7.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theme/themeOverride3.xml" ContentType="application/vnd.openxmlformats-officedocument.themeOverride+xml"/>
  <Override PartName="/ppt/drawings/drawing8.xml" ContentType="application/vnd.openxmlformats-officedocument.drawingml.chartshapes+xml"/>
  <Override PartName="/ppt/notesSlides/notesSlide11.xml" ContentType="application/vnd.openxmlformats-officedocument.presentationml.notesSlide+xml"/>
  <Override PartName="/ppt/charts/chart9.xml" ContentType="application/vnd.openxmlformats-officedocument.drawingml.chart+xml"/>
  <Override PartName="/ppt/drawings/drawing9.xml" ContentType="application/vnd.openxmlformats-officedocument.drawingml.chartshape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75" r:id="rId2"/>
    <p:sldId id="270" r:id="rId3"/>
    <p:sldId id="257" r:id="rId4"/>
    <p:sldId id="261" r:id="rId5"/>
    <p:sldId id="266" r:id="rId6"/>
    <p:sldId id="268" r:id="rId7"/>
    <p:sldId id="269" r:id="rId8"/>
    <p:sldId id="276" r:id="rId9"/>
    <p:sldId id="271" r:id="rId10"/>
    <p:sldId id="272" r:id="rId11"/>
    <p:sldId id="265" r:id="rId12"/>
    <p:sldId id="27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ised User" initials="A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800" autoAdjust="0"/>
  </p:normalViewPr>
  <p:slideViewPr>
    <p:cSldViewPr>
      <p:cViewPr>
        <p:scale>
          <a:sx n="92" d="100"/>
          <a:sy n="92" d="100"/>
        </p:scale>
        <p:origin x="-528" y="15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xwang\Dropbox\JFF%20Sharing\Data%20Files\EMSI\EMSI%20Pull%205.15.14\Ground%20and%20Transit%20Transportation\Transit%20Ground%20National%20Industry_Report.xls" TargetMode="Externa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xwang\Dropbox\JFF%20Sharing\Data%20Files\EMSI\EMSI%20Pull%205.15.14\All%20Transportation\Age%20Distribution.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C:\Users\xwang\Dropbox\JFF%20Sharing\Data%20Files\EMSI\EMSI%20Pull%205.15.14\All%20Transportation\2002-2012-2022%20Transportation%206-19-2014%20xw%20.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xwang\Dropbox\JFF%20Sharing\Data%20Files\EMSI\EMSI%20Pull%205.15.14\Transit%20and%20Ground%20Passenger%20Transportation\Transit%20Ground%20Staffing_Patterns%20w%20Replacement.xls"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xwang\Dropbox\JFF%20Sharing\Data%20Files\EMSI\EMSI%20Pull%205.15.14\Ground%20and%20Transit%20Transportation\Transit%20Ground%20Staffing_Patterns%20w%20Replacement.xls"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xwang\Dropbox\JFF%20Sharing\Data%20Files\EMSI\EMSI%20Pull%205.15.14\All%20Transportation\Top%2010%20Wages%20vs%20Entry_9-16-2014.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xwang\Dropbox\JFF%20Sharing\Data%20Files\EMSI\EMSI%20Pull%205.15.14\All%20Transportation\Industry%20by%20Gender%20(3).xlsx" TargetMode="Externa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C:\Users\xwang\Dropbox\JFF%20Sharing\Data%20Files\EMSI\EMSI%20Pull%205.15.14\All%20Transportation\Copy%20of%20Transportation%20Occupations%20by%20Race%20and%20Ethnicity.xlsx" TargetMode="External"/><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C:\Users\xwang\Dropbox\JFF%20Sharing\Data%20Files\Education%20Statistics\FINALSOCtoCIPcrosswalk_022811%20xw%201pm.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1"/>
    <c:plotArea>
      <c:layout>
        <c:manualLayout>
          <c:layoutTarget val="inner"/>
          <c:xMode val="edge"/>
          <c:yMode val="edge"/>
          <c:x val="0.26022850083590959"/>
          <c:y val="0.25233038992398826"/>
          <c:w val="0.46379175321676308"/>
          <c:h val="0.65149011152842962"/>
        </c:manualLayout>
      </c:layout>
      <c:pieChart>
        <c:varyColors val="1"/>
        <c:ser>
          <c:idx val="0"/>
          <c:order val="0"/>
          <c:dLbls>
            <c:txPr>
              <a:bodyPr/>
              <a:lstStyle/>
              <a:p>
                <a:pPr>
                  <a:defRPr sz="1400" b="1"/>
                </a:pPr>
                <a:endParaRPr lang="en-US"/>
              </a:p>
            </c:txPr>
            <c:showLegendKey val="0"/>
            <c:showVal val="0"/>
            <c:showCatName val="1"/>
            <c:showSerName val="0"/>
            <c:showPercent val="1"/>
            <c:showBubbleSize val="0"/>
            <c:showLeaderLines val="1"/>
          </c:dLbls>
          <c:cat>
            <c:strRef>
              <c:f>'Industry Age Breakdown'!$D$4:$D$8</c:f>
              <c:strCache>
                <c:ptCount val="5"/>
                <c:pt idx="0">
                  <c:v>65+</c:v>
                </c:pt>
                <c:pt idx="1">
                  <c:v>55-64</c:v>
                </c:pt>
                <c:pt idx="2">
                  <c:v>45-54</c:v>
                </c:pt>
                <c:pt idx="3">
                  <c:v>25-44</c:v>
                </c:pt>
                <c:pt idx="4">
                  <c:v>&lt;24</c:v>
                </c:pt>
              </c:strCache>
            </c:strRef>
          </c:cat>
          <c:val>
            <c:numRef>
              <c:f>'Industry Age Breakdown'!$E$4:$E$8</c:f>
              <c:numCache>
                <c:formatCode>0.0%;[Red]\ \(0.0%\)</c:formatCode>
                <c:ptCount val="5"/>
                <c:pt idx="0">
                  <c:v>0.122982118606</c:v>
                </c:pt>
                <c:pt idx="1">
                  <c:v>0.22876804040300006</c:v>
                </c:pt>
                <c:pt idx="2">
                  <c:v>0.27614980371999998</c:v>
                </c:pt>
                <c:pt idx="3">
                  <c:v>0.33453887301100027</c:v>
                </c:pt>
                <c:pt idx="4">
                  <c:v>3.7561164259980004E-2</c:v>
                </c:pt>
              </c:numCache>
            </c:numRef>
          </c:val>
        </c:ser>
        <c:dLbls>
          <c:showLegendKey val="0"/>
          <c:showVal val="0"/>
          <c:showCatName val="1"/>
          <c:showSerName val="0"/>
          <c:showPercent val="1"/>
          <c:showBubbleSize val="0"/>
          <c:showLeaderLines val="1"/>
        </c:dLbls>
        <c:firstSliceAng val="0"/>
      </c:pieChart>
      <c:spPr>
        <a:noFill/>
      </c:spPr>
    </c:plotArea>
    <c:plotVisOnly val="1"/>
    <c:dispBlanksAs val="zero"/>
    <c:showDLblsOverMax val="0"/>
  </c:chart>
  <c:spPr>
    <a:noFill/>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647232256644501"/>
          <c:y val="0.26810441439736898"/>
          <c:w val="0.70578334156433398"/>
          <c:h val="0.7013610340882972"/>
        </c:manualLayout>
      </c:layout>
      <c:barChart>
        <c:barDir val="bar"/>
        <c:grouping val="percentStacked"/>
        <c:varyColors val="0"/>
        <c:ser>
          <c:idx val="0"/>
          <c:order val="0"/>
          <c:tx>
            <c:strRef>
              <c:f>Sheet1!$A$19</c:f>
              <c:strCache>
                <c:ptCount val="1"/>
                <c:pt idx="0">
                  <c:v>&lt;25</c:v>
                </c:pt>
              </c:strCache>
            </c:strRef>
          </c:tx>
          <c:spPr>
            <a:solidFill>
              <a:schemeClr val="accent2">
                <a:lumMod val="20000"/>
                <a:lumOff val="80000"/>
              </a:schemeClr>
            </a:solidFill>
          </c:spPr>
          <c:invertIfNegative val="0"/>
          <c:cat>
            <c:strRef>
              <c:f>Sheet1!$B$18:$I$18</c:f>
              <c:strCache>
                <c:ptCount val="8"/>
                <c:pt idx="0">
                  <c:v>Transportation</c:v>
                </c:pt>
                <c:pt idx="1">
                  <c:v>Trucking</c:v>
                </c:pt>
                <c:pt idx="2">
                  <c:v>Transit</c:v>
                </c:pt>
                <c:pt idx="3">
                  <c:v>Air</c:v>
                </c:pt>
                <c:pt idx="4">
                  <c:v>Highway</c:v>
                </c:pt>
                <c:pt idx="5">
                  <c:v>Rail</c:v>
                </c:pt>
                <c:pt idx="6">
                  <c:v>Maritime</c:v>
                </c:pt>
                <c:pt idx="7">
                  <c:v>All US Industries</c:v>
                </c:pt>
              </c:strCache>
            </c:strRef>
          </c:cat>
          <c:val>
            <c:numRef>
              <c:f>Sheet1!$B$19:$I$19</c:f>
              <c:numCache>
                <c:formatCode>0.0%</c:formatCode>
                <c:ptCount val="8"/>
                <c:pt idx="0">
                  <c:v>5.4818583337341797E-2</c:v>
                </c:pt>
                <c:pt idx="1">
                  <c:v>5.1460771614615902E-2</c:v>
                </c:pt>
                <c:pt idx="2">
                  <c:v>3.7561164259933E-2</c:v>
                </c:pt>
                <c:pt idx="3">
                  <c:v>5.9315691166191502E-2</c:v>
                </c:pt>
                <c:pt idx="4">
                  <c:v>8.1399099541059006E-2</c:v>
                </c:pt>
                <c:pt idx="5">
                  <c:v>4.8405244024220001E-2</c:v>
                </c:pt>
                <c:pt idx="6">
                  <c:v>6.5762769708934701E-2</c:v>
                </c:pt>
                <c:pt idx="7">
                  <c:v>9.7504140645725601E-2</c:v>
                </c:pt>
              </c:numCache>
            </c:numRef>
          </c:val>
        </c:ser>
        <c:ser>
          <c:idx val="1"/>
          <c:order val="1"/>
          <c:tx>
            <c:strRef>
              <c:f>Sheet1!$A$20</c:f>
              <c:strCache>
                <c:ptCount val="1"/>
                <c:pt idx="0">
                  <c:v>25-44</c:v>
                </c:pt>
              </c:strCache>
            </c:strRef>
          </c:tx>
          <c:spPr>
            <a:solidFill>
              <a:schemeClr val="accent2">
                <a:lumMod val="40000"/>
                <a:lumOff val="60000"/>
              </a:schemeClr>
            </a:solidFill>
          </c:spPr>
          <c:invertIfNegative val="0"/>
          <c:cat>
            <c:strRef>
              <c:f>Sheet1!$B$18:$I$18</c:f>
              <c:strCache>
                <c:ptCount val="8"/>
                <c:pt idx="0">
                  <c:v>Transportation</c:v>
                </c:pt>
                <c:pt idx="1">
                  <c:v>Trucking</c:v>
                </c:pt>
                <c:pt idx="2">
                  <c:v>Transit</c:v>
                </c:pt>
                <c:pt idx="3">
                  <c:v>Air</c:v>
                </c:pt>
                <c:pt idx="4">
                  <c:v>Highway</c:v>
                </c:pt>
                <c:pt idx="5">
                  <c:v>Rail</c:v>
                </c:pt>
                <c:pt idx="6">
                  <c:v>Maritime</c:v>
                </c:pt>
                <c:pt idx="7">
                  <c:v>All US Industries</c:v>
                </c:pt>
              </c:strCache>
            </c:strRef>
          </c:cat>
          <c:val>
            <c:numRef>
              <c:f>Sheet1!$B$20:$I$20</c:f>
              <c:numCache>
                <c:formatCode>0.0%</c:formatCode>
                <c:ptCount val="8"/>
                <c:pt idx="0">
                  <c:v>0.40086694052314698</c:v>
                </c:pt>
                <c:pt idx="1">
                  <c:v>0.40759149373881798</c:v>
                </c:pt>
                <c:pt idx="2">
                  <c:v>0.33453887301097102</c:v>
                </c:pt>
                <c:pt idx="3">
                  <c:v>0.40943922975135599</c:v>
                </c:pt>
                <c:pt idx="4">
                  <c:v>0.43701418521896401</c:v>
                </c:pt>
                <c:pt idx="5">
                  <c:v>0.38400034147406797</c:v>
                </c:pt>
                <c:pt idx="6">
                  <c:v>0.441271060872101</c:v>
                </c:pt>
                <c:pt idx="7">
                  <c:v>0.44376250259910699</c:v>
                </c:pt>
              </c:numCache>
            </c:numRef>
          </c:val>
        </c:ser>
        <c:ser>
          <c:idx val="2"/>
          <c:order val="2"/>
          <c:tx>
            <c:strRef>
              <c:f>Sheet1!$A$21</c:f>
              <c:strCache>
                <c:ptCount val="1"/>
                <c:pt idx="0">
                  <c:v>45-54</c:v>
                </c:pt>
              </c:strCache>
            </c:strRef>
          </c:tx>
          <c:spPr>
            <a:solidFill>
              <a:schemeClr val="accent2">
                <a:lumMod val="60000"/>
                <a:lumOff val="40000"/>
              </a:schemeClr>
            </a:solidFill>
          </c:spPr>
          <c:invertIfNegative val="0"/>
          <c:cat>
            <c:strRef>
              <c:f>Sheet1!$B$18:$I$18</c:f>
              <c:strCache>
                <c:ptCount val="8"/>
                <c:pt idx="0">
                  <c:v>Transportation</c:v>
                </c:pt>
                <c:pt idx="1">
                  <c:v>Trucking</c:v>
                </c:pt>
                <c:pt idx="2">
                  <c:v>Transit</c:v>
                </c:pt>
                <c:pt idx="3">
                  <c:v>Air</c:v>
                </c:pt>
                <c:pt idx="4">
                  <c:v>Highway</c:v>
                </c:pt>
                <c:pt idx="5">
                  <c:v>Rail</c:v>
                </c:pt>
                <c:pt idx="6">
                  <c:v>Maritime</c:v>
                </c:pt>
                <c:pt idx="7">
                  <c:v>All US Industries</c:v>
                </c:pt>
              </c:strCache>
            </c:strRef>
          </c:cat>
          <c:val>
            <c:numRef>
              <c:f>Sheet1!$B$21:$I$21</c:f>
              <c:numCache>
                <c:formatCode>0.0%</c:formatCode>
                <c:ptCount val="8"/>
                <c:pt idx="0">
                  <c:v>0.294913717253526</c:v>
                </c:pt>
                <c:pt idx="1">
                  <c:v>0.301808879701911</c:v>
                </c:pt>
                <c:pt idx="2">
                  <c:v>0.27614980372052</c:v>
                </c:pt>
                <c:pt idx="3">
                  <c:v>0.31997265343852999</c:v>
                </c:pt>
                <c:pt idx="4">
                  <c:v>0.27757466133140601</c:v>
                </c:pt>
                <c:pt idx="5">
                  <c:v>0.272904281658504</c:v>
                </c:pt>
                <c:pt idx="6">
                  <c:v>0.27264522017527498</c:v>
                </c:pt>
                <c:pt idx="7">
                  <c:v>0.23318826135899201</c:v>
                </c:pt>
              </c:numCache>
            </c:numRef>
          </c:val>
        </c:ser>
        <c:ser>
          <c:idx val="3"/>
          <c:order val="3"/>
          <c:tx>
            <c:strRef>
              <c:f>Sheet1!$A$22</c:f>
              <c:strCache>
                <c:ptCount val="1"/>
                <c:pt idx="0">
                  <c:v>55-64</c:v>
                </c:pt>
              </c:strCache>
            </c:strRef>
          </c:tx>
          <c:spPr>
            <a:solidFill>
              <a:schemeClr val="accent2"/>
            </a:solidFill>
          </c:spPr>
          <c:invertIfNegative val="0"/>
          <c:cat>
            <c:strRef>
              <c:f>Sheet1!$B$18:$I$18</c:f>
              <c:strCache>
                <c:ptCount val="8"/>
                <c:pt idx="0">
                  <c:v>Transportation</c:v>
                </c:pt>
                <c:pt idx="1">
                  <c:v>Trucking</c:v>
                </c:pt>
                <c:pt idx="2">
                  <c:v>Transit</c:v>
                </c:pt>
                <c:pt idx="3">
                  <c:v>Air</c:v>
                </c:pt>
                <c:pt idx="4">
                  <c:v>Highway</c:v>
                </c:pt>
                <c:pt idx="5">
                  <c:v>Rail</c:v>
                </c:pt>
                <c:pt idx="6">
                  <c:v>Maritime</c:v>
                </c:pt>
                <c:pt idx="7">
                  <c:v>All US Industries</c:v>
                </c:pt>
              </c:strCache>
            </c:strRef>
          </c:cat>
          <c:val>
            <c:numRef>
              <c:f>Sheet1!$B$22:$I$22</c:f>
              <c:numCache>
                <c:formatCode>0.0%</c:formatCode>
                <c:ptCount val="8"/>
                <c:pt idx="0">
                  <c:v>0.19462998935911799</c:v>
                </c:pt>
                <c:pt idx="1">
                  <c:v>0.18927223071666499</c:v>
                </c:pt>
                <c:pt idx="2">
                  <c:v>0.22876804040256701</c:v>
                </c:pt>
                <c:pt idx="3">
                  <c:v>0.18096693980663001</c:v>
                </c:pt>
                <c:pt idx="4">
                  <c:v>0.160240278602473</c:v>
                </c:pt>
                <c:pt idx="5">
                  <c:v>0.26017755242917601</c:v>
                </c:pt>
                <c:pt idx="6">
                  <c:v>0.17724121839624099</c:v>
                </c:pt>
                <c:pt idx="7">
                  <c:v>0.17047271475790701</c:v>
                </c:pt>
              </c:numCache>
            </c:numRef>
          </c:val>
        </c:ser>
        <c:ser>
          <c:idx val="4"/>
          <c:order val="4"/>
          <c:tx>
            <c:strRef>
              <c:f>Sheet1!$A$23</c:f>
              <c:strCache>
                <c:ptCount val="1"/>
                <c:pt idx="0">
                  <c:v>&gt;65</c:v>
                </c:pt>
              </c:strCache>
            </c:strRef>
          </c:tx>
          <c:spPr>
            <a:solidFill>
              <a:schemeClr val="accent2">
                <a:lumMod val="75000"/>
              </a:schemeClr>
            </a:solidFill>
          </c:spPr>
          <c:invertIfNegative val="0"/>
          <c:cat>
            <c:strRef>
              <c:f>Sheet1!$B$18:$I$18</c:f>
              <c:strCache>
                <c:ptCount val="8"/>
                <c:pt idx="0">
                  <c:v>Transportation</c:v>
                </c:pt>
                <c:pt idx="1">
                  <c:v>Trucking</c:v>
                </c:pt>
                <c:pt idx="2">
                  <c:v>Transit</c:v>
                </c:pt>
                <c:pt idx="3">
                  <c:v>Air</c:v>
                </c:pt>
                <c:pt idx="4">
                  <c:v>Highway</c:v>
                </c:pt>
                <c:pt idx="5">
                  <c:v>Rail</c:v>
                </c:pt>
                <c:pt idx="6">
                  <c:v>Maritime</c:v>
                </c:pt>
                <c:pt idx="7">
                  <c:v>All US Industries</c:v>
                </c:pt>
              </c:strCache>
            </c:strRef>
          </c:cat>
          <c:val>
            <c:numRef>
              <c:f>Sheet1!$B$23:$I$23</c:f>
              <c:numCache>
                <c:formatCode>0.0%</c:formatCode>
                <c:ptCount val="8"/>
                <c:pt idx="0">
                  <c:v>5.4770769526868102E-2</c:v>
                </c:pt>
                <c:pt idx="1">
                  <c:v>4.9866624227989903E-2</c:v>
                </c:pt>
                <c:pt idx="2">
                  <c:v>0.12298211860600999</c:v>
                </c:pt>
                <c:pt idx="3">
                  <c:v>3.03054858372926E-2</c:v>
                </c:pt>
                <c:pt idx="4">
                  <c:v>4.3771775306098902E-2</c:v>
                </c:pt>
                <c:pt idx="5">
                  <c:v>3.4512580414031803E-2</c:v>
                </c:pt>
                <c:pt idx="6">
                  <c:v>4.30797308474479E-2</c:v>
                </c:pt>
                <c:pt idx="7">
                  <c:v>5.50723806382689E-2</c:v>
                </c:pt>
              </c:numCache>
            </c:numRef>
          </c:val>
        </c:ser>
        <c:dLbls>
          <c:showLegendKey val="0"/>
          <c:showVal val="1"/>
          <c:showCatName val="0"/>
          <c:showSerName val="0"/>
          <c:showPercent val="0"/>
          <c:showBubbleSize val="0"/>
        </c:dLbls>
        <c:gapWidth val="55"/>
        <c:overlap val="100"/>
        <c:axId val="618241536"/>
        <c:axId val="612753408"/>
      </c:barChart>
      <c:catAx>
        <c:axId val="618241536"/>
        <c:scaling>
          <c:orientation val="maxMin"/>
        </c:scaling>
        <c:delete val="0"/>
        <c:axPos val="l"/>
        <c:majorTickMark val="none"/>
        <c:minorTickMark val="none"/>
        <c:tickLblPos val="nextTo"/>
        <c:crossAx val="612753408"/>
        <c:crosses val="autoZero"/>
        <c:auto val="1"/>
        <c:lblAlgn val="ctr"/>
        <c:lblOffset val="100"/>
        <c:noMultiLvlLbl val="0"/>
      </c:catAx>
      <c:valAx>
        <c:axId val="612753408"/>
        <c:scaling>
          <c:orientation val="minMax"/>
        </c:scaling>
        <c:delete val="1"/>
        <c:axPos val="t"/>
        <c:numFmt formatCode="0%" sourceLinked="1"/>
        <c:majorTickMark val="none"/>
        <c:minorTickMark val="none"/>
        <c:tickLblPos val="none"/>
        <c:crossAx val="618241536"/>
        <c:crosses val="autoZero"/>
        <c:crossBetween val="between"/>
      </c:valAx>
      <c:spPr>
        <a:noFill/>
        <a:ln w="25400">
          <a:noFill/>
        </a:ln>
      </c:spPr>
    </c:plotArea>
    <c:legend>
      <c:legendPos val="r"/>
      <c:layout>
        <c:manualLayout>
          <c:xMode val="edge"/>
          <c:yMode val="edge"/>
          <c:x val="7.7334032774839898E-2"/>
          <c:y val="0.19099048234844099"/>
          <c:w val="0.92266596722516003"/>
          <c:h val="9.9604601180860702E-2"/>
        </c:manualLayout>
      </c:layout>
      <c:overlay val="0"/>
    </c:legend>
    <c:plotVisOnly val="1"/>
    <c:dispBlanksAs val="gap"/>
    <c:showDLblsOverMax val="0"/>
  </c:chart>
  <c:spPr>
    <a:noFill/>
  </c:spPr>
  <c:txPr>
    <a:bodyPr/>
    <a:lstStyle/>
    <a:p>
      <a:pPr>
        <a:defRPr b="1"/>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86841141330445E-2"/>
          <c:y val="0.36919163473637601"/>
          <c:w val="0.83993366589166707"/>
          <c:h val="0.52675563710699802"/>
        </c:manualLayout>
      </c:layout>
      <c:barChart>
        <c:barDir val="col"/>
        <c:grouping val="stacked"/>
        <c:varyColors val="0"/>
        <c:ser>
          <c:idx val="0"/>
          <c:order val="0"/>
          <c:tx>
            <c:strRef>
              <c:f>'All Modes EMSI New %'!$H$4</c:f>
              <c:strCache>
                <c:ptCount val="1"/>
                <c:pt idx="0">
                  <c:v> Estimated Job Openings due to Separations </c:v>
                </c:pt>
              </c:strCache>
            </c:strRef>
          </c:tx>
          <c:spPr>
            <a:solidFill>
              <a:schemeClr val="accent2"/>
            </a:solidFill>
          </c:spPr>
          <c:invertIfNegative val="0"/>
          <c:dLbls>
            <c:txPr>
              <a:bodyPr/>
              <a:lstStyle/>
              <a:p>
                <a:pPr>
                  <a:defRPr sz="1200" b="1"/>
                </a:pPr>
                <a:endParaRPr lang="en-US"/>
              </a:p>
            </c:txPr>
            <c:dLblPos val="ctr"/>
            <c:showLegendKey val="0"/>
            <c:showVal val="1"/>
            <c:showCatName val="0"/>
            <c:showSerName val="0"/>
            <c:showPercent val="0"/>
            <c:showBubbleSize val="0"/>
            <c:showLeaderLines val="0"/>
          </c:dLbls>
          <c:cat>
            <c:strRef>
              <c:f>'All Modes EMSI New %'!$A$6:$A$11</c:f>
              <c:strCache>
                <c:ptCount val="6"/>
                <c:pt idx="0">
                  <c:v>Rail </c:v>
                </c:pt>
                <c:pt idx="1">
                  <c:v>Air </c:v>
                </c:pt>
                <c:pt idx="2">
                  <c:v>Trucking</c:v>
                </c:pt>
                <c:pt idx="3">
                  <c:v>Maritime</c:v>
                </c:pt>
                <c:pt idx="4">
                  <c:v>Transit </c:v>
                </c:pt>
                <c:pt idx="5">
                  <c:v>Highway </c:v>
                </c:pt>
              </c:strCache>
            </c:strRef>
          </c:cat>
          <c:val>
            <c:numRef>
              <c:f>'All Modes EMSI New %'!$G$6:$G$11</c:f>
              <c:numCache>
                <c:formatCode>0.0%</c:formatCode>
                <c:ptCount val="6"/>
                <c:pt idx="0">
                  <c:v>0.93300000000000005</c:v>
                </c:pt>
                <c:pt idx="1">
                  <c:v>0.98599999999999999</c:v>
                </c:pt>
                <c:pt idx="2">
                  <c:v>1.006</c:v>
                </c:pt>
                <c:pt idx="3">
                  <c:v>1.087</c:v>
                </c:pt>
                <c:pt idx="4">
                  <c:v>1.129</c:v>
                </c:pt>
                <c:pt idx="5">
                  <c:v>1.39</c:v>
                </c:pt>
              </c:numCache>
            </c:numRef>
          </c:val>
        </c:ser>
        <c:ser>
          <c:idx val="1"/>
          <c:order val="1"/>
          <c:tx>
            <c:strRef>
              <c:f>'All Modes EMSI New %'!$E$4</c:f>
              <c:strCache>
                <c:ptCount val="1"/>
                <c:pt idx="0">
                  <c:v>Estimated Job Openings due to Industry Growth</c:v>
                </c:pt>
              </c:strCache>
            </c:strRef>
          </c:tx>
          <c:spPr>
            <a:solidFill>
              <a:schemeClr val="tx2">
                <a:lumMod val="60000"/>
                <a:lumOff val="40000"/>
              </a:schemeClr>
            </a:solidFill>
          </c:spPr>
          <c:invertIfNegative val="0"/>
          <c:dLbls>
            <c:dLbl>
              <c:idx val="0"/>
              <c:layout>
                <c:manualLayout>
                  <c:x val="2.7679542313232202E-7"/>
                  <c:y val="-7.9439246490599306E-3"/>
                </c:manualLayout>
              </c:layout>
              <c:showLegendKey val="0"/>
              <c:showVal val="1"/>
              <c:showCatName val="0"/>
              <c:showSerName val="0"/>
              <c:showPercent val="0"/>
              <c:showBubbleSize val="0"/>
            </c:dLbl>
            <c:dLbl>
              <c:idx val="1"/>
              <c:layout>
                <c:manualLayout>
                  <c:x val="0"/>
                  <c:y val="-5.2959497660399497E-3"/>
                </c:manualLayout>
              </c:layout>
              <c:showLegendKey val="0"/>
              <c:showVal val="1"/>
              <c:showCatName val="0"/>
              <c:showSerName val="0"/>
              <c:showPercent val="0"/>
              <c:showBubbleSize val="0"/>
            </c:dLbl>
            <c:dLbl>
              <c:idx val="2"/>
              <c:layout>
                <c:manualLayout>
                  <c:x val="-1.75751253917874E-3"/>
                  <c:y val="-5.2959497660399497E-3"/>
                </c:manualLayout>
              </c:layout>
              <c:showLegendKey val="0"/>
              <c:showVal val="1"/>
              <c:showCatName val="0"/>
              <c:showSerName val="0"/>
              <c:showPercent val="0"/>
              <c:showBubbleSize val="0"/>
            </c:dLbl>
            <c:dLbl>
              <c:idx val="3"/>
              <c:layout>
                <c:manualLayout>
                  <c:x val="0"/>
                  <c:y val="-7.9439246490601405E-3"/>
                </c:manualLayout>
              </c:layout>
              <c:showLegendKey val="0"/>
              <c:showVal val="1"/>
              <c:showCatName val="0"/>
              <c:showSerName val="0"/>
              <c:showPercent val="0"/>
              <c:showBubbleSize val="0"/>
            </c:dLbl>
            <c:dLbl>
              <c:idx val="5"/>
              <c:layout>
                <c:manualLayout>
                  <c:x val="-1.93961187903436E-3"/>
                  <c:y val="3.6324720857897402E-3"/>
                </c:manualLayout>
              </c:layout>
              <c:showLegendKey val="0"/>
              <c:showVal val="1"/>
              <c:showCatName val="0"/>
              <c:showSerName val="0"/>
              <c:showPercent val="0"/>
              <c:showBubbleSize val="0"/>
            </c:dLbl>
            <c:txPr>
              <a:bodyPr/>
              <a:lstStyle/>
              <a:p>
                <a:pPr>
                  <a:defRPr sz="1200" b="1">
                    <a:solidFill>
                      <a:sysClr val="windowText" lastClr="000000"/>
                    </a:solidFill>
                  </a:defRPr>
                </a:pPr>
                <a:endParaRPr lang="en-US"/>
              </a:p>
            </c:txPr>
            <c:showLegendKey val="0"/>
            <c:showVal val="1"/>
            <c:showCatName val="0"/>
            <c:showSerName val="0"/>
            <c:showPercent val="0"/>
            <c:showBubbleSize val="0"/>
            <c:showLeaderLines val="0"/>
          </c:dLbls>
          <c:cat>
            <c:strRef>
              <c:f>'All Modes EMSI New %'!$A$6:$A$11</c:f>
              <c:strCache>
                <c:ptCount val="6"/>
                <c:pt idx="0">
                  <c:v>Rail </c:v>
                </c:pt>
                <c:pt idx="1">
                  <c:v>Air </c:v>
                </c:pt>
                <c:pt idx="2">
                  <c:v>Trucking</c:v>
                </c:pt>
                <c:pt idx="3">
                  <c:v>Maritime</c:v>
                </c:pt>
                <c:pt idx="4">
                  <c:v>Transit </c:v>
                </c:pt>
                <c:pt idx="5">
                  <c:v>Highway </c:v>
                </c:pt>
              </c:strCache>
            </c:strRef>
          </c:cat>
          <c:val>
            <c:numRef>
              <c:f>'All Modes EMSI New %'!$F$6:$F$11</c:f>
              <c:numCache>
                <c:formatCode>0.0%</c:formatCode>
                <c:ptCount val="6"/>
                <c:pt idx="0">
                  <c:v>8.3779648048967204E-2</c:v>
                </c:pt>
                <c:pt idx="1">
                  <c:v>4.1878980891719701E-2</c:v>
                </c:pt>
                <c:pt idx="2">
                  <c:v>0.123636363636364</c:v>
                </c:pt>
                <c:pt idx="3">
                  <c:v>0.107210031347962</c:v>
                </c:pt>
                <c:pt idx="4">
                  <c:v>0.121564617154544</c:v>
                </c:pt>
                <c:pt idx="5">
                  <c:v>0.117869875222816</c:v>
                </c:pt>
              </c:numCache>
            </c:numRef>
          </c:val>
        </c:ser>
        <c:dLbls>
          <c:showLegendKey val="0"/>
          <c:showVal val="1"/>
          <c:showCatName val="0"/>
          <c:showSerName val="0"/>
          <c:showPercent val="0"/>
          <c:showBubbleSize val="0"/>
        </c:dLbls>
        <c:gapWidth val="75"/>
        <c:overlap val="100"/>
        <c:axId val="626686976"/>
        <c:axId val="612759168"/>
      </c:barChart>
      <c:catAx>
        <c:axId val="626686976"/>
        <c:scaling>
          <c:orientation val="maxMin"/>
        </c:scaling>
        <c:delete val="0"/>
        <c:axPos val="b"/>
        <c:majorTickMark val="none"/>
        <c:minorTickMark val="none"/>
        <c:tickLblPos val="nextTo"/>
        <c:txPr>
          <a:bodyPr/>
          <a:lstStyle/>
          <a:p>
            <a:pPr>
              <a:defRPr sz="1200" b="1"/>
            </a:pPr>
            <a:endParaRPr lang="en-US"/>
          </a:p>
        </c:txPr>
        <c:crossAx val="612759168"/>
        <c:crosses val="autoZero"/>
        <c:auto val="1"/>
        <c:lblAlgn val="ctr"/>
        <c:lblOffset val="100"/>
        <c:noMultiLvlLbl val="0"/>
      </c:catAx>
      <c:valAx>
        <c:axId val="612759168"/>
        <c:scaling>
          <c:orientation val="minMax"/>
        </c:scaling>
        <c:delete val="1"/>
        <c:axPos val="r"/>
        <c:numFmt formatCode="0" sourceLinked="0"/>
        <c:majorTickMark val="none"/>
        <c:minorTickMark val="none"/>
        <c:tickLblPos val="none"/>
        <c:crossAx val="626686976"/>
        <c:crosses val="autoZero"/>
        <c:crossBetween val="between"/>
      </c:valAx>
      <c:spPr>
        <a:noFill/>
      </c:spPr>
    </c:plotArea>
    <c:legend>
      <c:legendPos val="b"/>
      <c:layout>
        <c:manualLayout>
          <c:xMode val="edge"/>
          <c:yMode val="edge"/>
          <c:x val="0.2513458472431892"/>
          <c:y val="0.23054687190544695"/>
          <c:w val="0.45834728530581736"/>
          <c:h val="9.7061116447803297E-2"/>
        </c:manualLayout>
      </c:layout>
      <c:overlay val="0"/>
      <c:txPr>
        <a:bodyPr/>
        <a:lstStyle/>
        <a:p>
          <a:pPr>
            <a:defRPr sz="1000"/>
          </a:pPr>
          <a:endParaRPr lang="en-US"/>
        </a:p>
      </c:txPr>
    </c:legend>
    <c:plotVisOnly val="1"/>
    <c:dispBlanksAs val="gap"/>
    <c:showDLblsOverMax val="0"/>
  </c:chart>
  <c:spPr>
    <a:noFill/>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4887966449845943"/>
          <c:y val="0.25248538396566489"/>
          <c:w val="0.51120332519410661"/>
          <c:h val="0.73191382740673483"/>
        </c:manualLayout>
      </c:layout>
      <c:barChart>
        <c:barDir val="bar"/>
        <c:grouping val="clustered"/>
        <c:varyColors val="0"/>
        <c:ser>
          <c:idx val="0"/>
          <c:order val="0"/>
          <c:tx>
            <c:v>Projected Job Openings (Growth and Separations)</c:v>
          </c:tx>
          <c:spPr>
            <a:solidFill>
              <a:schemeClr val="accent3">
                <a:lumMod val="75000"/>
              </a:schemeClr>
            </a:solidFill>
          </c:spPr>
          <c:invertIfNegative val="0"/>
          <c:dLbls>
            <c:txPr>
              <a:bodyPr/>
              <a:lstStyle/>
              <a:p>
                <a:pPr>
                  <a:defRPr sz="14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'Staffing Patterns Private &amp; New'!$B$2:$B$11</c:f>
              <c:strCache>
                <c:ptCount val="4"/>
                <c:pt idx="0">
                  <c:v>Transit and Intercity Bus Drivers</c:v>
                </c:pt>
                <c:pt idx="1">
                  <c:v>Bus and Truck Mechanics and Diesel Engine Specialists</c:v>
                </c:pt>
                <c:pt idx="2">
                  <c:v>Dispatchers</c:v>
                </c:pt>
                <c:pt idx="3">
                  <c:v>First-Line Supervisors of Transportation Machine and Vehicle Operators</c:v>
                </c:pt>
              </c:strCache>
            </c:strRef>
          </c:cat>
          <c:val>
            <c:numRef>
              <c:f>'Staffing Patterns Private &amp; New'!$L$2:$L$11</c:f>
              <c:numCache>
                <c:formatCode>#,##0</c:formatCode>
                <c:ptCount val="4"/>
                <c:pt idx="0">
                  <c:v>199727.47703138698</c:v>
                </c:pt>
                <c:pt idx="1">
                  <c:v>31227.382738356999</c:v>
                </c:pt>
                <c:pt idx="2">
                  <c:v>28509.717325605139</c:v>
                </c:pt>
                <c:pt idx="3">
                  <c:v>23996.494248268664</c:v>
                </c:pt>
              </c:numCache>
            </c:numRef>
          </c:val>
        </c:ser>
        <c:dLbls>
          <c:showLegendKey val="0"/>
          <c:showVal val="0"/>
          <c:showCatName val="0"/>
          <c:showSerName val="0"/>
          <c:showPercent val="0"/>
          <c:showBubbleSize val="0"/>
        </c:dLbls>
        <c:gapWidth val="150"/>
        <c:overlap val="-25"/>
        <c:axId val="641558016"/>
        <c:axId val="614301696"/>
      </c:barChart>
      <c:catAx>
        <c:axId val="641558016"/>
        <c:scaling>
          <c:orientation val="maxMin"/>
        </c:scaling>
        <c:delete val="0"/>
        <c:axPos val="l"/>
        <c:numFmt formatCode="General" sourceLinked="1"/>
        <c:majorTickMark val="none"/>
        <c:minorTickMark val="none"/>
        <c:tickLblPos val="nextTo"/>
        <c:txPr>
          <a:bodyPr rot="0" vert="horz"/>
          <a:lstStyle/>
          <a:p>
            <a:pPr>
              <a:defRPr sz="1400" b="1" i="0" u="none" strike="noStrike" baseline="0">
                <a:solidFill>
                  <a:srgbClr val="000000"/>
                </a:solidFill>
                <a:latin typeface="Calibri"/>
                <a:ea typeface="Calibri"/>
                <a:cs typeface="Calibri"/>
              </a:defRPr>
            </a:pPr>
            <a:endParaRPr lang="en-US"/>
          </a:p>
        </c:txPr>
        <c:crossAx val="614301696"/>
        <c:crosses val="autoZero"/>
        <c:auto val="1"/>
        <c:lblAlgn val="ctr"/>
        <c:lblOffset val="100"/>
        <c:noMultiLvlLbl val="0"/>
      </c:catAx>
      <c:valAx>
        <c:axId val="614301696"/>
        <c:scaling>
          <c:orientation val="minMax"/>
        </c:scaling>
        <c:delete val="1"/>
        <c:axPos val="t"/>
        <c:numFmt formatCode="#,##0" sourceLinked="1"/>
        <c:majorTickMark val="out"/>
        <c:minorTickMark val="none"/>
        <c:tickLblPos val="nextTo"/>
        <c:crossAx val="641558016"/>
        <c:crosses val="autoZero"/>
        <c:crossBetween val="between"/>
      </c:valAx>
      <c:spPr>
        <a:noFill/>
        <a:ln w="25400">
          <a:noFill/>
        </a:ln>
      </c:spPr>
    </c:plotArea>
    <c:legend>
      <c:legendPos val="r"/>
      <c:layout>
        <c:manualLayout>
          <c:xMode val="edge"/>
          <c:yMode val="edge"/>
          <c:x val="0.67849252539084792"/>
          <c:y val="0.78129401932801268"/>
          <c:w val="0.27621761953668833"/>
          <c:h val="0.12858295299444095"/>
        </c:manualLayout>
      </c:layout>
      <c:overlay val="0"/>
      <c:txPr>
        <a:bodyPr/>
        <a:lstStyle/>
        <a:p>
          <a:pPr>
            <a:defRPr sz="1200" b="0" i="0" u="none" strike="noStrike" baseline="0">
              <a:solidFill>
                <a:srgbClr val="000000"/>
              </a:solidFill>
              <a:latin typeface="Calibri"/>
              <a:ea typeface="Calibri"/>
              <a:cs typeface="Calibri"/>
            </a:defRPr>
          </a:pPr>
          <a:endParaRPr lang="en-US"/>
        </a:p>
      </c:txPr>
    </c:legend>
    <c:plotVisOnly val="1"/>
    <c:dispBlanksAs val="gap"/>
    <c:showDLblsOverMax val="0"/>
  </c:chart>
  <c:spPr>
    <a:solidFill>
      <a:schemeClr val="bg1"/>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3"/>
    </mc:Choice>
    <mc:Fallback>
      <c:style val="13"/>
    </mc:Fallback>
  </mc:AlternateContent>
  <c:pivotSource>
    <c:name>[Transit Ground Staffing_Patterns w Replacement.xls]Carere Area New!PivotTable3</c:name>
    <c:fmtId val="-1"/>
  </c:pivotSource>
  <c:chart>
    <c:autoTitleDeleted val="1"/>
    <c:pivotFmts>
      <c:pivotFmt>
        <c:idx val="0"/>
        <c:dLbl>
          <c:idx val="0"/>
          <c:spPr/>
          <c:txPr>
            <a:bodyPr/>
            <a:lstStyle/>
            <a:p>
              <a:pPr>
                <a:defRPr b="1"/>
              </a:pPr>
              <a:endParaRPr lang="en-US"/>
            </a:p>
          </c:txPr>
          <c:showLegendKey val="0"/>
          <c:showVal val="0"/>
          <c:showCatName val="1"/>
          <c:showSerName val="0"/>
          <c:showPercent val="1"/>
          <c:showBubbleSize val="0"/>
        </c:dLbl>
      </c:pivotFmt>
      <c:pivotFmt>
        <c:idx val="1"/>
        <c:dLbl>
          <c:idx val="0"/>
          <c:layout>
            <c:manualLayout>
              <c:x val="9.7037417424271133E-2"/>
              <c:y val="9.0506452965568862E-2"/>
            </c:manualLayout>
          </c:layout>
          <c:showLegendKey val="0"/>
          <c:showVal val="0"/>
          <c:showCatName val="1"/>
          <c:showSerName val="0"/>
          <c:showPercent val="1"/>
          <c:showBubbleSize val="0"/>
        </c:dLbl>
      </c:pivotFmt>
      <c:pivotFmt>
        <c:idx val="2"/>
        <c:dLbl>
          <c:idx val="0"/>
          <c:layout>
            <c:manualLayout>
              <c:x val="-6.8965473518708714E-2"/>
              <c:y val="2.03233471555701E-2"/>
            </c:manualLayout>
          </c:layout>
          <c:showLegendKey val="0"/>
          <c:showVal val="0"/>
          <c:showCatName val="1"/>
          <c:showSerName val="0"/>
          <c:showPercent val="1"/>
          <c:showBubbleSize val="0"/>
        </c:dLbl>
      </c:pivotFmt>
      <c:pivotFmt>
        <c:idx val="3"/>
        <c:dLbl>
          <c:idx val="0"/>
          <c:layout>
            <c:manualLayout>
              <c:x val="4.8812980503041142E-2"/>
              <c:y val="2.6704561338116748E-2"/>
            </c:manualLayout>
          </c:layout>
          <c:showLegendKey val="0"/>
          <c:showVal val="0"/>
          <c:showCatName val="1"/>
          <c:showSerName val="0"/>
          <c:showPercent val="1"/>
          <c:showBubbleSize val="0"/>
        </c:dLbl>
      </c:pivotFmt>
      <c:pivotFmt>
        <c:idx val="4"/>
        <c:marker>
          <c:symbol val="none"/>
        </c:marker>
        <c:dLbl>
          <c:idx val="0"/>
          <c:spPr/>
          <c:txPr>
            <a:bodyPr/>
            <a:lstStyle/>
            <a:p>
              <a:pPr>
                <a:defRPr b="1"/>
              </a:pPr>
              <a:endParaRPr lang="en-US"/>
            </a:p>
          </c:txPr>
          <c:showLegendKey val="0"/>
          <c:showVal val="0"/>
          <c:showCatName val="1"/>
          <c:showSerName val="0"/>
          <c:showPercent val="1"/>
          <c:showBubbleSize val="0"/>
        </c:dLbl>
      </c:pivotFmt>
      <c:pivotFmt>
        <c:idx val="5"/>
        <c:dLbl>
          <c:idx val="0"/>
          <c:layout>
            <c:manualLayout>
              <c:x val="4.8812980503041142E-2"/>
              <c:y val="2.6704561338116748E-2"/>
            </c:manualLayout>
          </c:layout>
          <c:showLegendKey val="0"/>
          <c:showVal val="0"/>
          <c:showCatName val="1"/>
          <c:showSerName val="0"/>
          <c:showPercent val="1"/>
          <c:showBubbleSize val="0"/>
        </c:dLbl>
      </c:pivotFmt>
      <c:pivotFmt>
        <c:idx val="6"/>
        <c:dLbl>
          <c:idx val="0"/>
          <c:layout>
            <c:manualLayout>
              <c:x val="9.7037417424271133E-2"/>
              <c:y val="9.0506452965568862E-2"/>
            </c:manualLayout>
          </c:layout>
          <c:showLegendKey val="0"/>
          <c:showVal val="0"/>
          <c:showCatName val="1"/>
          <c:showSerName val="0"/>
          <c:showPercent val="1"/>
          <c:showBubbleSize val="0"/>
        </c:dLbl>
      </c:pivotFmt>
      <c:pivotFmt>
        <c:idx val="7"/>
        <c:dLbl>
          <c:idx val="0"/>
          <c:layout>
            <c:manualLayout>
              <c:x val="-6.8965473518708714E-2"/>
              <c:y val="2.03233471555701E-2"/>
            </c:manualLayout>
          </c:layout>
          <c:showLegendKey val="0"/>
          <c:showVal val="0"/>
          <c:showCatName val="1"/>
          <c:showSerName val="0"/>
          <c:showPercent val="1"/>
          <c:showBubbleSize val="0"/>
        </c:dLbl>
      </c:pivotFmt>
      <c:pivotFmt>
        <c:idx val="8"/>
        <c:marker>
          <c:symbol val="none"/>
        </c:marker>
        <c:dLbl>
          <c:idx val="0"/>
          <c:spPr/>
          <c:txPr>
            <a:bodyPr/>
            <a:lstStyle/>
            <a:p>
              <a:pPr>
                <a:defRPr b="1"/>
              </a:pPr>
              <a:endParaRPr lang="en-US"/>
            </a:p>
          </c:txPr>
          <c:showLegendKey val="0"/>
          <c:showVal val="0"/>
          <c:showCatName val="1"/>
          <c:showSerName val="0"/>
          <c:showPercent val="1"/>
          <c:showBubbleSize val="0"/>
        </c:dLbl>
      </c:pivotFmt>
      <c:pivotFmt>
        <c:idx val="9"/>
        <c:dLbl>
          <c:idx val="0"/>
          <c:layout>
            <c:manualLayout>
              <c:x val="4.8812980503041142E-2"/>
              <c:y val="2.6704561338116748E-2"/>
            </c:manualLayout>
          </c:layout>
          <c:showLegendKey val="0"/>
          <c:showVal val="0"/>
          <c:showCatName val="1"/>
          <c:showSerName val="0"/>
          <c:showPercent val="1"/>
          <c:showBubbleSize val="0"/>
        </c:dLbl>
      </c:pivotFmt>
      <c:pivotFmt>
        <c:idx val="10"/>
        <c:dLbl>
          <c:idx val="0"/>
          <c:layout>
            <c:manualLayout>
              <c:x val="9.7037417424271133E-2"/>
              <c:y val="9.0506452965568862E-2"/>
            </c:manualLayout>
          </c:layout>
          <c:showLegendKey val="0"/>
          <c:showVal val="0"/>
          <c:showCatName val="1"/>
          <c:showSerName val="0"/>
          <c:showPercent val="1"/>
          <c:showBubbleSize val="0"/>
        </c:dLbl>
      </c:pivotFmt>
      <c:pivotFmt>
        <c:idx val="11"/>
        <c:dLbl>
          <c:idx val="0"/>
          <c:layout>
            <c:manualLayout>
              <c:x val="-6.8965473518708714E-2"/>
              <c:y val="2.03233471555701E-2"/>
            </c:manualLayout>
          </c:layout>
          <c:showLegendKey val="0"/>
          <c:showVal val="0"/>
          <c:showCatName val="1"/>
          <c:showSerName val="0"/>
          <c:showPercent val="1"/>
          <c:showBubbleSize val="0"/>
        </c:dLbl>
      </c:pivotFmt>
    </c:pivotFmts>
    <c:plotArea>
      <c:layout>
        <c:manualLayout>
          <c:layoutTarget val="inner"/>
          <c:xMode val="edge"/>
          <c:yMode val="edge"/>
          <c:x val="0.27316035641789282"/>
          <c:y val="0.29906957300686771"/>
          <c:w val="0.45801259597240246"/>
          <c:h val="0.61562997909823824"/>
        </c:manualLayout>
      </c:layout>
      <c:pieChart>
        <c:varyColors val="1"/>
        <c:ser>
          <c:idx val="0"/>
          <c:order val="0"/>
          <c:tx>
            <c:strRef>
              <c:f>'Carere Area New'!$B$3:$B$4</c:f>
              <c:strCache>
                <c:ptCount val="1"/>
                <c:pt idx="0">
                  <c:v>Total</c:v>
                </c:pt>
              </c:strCache>
            </c:strRef>
          </c:tx>
          <c:dLbls>
            <c:dLbl>
              <c:idx val="0"/>
              <c:layout>
                <c:manualLayout>
                  <c:x val="4.8812980503041142E-2"/>
                  <c:y val="2.6704561338116748E-2"/>
                </c:manualLayout>
              </c:layout>
              <c:showLegendKey val="0"/>
              <c:showVal val="0"/>
              <c:showCatName val="1"/>
              <c:showSerName val="0"/>
              <c:showPercent val="1"/>
              <c:showBubbleSize val="0"/>
            </c:dLbl>
            <c:dLbl>
              <c:idx val="1"/>
              <c:layout>
                <c:manualLayout>
                  <c:x val="9.7037417424271133E-2"/>
                  <c:y val="9.0506452965568862E-2"/>
                </c:manualLayout>
              </c:layout>
              <c:showLegendKey val="0"/>
              <c:showVal val="0"/>
              <c:showCatName val="1"/>
              <c:showSerName val="0"/>
              <c:showPercent val="1"/>
              <c:showBubbleSize val="0"/>
            </c:dLbl>
            <c:dLbl>
              <c:idx val="3"/>
              <c:layout>
                <c:manualLayout>
                  <c:x val="-6.8965473518708714E-2"/>
                  <c:y val="2.03233471555701E-2"/>
                </c:manualLayout>
              </c:layout>
              <c:showLegendKey val="0"/>
              <c:showVal val="0"/>
              <c:showCatName val="1"/>
              <c:showSerName val="0"/>
              <c:showPercent val="1"/>
              <c:showBubbleSize val="0"/>
            </c:dLbl>
            <c:txPr>
              <a:bodyPr/>
              <a:lstStyle/>
              <a:p>
                <a:pPr>
                  <a:defRPr sz="1400" b="1"/>
                </a:pPr>
                <a:endParaRPr lang="en-US"/>
              </a:p>
            </c:txPr>
            <c:showLegendKey val="0"/>
            <c:showVal val="0"/>
            <c:showCatName val="1"/>
            <c:showSerName val="0"/>
            <c:showPercent val="1"/>
            <c:showBubbleSize val="0"/>
            <c:showLeaderLines val="1"/>
          </c:dLbls>
          <c:cat>
            <c:strRef>
              <c:f>'Carere Area New'!$A$5:$A$9</c:f>
              <c:strCache>
                <c:ptCount val="4"/>
                <c:pt idx="0">
                  <c:v>Central Services &amp; Admin</c:v>
                </c:pt>
                <c:pt idx="1">
                  <c:v>Maintenance</c:v>
                </c:pt>
                <c:pt idx="2">
                  <c:v>Operations</c:v>
                </c:pt>
                <c:pt idx="3">
                  <c:v>Other</c:v>
                </c:pt>
              </c:strCache>
            </c:strRef>
          </c:cat>
          <c:val>
            <c:numRef>
              <c:f>'Carere Area New'!$B$5:$B$9</c:f>
              <c:numCache>
                <c:formatCode>General</c:formatCode>
                <c:ptCount val="4"/>
                <c:pt idx="0">
                  <c:v>18537.396837792359</c:v>
                </c:pt>
                <c:pt idx="1">
                  <c:v>41086.460467377001</c:v>
                </c:pt>
                <c:pt idx="2">
                  <c:v>748699.727312295</c:v>
                </c:pt>
                <c:pt idx="3">
                  <c:v>26440.622964753875</c:v>
                </c:pt>
              </c:numCache>
            </c:numRef>
          </c:val>
        </c:ser>
        <c:dLbls>
          <c:showLegendKey val="0"/>
          <c:showVal val="0"/>
          <c:showCatName val="1"/>
          <c:showSerName val="0"/>
          <c:showPercent val="1"/>
          <c:showBubbleSize val="0"/>
          <c:showLeaderLines val="1"/>
        </c:dLbls>
        <c:firstSliceAng val="0"/>
      </c:pieChart>
      <c:spPr>
        <a:noFill/>
      </c:spPr>
    </c:plotArea>
    <c:plotVisOnly val="1"/>
    <c:dispBlanksAs val="zero"/>
    <c:showDLblsOverMax val="0"/>
  </c:chart>
  <c:spPr>
    <a:noFill/>
  </c:spPr>
  <c:externalData r:id="rId1">
    <c:autoUpdate val="0"/>
  </c:externalData>
  <c:userShapes r:id="rId2"/>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1"/>
    <c:plotArea>
      <c:layout>
        <c:manualLayout>
          <c:layoutTarget val="inner"/>
          <c:xMode val="edge"/>
          <c:yMode val="edge"/>
          <c:x val="0.14214299329902241"/>
          <c:y val="0.2385619179465327"/>
          <c:w val="0.75288539986718561"/>
          <c:h val="0.60449112009311945"/>
        </c:manualLayout>
      </c:layout>
      <c:bubbleChart>
        <c:varyColors val="0"/>
        <c:ser>
          <c:idx val="1"/>
          <c:order val="0"/>
          <c:tx>
            <c:strRef>
              <c:f>'Transit for 9-17'!$F$1</c:f>
              <c:strCache>
                <c:ptCount val="1"/>
                <c:pt idx="0">
                  <c:v>Total Job Openings (2012-2022)</c:v>
                </c:pt>
              </c:strCache>
            </c:strRef>
          </c:tx>
          <c:invertIfNegative val="0"/>
          <c:dLbls>
            <c:dLbl>
              <c:idx val="0"/>
              <c:layout>
                <c:manualLayout>
                  <c:x val="-6.7451174551530782E-2"/>
                  <c:y val="3.8294593558706267E-3"/>
                </c:manualLayout>
              </c:layout>
              <c:tx>
                <c:rich>
                  <a:bodyPr/>
                  <a:lstStyle/>
                  <a:p>
                    <a:r>
                      <a:rPr lang="en-US" sz="1000" b="1"/>
                      <a:t>1</a:t>
                    </a:r>
                    <a:endParaRPr lang="en-US"/>
                  </a:p>
                </c:rich>
              </c:tx>
              <c:dLblPos val="r"/>
              <c:showLegendKey val="0"/>
              <c:showVal val="0"/>
              <c:showCatName val="0"/>
              <c:showSerName val="0"/>
              <c:showPercent val="0"/>
              <c:showBubbleSize val="0"/>
            </c:dLbl>
            <c:dLbl>
              <c:idx val="1"/>
              <c:layout>
                <c:manualLayout>
                  <c:x val="-4.8932834871813005E-2"/>
                  <c:y val="5.0121906052290419E-3"/>
                </c:manualLayout>
              </c:layout>
              <c:tx>
                <c:rich>
                  <a:bodyPr/>
                  <a:lstStyle/>
                  <a:p>
                    <a:r>
                      <a:rPr lang="en-US" sz="1000" b="1"/>
                      <a:t>2</a:t>
                    </a:r>
                    <a:endParaRPr lang="en-US"/>
                  </a:p>
                </c:rich>
              </c:tx>
              <c:dLblPos val="r"/>
              <c:showLegendKey val="0"/>
              <c:showVal val="0"/>
              <c:showCatName val="0"/>
              <c:showSerName val="0"/>
              <c:showPercent val="0"/>
              <c:showBubbleSize val="0"/>
            </c:dLbl>
            <c:dLbl>
              <c:idx val="2"/>
              <c:layout>
                <c:manualLayout>
                  <c:x val="-4.5285777728508919E-2"/>
                  <c:y val="3.8209235380173875E-3"/>
                </c:manualLayout>
              </c:layout>
              <c:tx>
                <c:rich>
                  <a:bodyPr/>
                  <a:lstStyle/>
                  <a:p>
                    <a:r>
                      <a:rPr lang="en-US" sz="1000" b="1"/>
                      <a:t>3</a:t>
                    </a:r>
                    <a:endParaRPr lang="en-US"/>
                  </a:p>
                </c:rich>
              </c:tx>
              <c:dLblPos val="r"/>
              <c:showLegendKey val="0"/>
              <c:showVal val="0"/>
              <c:showCatName val="0"/>
              <c:showSerName val="0"/>
              <c:showPercent val="0"/>
              <c:showBubbleSize val="0"/>
            </c:dLbl>
            <c:dLbl>
              <c:idx val="3"/>
              <c:layout>
                <c:manualLayout>
                  <c:x val="-4.6177241291602028E-2"/>
                  <c:y val="-1.7529655200847435E-4"/>
                </c:manualLayout>
              </c:layout>
              <c:tx>
                <c:rich>
                  <a:bodyPr/>
                  <a:lstStyle/>
                  <a:p>
                    <a:r>
                      <a:rPr lang="en-US" sz="1000" b="1"/>
                      <a:t>4</a:t>
                    </a:r>
                    <a:endParaRPr lang="en-US"/>
                  </a:p>
                </c:rich>
              </c:tx>
              <c:dLblPos val="r"/>
              <c:showLegendKey val="0"/>
              <c:showVal val="0"/>
              <c:showCatName val="0"/>
              <c:showSerName val="0"/>
              <c:showPercent val="0"/>
              <c:showBubbleSize val="0"/>
            </c:dLbl>
            <c:dLbl>
              <c:idx val="4"/>
              <c:layout>
                <c:manualLayout>
                  <c:x val="-7.4596701682357299E-3"/>
                  <c:y val="-4.9971805006140064E-3"/>
                </c:manualLayout>
              </c:layout>
              <c:tx>
                <c:rich>
                  <a:bodyPr/>
                  <a:lstStyle/>
                  <a:p>
                    <a:r>
                      <a:rPr lang="en-US" sz="1000" b="1"/>
                      <a:t>2</a:t>
                    </a:r>
                    <a:endParaRPr lang="en-US"/>
                  </a:p>
                </c:rich>
              </c:tx>
              <c:dLblPos val="r"/>
              <c:showLegendKey val="0"/>
              <c:showVal val="0"/>
              <c:showCatName val="0"/>
              <c:showSerName val="0"/>
              <c:showPercent val="0"/>
              <c:showBubbleSize val="0"/>
            </c:dLbl>
            <c:dLbl>
              <c:idx val="5"/>
              <c:layout>
                <c:manualLayout>
                  <c:x val="-2.7623784940856679E-2"/>
                  <c:y val="6.378738635299747E-4"/>
                </c:manualLayout>
              </c:layout>
              <c:tx>
                <c:rich>
                  <a:bodyPr/>
                  <a:lstStyle/>
                  <a:p>
                    <a:r>
                      <a:rPr lang="en-US" sz="1000" b="1"/>
                      <a:t>6</a:t>
                    </a:r>
                    <a:endParaRPr lang="en-US"/>
                  </a:p>
                </c:rich>
              </c:tx>
              <c:dLblPos val="r"/>
              <c:showLegendKey val="0"/>
              <c:showVal val="0"/>
              <c:showCatName val="0"/>
              <c:showSerName val="0"/>
              <c:showPercent val="0"/>
              <c:showBubbleSize val="0"/>
            </c:dLbl>
            <c:dLbl>
              <c:idx val="6"/>
              <c:delete val="1"/>
            </c:dLbl>
            <c:dLbl>
              <c:idx val="7"/>
              <c:layout>
                <c:manualLayout>
                  <c:x val="-4.7846299698868944E-2"/>
                  <c:y val="2.8674693589059087E-2"/>
                </c:manualLayout>
              </c:layout>
              <c:tx>
                <c:rich>
                  <a:bodyPr/>
                  <a:lstStyle/>
                  <a:p>
                    <a:r>
                      <a:rPr lang="en-US" sz="1000" b="1"/>
                      <a:t>1</a:t>
                    </a:r>
                    <a:endParaRPr lang="en-US"/>
                  </a:p>
                </c:rich>
              </c:tx>
              <c:dLblPos val="r"/>
              <c:showLegendKey val="0"/>
              <c:showVal val="0"/>
              <c:showCatName val="0"/>
              <c:showSerName val="0"/>
              <c:showPercent val="0"/>
              <c:showBubbleSize val="0"/>
            </c:dLbl>
            <c:dLbl>
              <c:idx val="8"/>
              <c:layout>
                <c:manualLayout>
                  <c:x val="-2.0110789834489173E-2"/>
                  <c:y val="2.6961487851075018E-3"/>
                </c:manualLayout>
              </c:layout>
              <c:tx>
                <c:rich>
                  <a:bodyPr/>
                  <a:lstStyle/>
                  <a:p>
                    <a:r>
                      <a:rPr lang="en-US" sz="1000" b="1"/>
                      <a:t>9</a:t>
                    </a:r>
                    <a:endParaRPr lang="en-US"/>
                  </a:p>
                </c:rich>
              </c:tx>
              <c:dLblPos val="r"/>
              <c:showLegendKey val="0"/>
              <c:showVal val="0"/>
              <c:showCatName val="0"/>
              <c:showSerName val="0"/>
              <c:showPercent val="0"/>
              <c:showBubbleSize val="0"/>
            </c:dLbl>
            <c:dLbl>
              <c:idx val="9"/>
              <c:layout>
                <c:manualLayout>
                  <c:x val="7.5027030549884979E-2"/>
                  <c:y val="-8.707451498437721E-2"/>
                </c:manualLayout>
              </c:layout>
              <c:tx>
                <c:rich>
                  <a:bodyPr/>
                  <a:lstStyle/>
                  <a:p>
                    <a:r>
                      <a:rPr lang="en-US" sz="1000" b="1"/>
                      <a:t>8</a:t>
                    </a:r>
                    <a:endParaRPr lang="en-US"/>
                  </a:p>
                </c:rich>
              </c:tx>
              <c:dLblPos val="r"/>
              <c:showLegendKey val="0"/>
              <c:showVal val="0"/>
              <c:showCatName val="0"/>
              <c:showSerName val="0"/>
              <c:showPercent val="0"/>
              <c:showBubbleSize val="0"/>
            </c:dLbl>
            <c:txPr>
              <a:bodyPr/>
              <a:lstStyle/>
              <a:p>
                <a:pPr>
                  <a:defRPr sz="1000" b="1"/>
                </a:pPr>
                <a:endParaRPr lang="en-US"/>
              </a:p>
            </c:txPr>
            <c:dLblPos val="ctr"/>
            <c:showLegendKey val="0"/>
            <c:showVal val="0"/>
            <c:showCatName val="0"/>
            <c:showSerName val="0"/>
            <c:showPercent val="0"/>
            <c:showBubbleSize val="1"/>
            <c:showLeaderLines val="0"/>
          </c:dLbls>
          <c:xVal>
            <c:numRef>
              <c:f>'Transit for 9-17'!$D$2:$D$11</c:f>
              <c:numCache>
                <c:formatCode>0.0</c:formatCode>
                <c:ptCount val="4"/>
                <c:pt idx="0">
                  <c:v>1.8</c:v>
                </c:pt>
                <c:pt idx="1">
                  <c:v>2.5</c:v>
                </c:pt>
                <c:pt idx="2">
                  <c:v>1.7</c:v>
                </c:pt>
                <c:pt idx="3">
                  <c:v>2.2000000000000002</c:v>
                </c:pt>
              </c:numCache>
            </c:numRef>
          </c:xVal>
          <c:yVal>
            <c:numRef>
              <c:f>'Transit for 9-17'!$E$2:$E$11</c:f>
              <c:numCache>
                <c:formatCode>_("$"* #,##0_);_("$"* \(#,##0\);_("$"* "-"??_);_(@_)</c:formatCode>
                <c:ptCount val="4"/>
                <c:pt idx="0">
                  <c:v>36938.330293313396</c:v>
                </c:pt>
                <c:pt idx="1">
                  <c:v>41458.132053033398</c:v>
                </c:pt>
                <c:pt idx="2">
                  <c:v>35678.758651402262</c:v>
                </c:pt>
                <c:pt idx="3">
                  <c:v>53122.929661358212</c:v>
                </c:pt>
              </c:numCache>
            </c:numRef>
          </c:yVal>
          <c:bubbleSize>
            <c:numRef>
              <c:f>'Transit for 9-17'!$F$2:$F$11</c:f>
              <c:numCache>
                <c:formatCode>#,##0</c:formatCode>
                <c:ptCount val="4"/>
                <c:pt idx="0">
                  <c:v>199727.47703138698</c:v>
                </c:pt>
                <c:pt idx="1">
                  <c:v>31227.382738356999</c:v>
                </c:pt>
                <c:pt idx="2">
                  <c:v>28509.717325605139</c:v>
                </c:pt>
                <c:pt idx="3">
                  <c:v>23996.494248268664</c:v>
                </c:pt>
              </c:numCache>
            </c:numRef>
          </c:bubbleSize>
          <c:bubble3D val="0"/>
        </c:ser>
        <c:dLbls>
          <c:showLegendKey val="0"/>
          <c:showVal val="0"/>
          <c:showCatName val="0"/>
          <c:showSerName val="0"/>
          <c:showPercent val="0"/>
          <c:showBubbleSize val="0"/>
        </c:dLbls>
        <c:bubbleScale val="100"/>
        <c:showNegBubbles val="0"/>
        <c:axId val="614309184"/>
        <c:axId val="618301696"/>
      </c:bubbleChart>
      <c:valAx>
        <c:axId val="614309184"/>
        <c:scaling>
          <c:orientation val="minMax"/>
          <c:max val="5"/>
          <c:min val="1"/>
        </c:scaling>
        <c:delete val="0"/>
        <c:axPos val="b"/>
        <c:title>
          <c:tx>
            <c:rich>
              <a:bodyPr/>
              <a:lstStyle/>
              <a:p>
                <a:pPr>
                  <a:defRPr sz="1200">
                    <a:solidFill>
                      <a:schemeClr val="accent1">
                        <a:lumMod val="50000"/>
                      </a:schemeClr>
                    </a:solidFill>
                  </a:defRPr>
                </a:pPr>
                <a:r>
                  <a:rPr lang="en-US" sz="1200">
                    <a:solidFill>
                      <a:schemeClr val="accent1">
                        <a:lumMod val="50000"/>
                      </a:schemeClr>
                    </a:solidFill>
                  </a:rPr>
                  <a:t>Edu/Work Exp./Training Requirements </a:t>
                </a:r>
              </a:p>
            </c:rich>
          </c:tx>
          <c:layout>
            <c:manualLayout>
              <c:xMode val="edge"/>
              <c:yMode val="edge"/>
              <c:x val="0.33496401297767076"/>
              <c:y val="0.79053889024351365"/>
            </c:manualLayout>
          </c:layout>
          <c:overlay val="0"/>
        </c:title>
        <c:numFmt formatCode="0.0" sourceLinked="1"/>
        <c:majorTickMark val="none"/>
        <c:minorTickMark val="none"/>
        <c:tickLblPos val="none"/>
        <c:crossAx val="618301696"/>
        <c:crosses val="autoZero"/>
        <c:crossBetween val="midCat"/>
      </c:valAx>
      <c:valAx>
        <c:axId val="618301696"/>
        <c:scaling>
          <c:orientation val="minMax"/>
          <c:min val="0"/>
        </c:scaling>
        <c:delete val="0"/>
        <c:axPos val="l"/>
        <c:title>
          <c:tx>
            <c:rich>
              <a:bodyPr rot="-5400000" vert="horz"/>
              <a:lstStyle/>
              <a:p>
                <a:pPr>
                  <a:defRPr sz="1200">
                    <a:solidFill>
                      <a:schemeClr val="accent1">
                        <a:lumMod val="50000"/>
                      </a:schemeClr>
                    </a:solidFill>
                  </a:defRPr>
                </a:pPr>
                <a:r>
                  <a:rPr lang="en-US" sz="1200">
                    <a:solidFill>
                      <a:schemeClr val="accent1">
                        <a:lumMod val="50000"/>
                      </a:schemeClr>
                    </a:solidFill>
                  </a:rPr>
                  <a:t> Annual Median Wages </a:t>
                </a:r>
              </a:p>
            </c:rich>
          </c:tx>
          <c:layout>
            <c:manualLayout>
              <c:xMode val="edge"/>
              <c:yMode val="edge"/>
              <c:x val="1.755935007483601E-2"/>
              <c:y val="0.41339933113321797"/>
            </c:manualLayout>
          </c:layout>
          <c:overlay val="0"/>
        </c:title>
        <c:numFmt formatCode="\$#,##0" sourceLinked="0"/>
        <c:majorTickMark val="none"/>
        <c:minorTickMark val="none"/>
        <c:tickLblPos val="nextTo"/>
        <c:txPr>
          <a:bodyPr/>
          <a:lstStyle/>
          <a:p>
            <a:pPr>
              <a:defRPr sz="1200"/>
            </a:pPr>
            <a:endParaRPr lang="en-US"/>
          </a:p>
        </c:txPr>
        <c:crossAx val="614309184"/>
        <c:crossesAt val="1"/>
        <c:crossBetween val="midCat"/>
      </c:valAx>
    </c:plotArea>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lgn="ctr">
              <a:defRPr sz="1050" b="1">
                <a:solidFill>
                  <a:schemeClr val="tx2">
                    <a:lumMod val="50000"/>
                  </a:schemeClr>
                </a:solidFill>
              </a:defRPr>
            </a:pPr>
            <a:r>
              <a:rPr lang="en-US" sz="1600" b="1" dirty="0" smtClean="0">
                <a:solidFill>
                  <a:schemeClr val="tx1"/>
                </a:solidFill>
              </a:rPr>
              <a:t>Workforce</a:t>
            </a:r>
            <a:r>
              <a:rPr lang="en-US" sz="1600" b="1" baseline="0" dirty="0" smtClean="0">
                <a:solidFill>
                  <a:schemeClr val="tx1"/>
                </a:solidFill>
              </a:rPr>
              <a:t> </a:t>
            </a:r>
            <a:r>
              <a:rPr lang="en-US" sz="1600" b="1" baseline="0" dirty="0">
                <a:solidFill>
                  <a:schemeClr val="tx1"/>
                </a:solidFill>
              </a:rPr>
              <a:t>Gender Distribution</a:t>
            </a:r>
            <a:r>
              <a:rPr lang="en-US" sz="1600" b="1" baseline="0" dirty="0" smtClean="0">
                <a:solidFill>
                  <a:schemeClr val="tx1"/>
                </a:solidFill>
              </a:rPr>
              <a:t>:</a:t>
            </a:r>
          </a:p>
          <a:p>
            <a:pPr algn="ctr">
              <a:defRPr sz="1050" b="1">
                <a:solidFill>
                  <a:schemeClr val="tx2">
                    <a:lumMod val="50000"/>
                  </a:schemeClr>
                </a:solidFill>
              </a:defRPr>
            </a:pPr>
            <a:r>
              <a:rPr lang="en-US" sz="1600" b="1" baseline="0" dirty="0" smtClean="0">
                <a:solidFill>
                  <a:schemeClr val="tx1"/>
                </a:solidFill>
              </a:rPr>
              <a:t> </a:t>
            </a:r>
            <a:r>
              <a:rPr lang="en-US" sz="1600" b="1" baseline="0" dirty="0">
                <a:solidFill>
                  <a:schemeClr val="tx1"/>
                </a:solidFill>
              </a:rPr>
              <a:t>Transportation </a:t>
            </a:r>
            <a:r>
              <a:rPr lang="en-US" sz="1600" b="1" baseline="0" dirty="0" smtClean="0">
                <a:solidFill>
                  <a:schemeClr val="tx1"/>
                </a:solidFill>
              </a:rPr>
              <a:t>Industry and Subsectors vs</a:t>
            </a:r>
            <a:r>
              <a:rPr lang="en-US" sz="1600" b="1" baseline="0" dirty="0">
                <a:solidFill>
                  <a:schemeClr val="tx1"/>
                </a:solidFill>
              </a:rPr>
              <a:t>. All Industries</a:t>
            </a:r>
            <a:endParaRPr lang="en-US" sz="1600" b="1" dirty="0">
              <a:solidFill>
                <a:schemeClr val="tx1"/>
              </a:solidFill>
            </a:endParaRPr>
          </a:p>
        </c:rich>
      </c:tx>
      <c:layout>
        <c:manualLayout>
          <c:xMode val="edge"/>
          <c:yMode val="edge"/>
          <c:x val="0.1837906972466741"/>
          <c:y val="7.6796477391477602E-2"/>
        </c:manualLayout>
      </c:layout>
      <c:overlay val="0"/>
    </c:title>
    <c:autoTitleDeleted val="0"/>
    <c:plotArea>
      <c:layout>
        <c:manualLayout>
          <c:layoutTarget val="inner"/>
          <c:xMode val="edge"/>
          <c:yMode val="edge"/>
          <c:x val="0.2096377873936929"/>
          <c:y val="0.25723472668810227"/>
          <c:w val="0.75146213806984496"/>
          <c:h val="0.66724658460270403"/>
        </c:manualLayout>
      </c:layout>
      <c:barChart>
        <c:barDir val="bar"/>
        <c:grouping val="percentStacked"/>
        <c:varyColors val="0"/>
        <c:ser>
          <c:idx val="0"/>
          <c:order val="0"/>
          <c:tx>
            <c:strRef>
              <c:f>Sheet1!$J$1</c:f>
              <c:strCache>
                <c:ptCount val="1"/>
                <c:pt idx="0">
                  <c:v>Male </c:v>
                </c:pt>
              </c:strCache>
            </c:strRef>
          </c:tx>
          <c:spPr>
            <a:solidFill>
              <a:schemeClr val="tx2"/>
            </a:solidFill>
          </c:spPr>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Sheet1!$G$2:$G$9</c:f>
              <c:strCache>
                <c:ptCount val="8"/>
                <c:pt idx="0">
                  <c:v>Transportation</c:v>
                </c:pt>
                <c:pt idx="1">
                  <c:v>Trucking</c:v>
                </c:pt>
                <c:pt idx="2">
                  <c:v>Transit</c:v>
                </c:pt>
                <c:pt idx="3">
                  <c:v>Air</c:v>
                </c:pt>
                <c:pt idx="4">
                  <c:v>Highway</c:v>
                </c:pt>
                <c:pt idx="5">
                  <c:v>Rail</c:v>
                </c:pt>
                <c:pt idx="6">
                  <c:v>Maritime</c:v>
                </c:pt>
                <c:pt idx="7">
                  <c:v>All US Industries</c:v>
                </c:pt>
              </c:strCache>
            </c:strRef>
          </c:cat>
          <c:val>
            <c:numRef>
              <c:f>Sheet1!$J$2:$J$9</c:f>
              <c:numCache>
                <c:formatCode>0%</c:formatCode>
                <c:ptCount val="8"/>
                <c:pt idx="0">
                  <c:v>0.79923020422489965</c:v>
                </c:pt>
                <c:pt idx="1">
                  <c:v>0.86387402294970694</c:v>
                </c:pt>
                <c:pt idx="2">
                  <c:v>0.64767886080644865</c:v>
                </c:pt>
                <c:pt idx="3">
                  <c:v>0.65500148700282168</c:v>
                </c:pt>
                <c:pt idx="4">
                  <c:v>0.88770022274754345</c:v>
                </c:pt>
                <c:pt idx="5">
                  <c:v>0.90383987651015074</c:v>
                </c:pt>
                <c:pt idx="6">
                  <c:v>0.83045901372738773</c:v>
                </c:pt>
                <c:pt idx="7">
                  <c:v>0.53048704231223398</c:v>
                </c:pt>
              </c:numCache>
            </c:numRef>
          </c:val>
        </c:ser>
        <c:ser>
          <c:idx val="1"/>
          <c:order val="1"/>
          <c:tx>
            <c:strRef>
              <c:f>Sheet1!$K$1</c:f>
              <c:strCache>
                <c:ptCount val="1"/>
                <c:pt idx="0">
                  <c:v>Female</c:v>
                </c:pt>
              </c:strCache>
            </c:strRef>
          </c:tx>
          <c:spPr>
            <a:solidFill>
              <a:schemeClr val="accent2"/>
            </a:solidFill>
          </c:spPr>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Sheet1!$G$2:$G$9</c:f>
              <c:strCache>
                <c:ptCount val="8"/>
                <c:pt idx="0">
                  <c:v>Transportation</c:v>
                </c:pt>
                <c:pt idx="1">
                  <c:v>Trucking</c:v>
                </c:pt>
                <c:pt idx="2">
                  <c:v>Transit</c:v>
                </c:pt>
                <c:pt idx="3">
                  <c:v>Air</c:v>
                </c:pt>
                <c:pt idx="4">
                  <c:v>Highway</c:v>
                </c:pt>
                <c:pt idx="5">
                  <c:v>Rail</c:v>
                </c:pt>
                <c:pt idx="6">
                  <c:v>Maritime</c:v>
                </c:pt>
                <c:pt idx="7">
                  <c:v>All US Industries</c:v>
                </c:pt>
              </c:strCache>
            </c:strRef>
          </c:cat>
          <c:val>
            <c:numRef>
              <c:f>Sheet1!$K$2:$K$9</c:f>
              <c:numCache>
                <c:formatCode>0%</c:formatCode>
                <c:ptCount val="8"/>
                <c:pt idx="0">
                  <c:v>0.20076979577510079</c:v>
                </c:pt>
                <c:pt idx="1">
                  <c:v>0.1361259770502945</c:v>
                </c:pt>
                <c:pt idx="2">
                  <c:v>0.35232113919355246</c:v>
                </c:pt>
                <c:pt idx="3">
                  <c:v>0.34499851299717982</c:v>
                </c:pt>
                <c:pt idx="4">
                  <c:v>0.11229977725245668</c:v>
                </c:pt>
                <c:pt idx="5">
                  <c:v>9.6160123489851007E-2</c:v>
                </c:pt>
                <c:pt idx="6">
                  <c:v>0.16954098627261241</c:v>
                </c:pt>
                <c:pt idx="7">
                  <c:v>0.46951295768776552</c:v>
                </c:pt>
              </c:numCache>
            </c:numRef>
          </c:val>
        </c:ser>
        <c:dLbls>
          <c:showLegendKey val="0"/>
          <c:showVal val="1"/>
          <c:showCatName val="0"/>
          <c:showSerName val="0"/>
          <c:showPercent val="0"/>
          <c:showBubbleSize val="0"/>
        </c:dLbls>
        <c:gapWidth val="75"/>
        <c:overlap val="100"/>
        <c:axId val="743161344"/>
        <c:axId val="618903744"/>
      </c:barChart>
      <c:catAx>
        <c:axId val="743161344"/>
        <c:scaling>
          <c:orientation val="maxMin"/>
        </c:scaling>
        <c:delete val="0"/>
        <c:axPos val="l"/>
        <c:majorTickMark val="none"/>
        <c:minorTickMark val="none"/>
        <c:tickLblPos val="nextTo"/>
        <c:txPr>
          <a:bodyPr/>
          <a:lstStyle/>
          <a:p>
            <a:pPr>
              <a:defRPr sz="1200" b="1"/>
            </a:pPr>
            <a:endParaRPr lang="en-US"/>
          </a:p>
        </c:txPr>
        <c:crossAx val="618903744"/>
        <c:crosses val="autoZero"/>
        <c:auto val="1"/>
        <c:lblAlgn val="ctr"/>
        <c:lblOffset val="100"/>
        <c:noMultiLvlLbl val="0"/>
      </c:catAx>
      <c:valAx>
        <c:axId val="618903744"/>
        <c:scaling>
          <c:orientation val="minMax"/>
        </c:scaling>
        <c:delete val="1"/>
        <c:axPos val="t"/>
        <c:numFmt formatCode="0%" sourceLinked="1"/>
        <c:majorTickMark val="none"/>
        <c:minorTickMark val="none"/>
        <c:tickLblPos val="none"/>
        <c:crossAx val="743161344"/>
        <c:crosses val="autoZero"/>
        <c:crossBetween val="between"/>
      </c:valAx>
      <c:spPr>
        <a:noFill/>
      </c:spPr>
    </c:plotArea>
    <c:legend>
      <c:legendPos val="b"/>
      <c:layout>
        <c:manualLayout>
          <c:xMode val="edge"/>
          <c:yMode val="edge"/>
          <c:x val="0.22793091144322983"/>
          <c:y val="0.20299061738754473"/>
          <c:w val="0.76944980356224824"/>
          <c:h val="6.4604906701774809E-2"/>
        </c:manualLayout>
      </c:layout>
      <c:overlay val="0"/>
      <c:txPr>
        <a:bodyPr/>
        <a:lstStyle/>
        <a:p>
          <a:pPr>
            <a:defRPr sz="1200"/>
          </a:pPr>
          <a:endParaRPr lang="en-US"/>
        </a:p>
      </c:txPr>
    </c:legend>
    <c:plotVisOnly val="1"/>
    <c:dispBlanksAs val="gap"/>
    <c:showDLblsOverMax val="0"/>
  </c:chart>
  <c:spPr>
    <a:noFill/>
  </c:sp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61813231951693"/>
          <c:y val="0.19202485595345029"/>
          <c:w val="0.6186070100148976"/>
          <c:h val="0.76156568935577496"/>
        </c:manualLayout>
      </c:layout>
      <c:barChart>
        <c:barDir val="bar"/>
        <c:grouping val="percentStacked"/>
        <c:varyColors val="0"/>
        <c:ser>
          <c:idx val="0"/>
          <c:order val="0"/>
          <c:tx>
            <c:strRef>
              <c:f>'Sheet 2'!$D$3</c:f>
              <c:strCache>
                <c:ptCount val="1"/>
                <c:pt idx="0">
                  <c:v>White</c:v>
                </c:pt>
              </c:strCache>
            </c:strRef>
          </c:tx>
          <c:spPr>
            <a:solidFill>
              <a:schemeClr val="tx2"/>
            </a:solidFill>
          </c:spPr>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 2'!$A$4:$A$12</c:f>
              <c:strCache>
                <c:ptCount val="9"/>
                <c:pt idx="0">
                  <c:v>All US Workforce</c:v>
                </c:pt>
                <c:pt idx="1">
                  <c:v>Vehicles cleaners</c:v>
                </c:pt>
                <c:pt idx="2">
                  <c:v>Laborers</c:v>
                </c:pt>
                <c:pt idx="3">
                  <c:v>Bus drivers</c:v>
                </c:pt>
                <c:pt idx="4">
                  <c:v>Truck drivers</c:v>
                </c:pt>
                <c:pt idx="5">
                  <c:v>Aircraft mechanics</c:v>
                </c:pt>
                <c:pt idx="6">
                  <c:v>Bus and truck mechanics</c:v>
                </c:pt>
                <c:pt idx="7">
                  <c:v>Highway maintenance</c:v>
                </c:pt>
                <c:pt idx="8">
                  <c:v>Aircraft pilots </c:v>
                </c:pt>
              </c:strCache>
            </c:strRef>
          </c:cat>
          <c:val>
            <c:numRef>
              <c:f>'Sheet 2'!$D$4:$D$12</c:f>
              <c:numCache>
                <c:formatCode>0%</c:formatCode>
                <c:ptCount val="9"/>
                <c:pt idx="0">
                  <c:v>0.67500000000000304</c:v>
                </c:pt>
                <c:pt idx="1">
                  <c:v>0.42899999999999999</c:v>
                </c:pt>
                <c:pt idx="2">
                  <c:v>0.55800000000000005</c:v>
                </c:pt>
                <c:pt idx="3">
                  <c:v>0.56699999999999995</c:v>
                </c:pt>
                <c:pt idx="4">
                  <c:v>0.63500000000000301</c:v>
                </c:pt>
                <c:pt idx="5">
                  <c:v>0.74100000000000199</c:v>
                </c:pt>
                <c:pt idx="6">
                  <c:v>0.77300000000000302</c:v>
                </c:pt>
                <c:pt idx="7">
                  <c:v>0.80700000000000005</c:v>
                </c:pt>
                <c:pt idx="8">
                  <c:v>0.88400000000000001</c:v>
                </c:pt>
              </c:numCache>
            </c:numRef>
          </c:val>
        </c:ser>
        <c:ser>
          <c:idx val="1"/>
          <c:order val="1"/>
          <c:tx>
            <c:strRef>
              <c:f>'Sheet 2'!$E$3</c:f>
              <c:strCache>
                <c:ptCount val="1"/>
                <c:pt idx="0">
                  <c:v>Black or African American</c:v>
                </c:pt>
              </c:strCache>
            </c:strRef>
          </c:tx>
          <c:invertIfNegative val="0"/>
          <c:dLbls>
            <c:dLbl>
              <c:idx val="8"/>
              <c:layout>
                <c:manualLayout>
                  <c:x val="-4.7749548729166397E-3"/>
                  <c:y val="-3.1151137743744501E-17"/>
                </c:manualLayout>
              </c:layout>
              <c:showLegendKey val="0"/>
              <c:showVal val="1"/>
              <c:showCatName val="0"/>
              <c:showSerName val="0"/>
              <c:showPercent val="0"/>
              <c:showBubbleSize val="0"/>
            </c:dLbl>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 2'!$A$4:$A$12</c:f>
              <c:strCache>
                <c:ptCount val="9"/>
                <c:pt idx="0">
                  <c:v>All US Workforce</c:v>
                </c:pt>
                <c:pt idx="1">
                  <c:v>Vehicles cleaners</c:v>
                </c:pt>
                <c:pt idx="2">
                  <c:v>Laborers</c:v>
                </c:pt>
                <c:pt idx="3">
                  <c:v>Bus drivers</c:v>
                </c:pt>
                <c:pt idx="4">
                  <c:v>Truck drivers</c:v>
                </c:pt>
                <c:pt idx="5">
                  <c:v>Aircraft mechanics</c:v>
                </c:pt>
                <c:pt idx="6">
                  <c:v>Bus and truck mechanics</c:v>
                </c:pt>
                <c:pt idx="7">
                  <c:v>Highway maintenance</c:v>
                </c:pt>
                <c:pt idx="8">
                  <c:v>Aircraft pilots </c:v>
                </c:pt>
              </c:strCache>
            </c:strRef>
          </c:cat>
          <c:val>
            <c:numRef>
              <c:f>'Sheet 2'!$E$4:$E$12</c:f>
              <c:numCache>
                <c:formatCode>0%</c:formatCode>
                <c:ptCount val="9"/>
                <c:pt idx="0">
                  <c:v>0.112</c:v>
                </c:pt>
                <c:pt idx="1">
                  <c:v>0.21199999999999999</c:v>
                </c:pt>
                <c:pt idx="2">
                  <c:v>0.18</c:v>
                </c:pt>
                <c:pt idx="3">
                  <c:v>0.27300000000000002</c:v>
                </c:pt>
                <c:pt idx="4">
                  <c:v>0.153</c:v>
                </c:pt>
                <c:pt idx="5">
                  <c:v>7.9000000000000306E-2</c:v>
                </c:pt>
                <c:pt idx="6">
                  <c:v>6.2E-2</c:v>
                </c:pt>
                <c:pt idx="7">
                  <c:v>8.5999999999999993E-2</c:v>
                </c:pt>
                <c:pt idx="8">
                  <c:v>3.4000000000000002E-2</c:v>
                </c:pt>
              </c:numCache>
            </c:numRef>
          </c:val>
        </c:ser>
        <c:ser>
          <c:idx val="3"/>
          <c:order val="2"/>
          <c:tx>
            <c:strRef>
              <c:f>'Sheet 2'!$F$3</c:f>
              <c:strCache>
                <c:ptCount val="1"/>
                <c:pt idx="0">
                  <c:v>Hispanic or Latin American</c:v>
                </c:pt>
              </c:strCache>
            </c:strRef>
          </c:tx>
          <c:invertIfNegative val="0"/>
          <c:dLbls>
            <c:dLbl>
              <c:idx val="5"/>
              <c:layout>
                <c:manualLayout>
                  <c:x val="2.0550760378133998E-3"/>
                  <c:y val="0"/>
                </c:manualLayout>
              </c:layout>
              <c:showLegendKey val="0"/>
              <c:showVal val="1"/>
              <c:showCatName val="0"/>
              <c:showSerName val="0"/>
              <c:showPercent val="0"/>
              <c:showBubbleSize val="0"/>
            </c:dLbl>
            <c:dLbl>
              <c:idx val="6"/>
              <c:layout>
                <c:manualLayout>
                  <c:x val="-8.2203041512535994E-3"/>
                  <c:y val="-5.9912161920096295E-17"/>
                </c:manualLayout>
              </c:layout>
              <c:showLegendKey val="0"/>
              <c:showVal val="1"/>
              <c:showCatName val="0"/>
              <c:showSerName val="0"/>
              <c:showPercent val="0"/>
              <c:showBubbleSize val="0"/>
            </c:dLbl>
            <c:dLbl>
              <c:idx val="7"/>
              <c:layout>
                <c:manualLayout>
                  <c:x val="-6.1652281134402303E-3"/>
                  <c:y val="0"/>
                </c:manualLayout>
              </c:layout>
              <c:showLegendKey val="0"/>
              <c:showVal val="1"/>
              <c:showCatName val="0"/>
              <c:showSerName val="0"/>
              <c:showPercent val="0"/>
              <c:showBubbleSize val="0"/>
            </c:dLbl>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 2'!$A$4:$A$12</c:f>
              <c:strCache>
                <c:ptCount val="9"/>
                <c:pt idx="0">
                  <c:v>All US Workforce</c:v>
                </c:pt>
                <c:pt idx="1">
                  <c:v>Vehicles cleaners</c:v>
                </c:pt>
                <c:pt idx="2">
                  <c:v>Laborers</c:v>
                </c:pt>
                <c:pt idx="3">
                  <c:v>Bus drivers</c:v>
                </c:pt>
                <c:pt idx="4">
                  <c:v>Truck drivers</c:v>
                </c:pt>
                <c:pt idx="5">
                  <c:v>Aircraft mechanics</c:v>
                </c:pt>
                <c:pt idx="6">
                  <c:v>Bus and truck mechanics</c:v>
                </c:pt>
                <c:pt idx="7">
                  <c:v>Highway maintenance</c:v>
                </c:pt>
                <c:pt idx="8">
                  <c:v>Aircraft pilots </c:v>
                </c:pt>
              </c:strCache>
            </c:strRef>
          </c:cat>
          <c:val>
            <c:numRef>
              <c:f>'Sheet 2'!$F$4:$F$12</c:f>
              <c:numCache>
                <c:formatCode>0%</c:formatCode>
                <c:ptCount val="9"/>
                <c:pt idx="0">
                  <c:v>0.156</c:v>
                </c:pt>
                <c:pt idx="1">
                  <c:v>0.33100000000000201</c:v>
                </c:pt>
                <c:pt idx="2">
                  <c:v>0.23100000000000001</c:v>
                </c:pt>
                <c:pt idx="3">
                  <c:v>0.13900000000000001</c:v>
                </c:pt>
                <c:pt idx="4">
                  <c:v>0.189000000000001</c:v>
                </c:pt>
                <c:pt idx="5">
                  <c:v>0.09</c:v>
                </c:pt>
                <c:pt idx="6">
                  <c:v>0.159000000000001</c:v>
                </c:pt>
                <c:pt idx="7">
                  <c:v>9.9000000000000005E-2</c:v>
                </c:pt>
                <c:pt idx="8">
                  <c:v>4.4999999999999998E-2</c:v>
                </c:pt>
              </c:numCache>
            </c:numRef>
          </c:val>
        </c:ser>
        <c:ser>
          <c:idx val="2"/>
          <c:order val="3"/>
          <c:tx>
            <c:strRef>
              <c:f>'Sheet 2'!$G$3</c:f>
              <c:strCache>
                <c:ptCount val="1"/>
                <c:pt idx="0">
                  <c:v>Asian</c:v>
                </c:pt>
              </c:strCache>
            </c:strRef>
          </c:tx>
          <c:spPr>
            <a:solidFill>
              <a:schemeClr val="accent3">
                <a:lumMod val="75000"/>
              </a:schemeClr>
            </a:solidFill>
          </c:spPr>
          <c:invertIfNegative val="0"/>
          <c:dLbls>
            <c:dLbl>
              <c:idx val="5"/>
              <c:layout>
                <c:manualLayout>
                  <c:x val="4.1101520756269402E-3"/>
                  <c:y val="0"/>
                </c:manualLayout>
              </c:layout>
              <c:showLegendKey val="0"/>
              <c:showVal val="1"/>
              <c:showCatName val="0"/>
              <c:showSerName val="0"/>
              <c:showPercent val="0"/>
              <c:showBubbleSize val="0"/>
            </c:dLbl>
            <c:dLbl>
              <c:idx val="6"/>
              <c:layout>
                <c:manualLayout>
                  <c:x val="-6.1652281134402303E-3"/>
                  <c:y val="0"/>
                </c:manualLayout>
              </c:layout>
              <c:showLegendKey val="0"/>
              <c:showVal val="1"/>
              <c:showCatName val="0"/>
              <c:showSerName val="0"/>
              <c:showPercent val="0"/>
              <c:showBubbleSize val="0"/>
            </c:dLbl>
            <c:dLbl>
              <c:idx val="7"/>
              <c:layout>
                <c:manualLayout>
                  <c:x val="-2.0550760378133998E-3"/>
                  <c:y val="0"/>
                </c:manualLayout>
              </c:layout>
              <c:showLegendKey val="0"/>
              <c:showVal val="1"/>
              <c:showCatName val="0"/>
              <c:showSerName val="0"/>
              <c:showPercent val="0"/>
              <c:showBubbleSize val="0"/>
            </c:dLbl>
            <c:dLbl>
              <c:idx val="8"/>
              <c:layout>
                <c:manualLayout>
                  <c:x val="2.3874774364581498E-3"/>
                  <c:y val="-3.1151137743744501E-17"/>
                </c:manualLayout>
              </c:layout>
              <c:showLegendKey val="0"/>
              <c:showVal val="1"/>
              <c:showCatName val="0"/>
              <c:showSerName val="0"/>
              <c:showPercent val="0"/>
              <c:showBubbleSize val="0"/>
            </c:dLbl>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 2'!$A$4:$A$12</c:f>
              <c:strCache>
                <c:ptCount val="9"/>
                <c:pt idx="0">
                  <c:v>All US Workforce</c:v>
                </c:pt>
                <c:pt idx="1">
                  <c:v>Vehicles cleaners</c:v>
                </c:pt>
                <c:pt idx="2">
                  <c:v>Laborers</c:v>
                </c:pt>
                <c:pt idx="3">
                  <c:v>Bus drivers</c:v>
                </c:pt>
                <c:pt idx="4">
                  <c:v>Truck drivers</c:v>
                </c:pt>
                <c:pt idx="5">
                  <c:v>Aircraft mechanics</c:v>
                </c:pt>
                <c:pt idx="6">
                  <c:v>Bus and truck mechanics</c:v>
                </c:pt>
                <c:pt idx="7">
                  <c:v>Highway maintenance</c:v>
                </c:pt>
                <c:pt idx="8">
                  <c:v>Aircraft pilots </c:v>
                </c:pt>
              </c:strCache>
            </c:strRef>
          </c:cat>
          <c:val>
            <c:numRef>
              <c:f>'Sheet 2'!$G$4:$G$12</c:f>
              <c:numCache>
                <c:formatCode>0%</c:formatCode>
                <c:ptCount val="9"/>
                <c:pt idx="0">
                  <c:v>5.7000000000000002E-2</c:v>
                </c:pt>
                <c:pt idx="1">
                  <c:v>2.8000000000000001E-2</c:v>
                </c:pt>
                <c:pt idx="2">
                  <c:v>3.1E-2</c:v>
                </c:pt>
                <c:pt idx="3">
                  <c:v>2.1000000000000001E-2</c:v>
                </c:pt>
                <c:pt idx="4">
                  <c:v>2.3E-2</c:v>
                </c:pt>
                <c:pt idx="5">
                  <c:v>0.09</c:v>
                </c:pt>
                <c:pt idx="6">
                  <c:v>6.0000000000000097E-3</c:v>
                </c:pt>
                <c:pt idx="7">
                  <c:v>8.0000000000000192E-3</c:v>
                </c:pt>
                <c:pt idx="8">
                  <c:v>3.6999999999999998E-2</c:v>
                </c:pt>
              </c:numCache>
            </c:numRef>
          </c:val>
        </c:ser>
        <c:dLbls>
          <c:showLegendKey val="0"/>
          <c:showVal val="1"/>
          <c:showCatName val="0"/>
          <c:showSerName val="0"/>
          <c:showPercent val="0"/>
          <c:showBubbleSize val="0"/>
        </c:dLbls>
        <c:gapWidth val="95"/>
        <c:overlap val="100"/>
        <c:axId val="504527360"/>
        <c:axId val="625771648"/>
      </c:barChart>
      <c:catAx>
        <c:axId val="504527360"/>
        <c:scaling>
          <c:orientation val="minMax"/>
        </c:scaling>
        <c:delete val="0"/>
        <c:axPos val="l"/>
        <c:majorTickMark val="none"/>
        <c:minorTickMark val="none"/>
        <c:tickLblPos val="nextTo"/>
        <c:txPr>
          <a:bodyPr/>
          <a:lstStyle/>
          <a:p>
            <a:pPr>
              <a:defRPr sz="1200" b="1"/>
            </a:pPr>
            <a:endParaRPr lang="en-US"/>
          </a:p>
        </c:txPr>
        <c:crossAx val="625771648"/>
        <c:crosses val="autoZero"/>
        <c:auto val="1"/>
        <c:lblAlgn val="ctr"/>
        <c:lblOffset val="100"/>
        <c:noMultiLvlLbl val="0"/>
      </c:catAx>
      <c:valAx>
        <c:axId val="625771648"/>
        <c:scaling>
          <c:orientation val="minMax"/>
        </c:scaling>
        <c:delete val="1"/>
        <c:axPos val="b"/>
        <c:numFmt formatCode="0%" sourceLinked="1"/>
        <c:majorTickMark val="none"/>
        <c:minorTickMark val="none"/>
        <c:tickLblPos val="none"/>
        <c:crossAx val="504527360"/>
        <c:crosses val="autoZero"/>
        <c:crossBetween val="between"/>
      </c:valAx>
      <c:spPr>
        <a:noFill/>
      </c:spPr>
    </c:plotArea>
    <c:legend>
      <c:legendPos val="t"/>
      <c:layout>
        <c:manualLayout>
          <c:xMode val="edge"/>
          <c:yMode val="edge"/>
          <c:x val="0.31243822324265363"/>
          <c:y val="0.14611442096389027"/>
          <c:w val="0.6874951669616638"/>
          <c:h val="5.9094488188976703E-2"/>
        </c:manualLayout>
      </c:layout>
      <c:overlay val="0"/>
      <c:txPr>
        <a:bodyPr/>
        <a:lstStyle/>
        <a:p>
          <a:pPr>
            <a:defRPr sz="1100" b="1"/>
          </a:pPr>
          <a:endParaRPr lang="en-US"/>
        </a:p>
      </c:txPr>
    </c:legend>
    <c:plotVisOnly val="1"/>
    <c:dispBlanksAs val="gap"/>
    <c:showDLblsOverMax val="0"/>
  </c:chart>
  <c:spPr>
    <a:noFill/>
  </c:sp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588911449130351E-2"/>
          <c:y val="0.24650100821606047"/>
          <c:w val="0.93704724409448925"/>
          <c:h val="0.61188264964659045"/>
        </c:manualLayout>
      </c:layout>
      <c:barChart>
        <c:barDir val="col"/>
        <c:grouping val="clustered"/>
        <c:varyColors val="0"/>
        <c:ser>
          <c:idx val="0"/>
          <c:order val="0"/>
          <c:tx>
            <c:strRef>
              <c:f>'Separation Chart'!$B$1</c:f>
              <c:strCache>
                <c:ptCount val="1"/>
                <c:pt idx="0">
                  <c:v>Projected Annual Job Openings</c:v>
                </c:pt>
              </c:strCache>
            </c:strRef>
          </c:tx>
          <c:invertIfNegative val="0"/>
          <c:dLbls>
            <c:dLbl>
              <c:idx val="3"/>
              <c:layout>
                <c:manualLayout>
                  <c:x val="0"/>
                  <c:y val="-1.2192534520713389E-2"/>
                </c:manualLayout>
              </c:layout>
              <c:showLegendKey val="0"/>
              <c:showVal val="1"/>
              <c:showCatName val="0"/>
              <c:showSerName val="0"/>
              <c:showPercent val="0"/>
              <c:showBubbleSize val="0"/>
            </c:dLbl>
            <c:dLbl>
              <c:idx val="5"/>
              <c:layout>
                <c:manualLayout>
                  <c:x val="0"/>
                  <c:y val="-1.2210012210012101E-2"/>
                </c:manualLayout>
              </c:layout>
              <c:dLblPos val="outEnd"/>
              <c:showLegendKey val="0"/>
              <c:showVal val="1"/>
              <c:showCatName val="0"/>
              <c:showSerName val="0"/>
              <c:showPercent val="0"/>
              <c:showBubbleSize val="0"/>
            </c:dLbl>
            <c:dLbl>
              <c:idx val="7"/>
              <c:layout>
                <c:manualLayout>
                  <c:x val="0"/>
                  <c:y val="-1.2192534520713389E-2"/>
                </c:manualLayout>
              </c:layout>
              <c:showLegendKey val="0"/>
              <c:showVal val="1"/>
              <c:showCatName val="0"/>
              <c:showSerName val="0"/>
              <c:showPercent val="0"/>
              <c:showBubbleSize val="0"/>
            </c:dLbl>
            <c:txPr>
              <a:bodyPr/>
              <a:lstStyle/>
              <a:p>
                <a:pPr>
                  <a:defRPr sz="10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'Separation Chart'!$A$2:$A$9</c:f>
              <c:strCache>
                <c:ptCount val="8"/>
                <c:pt idx="0">
                  <c:v>Bus and Truck Drivers</c:v>
                </c:pt>
                <c:pt idx="1">
                  <c:v>Dispatchers and Cargo Agents</c:v>
                </c:pt>
                <c:pt idx="2">
                  <c:v>Bus and Truck Mechanics</c:v>
                </c:pt>
                <c:pt idx="3">
                  <c:v>Airline Pilots</c:v>
                </c:pt>
                <c:pt idx="4">
                  <c:v>Flight Attendants</c:v>
                </c:pt>
                <c:pt idx="5">
                  <c:v>Aircraft Maintenance</c:v>
                </c:pt>
                <c:pt idx="6">
                  <c:v>Rail Transportation Workers</c:v>
                </c:pt>
                <c:pt idx="7">
                  <c:v>Captains, Mates and Ship Engineers</c:v>
                </c:pt>
              </c:strCache>
            </c:strRef>
          </c:cat>
          <c:val>
            <c:numRef>
              <c:f>'Separation Chart'!$B$2:$B$9</c:f>
              <c:numCache>
                <c:formatCode>#,##0</c:formatCode>
                <c:ptCount val="8"/>
                <c:pt idx="0">
                  <c:v>376690</c:v>
                </c:pt>
                <c:pt idx="1">
                  <c:v>27680</c:v>
                </c:pt>
                <c:pt idx="2">
                  <c:v>23040</c:v>
                </c:pt>
                <c:pt idx="3">
                  <c:v>9430</c:v>
                </c:pt>
                <c:pt idx="4">
                  <c:v>8240</c:v>
                </c:pt>
                <c:pt idx="5">
                  <c:v>14080</c:v>
                </c:pt>
                <c:pt idx="6">
                  <c:v>11920</c:v>
                </c:pt>
                <c:pt idx="7">
                  <c:v>5610</c:v>
                </c:pt>
              </c:numCache>
            </c:numRef>
          </c:val>
        </c:ser>
        <c:ser>
          <c:idx val="1"/>
          <c:order val="1"/>
          <c:tx>
            <c:strRef>
              <c:f>'Separation Chart'!$C$1</c:f>
              <c:strCache>
                <c:ptCount val="1"/>
                <c:pt idx="0">
                  <c:v>Related Educational Program Completions</c:v>
                </c:pt>
              </c:strCache>
            </c:strRef>
          </c:tx>
          <c:invertIfNegative val="0"/>
          <c:dLbls>
            <c:dLbl>
              <c:idx val="3"/>
              <c:layout>
                <c:manualLayout>
                  <c:x val="0"/>
                  <c:y val="6.0962672603567004E-3"/>
                </c:manualLayout>
              </c:layout>
              <c:showLegendKey val="0"/>
              <c:showVal val="1"/>
              <c:showCatName val="0"/>
              <c:showSerName val="0"/>
              <c:showPercent val="0"/>
              <c:showBubbleSize val="0"/>
            </c:dLbl>
            <c:dLbl>
              <c:idx val="5"/>
              <c:layout>
                <c:manualLayout>
                  <c:x val="-2.1477663230242152E-3"/>
                  <c:y val="9.1575091575091909E-3"/>
                </c:manualLayout>
              </c:layout>
              <c:dLblPos val="outEnd"/>
              <c:showLegendKey val="0"/>
              <c:showVal val="1"/>
              <c:showCatName val="0"/>
              <c:showSerName val="0"/>
              <c:showPercent val="0"/>
              <c:showBubbleSize val="0"/>
            </c:dLbl>
            <c:dLbl>
              <c:idx val="6"/>
              <c:layout>
                <c:manualLayout>
                  <c:x val="-1.6590407058393959E-16"/>
                  <c:y val="3.048133630178352E-3"/>
                </c:manualLayout>
              </c:layout>
              <c:showLegendKey val="0"/>
              <c:showVal val="1"/>
              <c:showCatName val="0"/>
              <c:showSerName val="0"/>
              <c:showPercent val="0"/>
              <c:showBubbleSize val="0"/>
            </c:dLbl>
            <c:dLbl>
              <c:idx val="7"/>
              <c:layout>
                <c:manualLayout>
                  <c:x val="0"/>
                  <c:y val="9.1444008905349292E-3"/>
                </c:manualLayout>
              </c:layout>
              <c:tx>
                <c:rich>
                  <a:bodyPr/>
                  <a:lstStyle/>
                  <a:p>
                    <a:r>
                      <a:rPr lang="en-US" sz="1000"/>
                      <a:t>3,747</a:t>
                    </a:r>
                    <a:endParaRPr lang="en-US"/>
                  </a:p>
                </c:rich>
              </c:tx>
              <c:showLegendKey val="0"/>
              <c:showVal val="1"/>
              <c:showCatName val="0"/>
              <c:showSerName val="0"/>
              <c:showPercent val="0"/>
              <c:showBubbleSize val="0"/>
            </c:dLbl>
            <c:txPr>
              <a:bodyPr/>
              <a:lstStyle/>
              <a:p>
                <a:pPr>
                  <a:defRPr sz="10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'Separation Chart'!$A$2:$A$9</c:f>
              <c:strCache>
                <c:ptCount val="8"/>
                <c:pt idx="0">
                  <c:v>Bus and Truck Drivers</c:v>
                </c:pt>
                <c:pt idx="1">
                  <c:v>Dispatchers and Cargo Agents</c:v>
                </c:pt>
                <c:pt idx="2">
                  <c:v>Bus and Truck Mechanics</c:v>
                </c:pt>
                <c:pt idx="3">
                  <c:v>Airline Pilots</c:v>
                </c:pt>
                <c:pt idx="4">
                  <c:v>Flight Attendants</c:v>
                </c:pt>
                <c:pt idx="5">
                  <c:v>Aircraft Maintenance</c:v>
                </c:pt>
                <c:pt idx="6">
                  <c:v>Rail Transportation Workers</c:v>
                </c:pt>
                <c:pt idx="7">
                  <c:v>Captains, Mates and Ship Engineers</c:v>
                </c:pt>
              </c:strCache>
            </c:strRef>
          </c:cat>
          <c:val>
            <c:numRef>
              <c:f>'Separation Chart'!$C$2:$C$9</c:f>
              <c:numCache>
                <c:formatCode>General</c:formatCode>
                <c:ptCount val="8"/>
                <c:pt idx="0" formatCode="#,##0">
                  <c:v>17112</c:v>
                </c:pt>
                <c:pt idx="1">
                  <c:v>3829</c:v>
                </c:pt>
                <c:pt idx="2" formatCode="#,##0">
                  <c:v>9461</c:v>
                </c:pt>
                <c:pt idx="3" formatCode="#,##0">
                  <c:v>3071</c:v>
                </c:pt>
                <c:pt idx="4" formatCode="#,##0">
                  <c:v>404</c:v>
                </c:pt>
                <c:pt idx="5" formatCode="#,##0">
                  <c:v>8684</c:v>
                </c:pt>
                <c:pt idx="6">
                  <c:v>337</c:v>
                </c:pt>
                <c:pt idx="7">
                  <c:v>3747</c:v>
                </c:pt>
              </c:numCache>
            </c:numRef>
          </c:val>
        </c:ser>
        <c:dLbls>
          <c:showLegendKey val="0"/>
          <c:showVal val="0"/>
          <c:showCatName val="0"/>
          <c:showSerName val="0"/>
          <c:showPercent val="0"/>
          <c:showBubbleSize val="0"/>
        </c:dLbls>
        <c:gapWidth val="150"/>
        <c:overlap val="-25"/>
        <c:axId val="504975360"/>
        <c:axId val="625772224"/>
      </c:barChart>
      <c:catAx>
        <c:axId val="504975360"/>
        <c:scaling>
          <c:orientation val="minMax"/>
        </c:scaling>
        <c:delete val="0"/>
        <c:axPos val="b"/>
        <c:numFmt formatCode="General" sourceLinked="1"/>
        <c:majorTickMark val="none"/>
        <c:minorTickMark val="none"/>
        <c:tickLblPos val="nextTo"/>
        <c:txPr>
          <a:bodyPr rot="0" vert="horz"/>
          <a:lstStyle/>
          <a:p>
            <a:pPr>
              <a:defRPr sz="1000" b="1" i="0" u="none" strike="noStrike" baseline="0">
                <a:solidFill>
                  <a:srgbClr val="000000"/>
                </a:solidFill>
                <a:latin typeface="Calibri"/>
                <a:ea typeface="Calibri"/>
                <a:cs typeface="Calibri"/>
              </a:defRPr>
            </a:pPr>
            <a:endParaRPr lang="en-US"/>
          </a:p>
        </c:txPr>
        <c:crossAx val="625772224"/>
        <c:crosses val="autoZero"/>
        <c:auto val="1"/>
        <c:lblAlgn val="ctr"/>
        <c:lblOffset val="100"/>
        <c:noMultiLvlLbl val="0"/>
      </c:catAx>
      <c:valAx>
        <c:axId val="625772224"/>
        <c:scaling>
          <c:orientation val="minMax"/>
        </c:scaling>
        <c:delete val="1"/>
        <c:axPos val="l"/>
        <c:numFmt formatCode="#,##0" sourceLinked="1"/>
        <c:majorTickMark val="out"/>
        <c:minorTickMark val="none"/>
        <c:tickLblPos val="none"/>
        <c:crossAx val="504975360"/>
        <c:crosses val="autoZero"/>
        <c:crossBetween val="between"/>
      </c:valAx>
      <c:spPr>
        <a:noFill/>
      </c:spPr>
    </c:plotArea>
    <c:legend>
      <c:legendPos val="t"/>
      <c:layout>
        <c:manualLayout>
          <c:xMode val="edge"/>
          <c:yMode val="edge"/>
          <c:x val="0.16335386394999588"/>
          <c:y val="0.34180414948131477"/>
          <c:w val="0.7334295600292231"/>
          <c:h val="5.5198148308384445E-2"/>
        </c:manualLayout>
      </c:layout>
      <c:overlay val="0"/>
      <c:txPr>
        <a:bodyPr/>
        <a:lstStyle/>
        <a:p>
          <a:pPr>
            <a:defRPr sz="1200" b="0" i="0" u="none" strike="noStrike" baseline="0">
              <a:solidFill>
                <a:srgbClr val="000000"/>
              </a:solidFill>
              <a:latin typeface="Calibri"/>
              <a:ea typeface="Calibri"/>
              <a:cs typeface="Calibri"/>
            </a:defRPr>
          </a:pPr>
          <a:endParaRPr lang="en-US"/>
        </a:p>
      </c:txPr>
    </c:legend>
    <c:plotVisOnly val="1"/>
    <c:dispBlanksAs val="gap"/>
    <c:showDLblsOverMax val="0"/>
  </c:chart>
  <c:spPr>
    <a:no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drawings/_rels/drawing3.xml.rels><?xml version="1.0" encoding="UTF-8" standalone="yes"?>
<Relationships xmlns="http://schemas.openxmlformats.org/package/2006/relationships"><Relationship Id="rId1" Type="http://schemas.openxmlformats.org/officeDocument/2006/relationships/image" Target="../media/image2.png"/></Relationships>
</file>

<file path=ppt/drawings/_rels/drawing6.x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cdr:x>
      <cdr:y>0.04615</cdr:y>
    </cdr:from>
    <cdr:to>
      <cdr:x>0.96518</cdr:x>
      <cdr:y>0.15039</cdr:y>
    </cdr:to>
    <cdr:sp macro="" textlink="">
      <cdr:nvSpPr>
        <cdr:cNvPr id="9" name="TextBox 7"/>
        <cdr:cNvSpPr txBox="1"/>
      </cdr:nvSpPr>
      <cdr:spPr>
        <a:xfrm xmlns:a="http://schemas.openxmlformats.org/drawingml/2006/main">
          <a:off x="0" y="191428"/>
          <a:ext cx="5623705" cy="4323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US" sz="1600" b="1" i="0" baseline="0" dirty="0" smtClean="0">
              <a:effectLst/>
              <a:latin typeface="+mn-lt"/>
              <a:ea typeface="+mn-ea"/>
              <a:cs typeface="+mn-cs"/>
            </a:rPr>
            <a:t>Transit Workfor</a:t>
          </a:r>
          <a:r>
            <a:rPr lang="en-US" sz="1600" b="1" dirty="0" smtClean="0"/>
            <a:t>ce Age Distribution </a:t>
          </a:r>
          <a:endParaRPr lang="en-US" sz="1600" b="1" dirty="0">
            <a:effectLs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0.09379</cdr:x>
      <cdr:y>0.03905</cdr:y>
    </cdr:from>
    <cdr:to>
      <cdr:x>0.93965</cdr:x>
      <cdr:y>0.10419</cdr:y>
    </cdr:to>
    <cdr:sp macro="" textlink="">
      <cdr:nvSpPr>
        <cdr:cNvPr id="2" name="TextBox 4"/>
        <cdr:cNvSpPr txBox="1"/>
      </cdr:nvSpPr>
      <cdr:spPr>
        <a:xfrm xmlns:a="http://schemas.openxmlformats.org/drawingml/2006/main">
          <a:off x="614747" y="176328"/>
          <a:ext cx="5544471" cy="294171"/>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rtl="0"/>
          <a:r>
            <a:rPr lang="en-US" sz="1600" b="1" i="0" baseline="0" dirty="0" smtClean="0">
              <a:solidFill>
                <a:schemeClr val="tx2">
                  <a:lumMod val="50000"/>
                </a:schemeClr>
              </a:solidFill>
              <a:effectLst/>
              <a:latin typeface="+mn-lt"/>
              <a:ea typeface="+mn-ea"/>
              <a:cs typeface="+mn-cs"/>
            </a:rPr>
            <a:t>2014 </a:t>
          </a:r>
          <a:r>
            <a:rPr lang="en-US" sz="1600" b="1" i="0" baseline="0" dirty="0">
              <a:solidFill>
                <a:schemeClr val="tx2">
                  <a:lumMod val="50000"/>
                </a:schemeClr>
              </a:solidFill>
              <a:effectLst/>
              <a:latin typeface="+mn-lt"/>
              <a:ea typeface="+mn-ea"/>
              <a:cs typeface="+mn-cs"/>
            </a:rPr>
            <a:t>Workforce </a:t>
          </a:r>
          <a:r>
            <a:rPr lang="en-US" sz="1600" b="1" dirty="0">
              <a:solidFill>
                <a:schemeClr val="tx2">
                  <a:lumMod val="50000"/>
                </a:schemeClr>
              </a:solidFill>
              <a:effectLst/>
              <a:latin typeface="+mn-lt"/>
              <a:ea typeface="+mn-ea"/>
              <a:cs typeface="+mn-cs"/>
            </a:rPr>
            <a:t>Age Distribution: </a:t>
          </a:r>
          <a:endParaRPr lang="en-US" sz="1600" b="1" dirty="0" smtClean="0">
            <a:solidFill>
              <a:schemeClr val="tx2">
                <a:lumMod val="50000"/>
              </a:schemeClr>
            </a:solidFill>
            <a:effectLst/>
            <a:latin typeface="+mn-lt"/>
            <a:ea typeface="+mn-ea"/>
            <a:cs typeface="+mn-cs"/>
          </a:endParaRPr>
        </a:p>
        <a:p xmlns:a="http://schemas.openxmlformats.org/drawingml/2006/main">
          <a:pPr algn="ctr" rtl="0"/>
          <a:r>
            <a:rPr lang="en-US" sz="1600" b="1" dirty="0" smtClean="0">
              <a:solidFill>
                <a:schemeClr val="tx2">
                  <a:lumMod val="50000"/>
                </a:schemeClr>
              </a:solidFill>
              <a:effectLst/>
              <a:latin typeface="+mn-lt"/>
              <a:ea typeface="+mn-ea"/>
              <a:cs typeface="+mn-cs"/>
            </a:rPr>
            <a:t>Transportation Subsectors vs. All</a:t>
          </a:r>
          <a:r>
            <a:rPr lang="en-US" sz="1600" b="1" baseline="0" dirty="0" smtClean="0">
              <a:solidFill>
                <a:schemeClr val="tx2">
                  <a:lumMod val="50000"/>
                </a:schemeClr>
              </a:solidFill>
              <a:effectLst/>
              <a:latin typeface="+mn-lt"/>
              <a:ea typeface="+mn-ea"/>
              <a:cs typeface="+mn-cs"/>
            </a:rPr>
            <a:t> Industries</a:t>
          </a:r>
          <a:endParaRPr lang="en-US" sz="1600" b="1" dirty="0">
            <a:solidFill>
              <a:schemeClr val="tx2">
                <a:lumMod val="50000"/>
              </a:schemeClr>
            </a:solidFill>
            <a:effectLst/>
          </a:endParaRPr>
        </a:p>
      </cdr:txBody>
    </cdr:sp>
  </cdr:relSizeAnchor>
  <cdr:relSizeAnchor xmlns:cdr="http://schemas.openxmlformats.org/drawingml/2006/chartDrawing">
    <cdr:from>
      <cdr:x>0.05675</cdr:x>
      <cdr:y>0.48364</cdr:y>
    </cdr:from>
    <cdr:to>
      <cdr:x>0.09039</cdr:x>
      <cdr:y>0.48549</cdr:y>
    </cdr:to>
    <cdr:cxnSp macro="">
      <cdr:nvCxnSpPr>
        <cdr:cNvPr id="11" name="Straight Arrow Connector 10"/>
        <cdr:cNvCxnSpPr/>
      </cdr:nvCxnSpPr>
      <cdr:spPr>
        <a:xfrm xmlns:a="http://schemas.openxmlformats.org/drawingml/2006/main">
          <a:off x="371970" y="2184106"/>
          <a:ext cx="220505" cy="8355"/>
        </a:xfrm>
        <a:prstGeom xmlns:a="http://schemas.openxmlformats.org/drawingml/2006/main" prst="straightConnector1">
          <a:avLst/>
        </a:prstGeom>
        <a:ln xmlns:a="http://schemas.openxmlformats.org/drawingml/2006/main">
          <a:tailEnd type="arrow"/>
        </a:ln>
      </cdr:spPr>
      <cdr:style>
        <a:lnRef xmlns:a="http://schemas.openxmlformats.org/drawingml/2006/main" idx="2">
          <a:schemeClr val="accent2"/>
        </a:lnRef>
        <a:fillRef xmlns:a="http://schemas.openxmlformats.org/drawingml/2006/main" idx="0">
          <a:schemeClr val="accent2"/>
        </a:fillRef>
        <a:effectRef xmlns:a="http://schemas.openxmlformats.org/drawingml/2006/main" idx="1">
          <a:schemeClr val="accent2"/>
        </a:effectRef>
        <a:fontRef xmlns:a="http://schemas.openxmlformats.org/drawingml/2006/main" idx="minor">
          <a:schemeClr val="tx1"/>
        </a:fontRef>
      </cdr:style>
    </cdr:cxnSp>
  </cdr:relSizeAnchor>
  <cdr:relSizeAnchor xmlns:cdr="http://schemas.openxmlformats.org/drawingml/2006/chartDrawing">
    <cdr:from>
      <cdr:x>0.01073</cdr:x>
      <cdr:y>0.35446</cdr:y>
    </cdr:from>
    <cdr:to>
      <cdr:x>0.93965</cdr:x>
      <cdr:y>0.35524</cdr:y>
    </cdr:to>
    <cdr:cxnSp macro="">
      <cdr:nvCxnSpPr>
        <cdr:cNvPr id="6" name="Straight Connector 5"/>
        <cdr:cNvCxnSpPr/>
      </cdr:nvCxnSpPr>
      <cdr:spPr>
        <a:xfrm xmlns:a="http://schemas.openxmlformats.org/drawingml/2006/main" flipV="1">
          <a:off x="70303" y="1600755"/>
          <a:ext cx="6088915" cy="3522"/>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0.01457</cdr:x>
      <cdr:y>0.88212</cdr:y>
    </cdr:from>
    <cdr:to>
      <cdr:x>0.93965</cdr:x>
      <cdr:y>0.88415</cdr:y>
    </cdr:to>
    <cdr:cxnSp macro="">
      <cdr:nvCxnSpPr>
        <cdr:cNvPr id="8" name="Straight Connector 7"/>
        <cdr:cNvCxnSpPr/>
      </cdr:nvCxnSpPr>
      <cdr:spPr>
        <a:xfrm xmlns:a="http://schemas.openxmlformats.org/drawingml/2006/main">
          <a:off x="95473" y="3983655"/>
          <a:ext cx="6063745" cy="9168"/>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0.02204</cdr:x>
      <cdr:y>0.05271</cdr:y>
    </cdr:from>
    <cdr:to>
      <cdr:x>1</cdr:x>
      <cdr:y>0.19714</cdr:y>
    </cdr:to>
    <cdr:sp macro="" textlink="">
      <cdr:nvSpPr>
        <cdr:cNvPr id="8" name="TextBox 7"/>
        <cdr:cNvSpPr txBox="1"/>
      </cdr:nvSpPr>
      <cdr:spPr>
        <a:xfrm xmlns:a="http://schemas.openxmlformats.org/drawingml/2006/main">
          <a:off x="137369" y="238193"/>
          <a:ext cx="6095322" cy="652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eaLnBrk="1" fontAlgn="auto" latinLnBrk="0" hangingPunct="1"/>
          <a:r>
            <a:rPr lang="en-US" sz="1600" b="1" i="0" baseline="0" dirty="0" smtClean="0">
              <a:solidFill>
                <a:schemeClr val="tx2">
                  <a:lumMod val="50000"/>
                </a:schemeClr>
              </a:solidFill>
              <a:effectLst/>
              <a:latin typeface="+mn-lt"/>
              <a:ea typeface="+mn-ea"/>
              <a:cs typeface="+mn-cs"/>
            </a:rPr>
            <a:t>Estimated </a:t>
          </a:r>
          <a:r>
            <a:rPr lang="en-US" sz="1600" b="1" i="0" baseline="0" dirty="0">
              <a:solidFill>
                <a:schemeClr val="tx2">
                  <a:lumMod val="50000"/>
                </a:schemeClr>
              </a:solidFill>
              <a:effectLst/>
              <a:latin typeface="+mn-lt"/>
              <a:ea typeface="+mn-ea"/>
              <a:cs typeface="+mn-cs"/>
            </a:rPr>
            <a:t>Percentage of Total Job Openings due to Growth and Separations 2012-2022 (Ranked) </a:t>
          </a:r>
          <a:endParaRPr lang="en-US" sz="1600" b="1" dirty="0">
            <a:solidFill>
              <a:schemeClr val="tx2">
                <a:lumMod val="50000"/>
              </a:schemeClr>
            </a:solidFill>
            <a:effectLst/>
          </a:endParaRPr>
        </a:p>
        <a:p xmlns:a="http://schemas.openxmlformats.org/drawingml/2006/main">
          <a:pPr algn="ctr"/>
          <a:endParaRPr lang="en-US" sz="1600" b="1" dirty="0">
            <a:solidFill>
              <a:schemeClr val="tx2">
                <a:lumMod val="50000"/>
              </a:schemeClr>
            </a:solidFill>
          </a:endParaRPr>
        </a:p>
      </cdr:txBody>
    </cdr:sp>
  </cdr:relSizeAnchor>
  <cdr:relSizeAnchor xmlns:cdr="http://schemas.openxmlformats.org/drawingml/2006/chartDrawing">
    <cdr:from>
      <cdr:x>0</cdr:x>
      <cdr:y>0.29108</cdr:y>
    </cdr:from>
    <cdr:to>
      <cdr:x>0.26765</cdr:x>
      <cdr:y>0.38276</cdr:y>
    </cdr:to>
    <cdr:sp macro="" textlink="">
      <cdr:nvSpPr>
        <cdr:cNvPr id="22" name="TextBox 1"/>
        <cdr:cNvSpPr txBox="1"/>
      </cdr:nvSpPr>
      <cdr:spPr>
        <a:xfrm xmlns:a="http://schemas.openxmlformats.org/drawingml/2006/main">
          <a:off x="0" y="1315419"/>
          <a:ext cx="1668161" cy="4143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baseline="0" dirty="0"/>
            <a:t>Growth &amp; Separations = 150.8%</a:t>
          </a:r>
          <a:endParaRPr lang="en-US" sz="1200" b="1" dirty="0"/>
        </a:p>
      </cdr:txBody>
    </cdr:sp>
  </cdr:relSizeAnchor>
  <cdr:relSizeAnchor xmlns:cdr="http://schemas.openxmlformats.org/drawingml/2006/chartDrawing">
    <cdr:from>
      <cdr:x>0.62481</cdr:x>
      <cdr:y>0.47256</cdr:y>
    </cdr:from>
    <cdr:to>
      <cdr:x>0.76464</cdr:x>
      <cdr:y>0.51319</cdr:y>
    </cdr:to>
    <cdr:sp macro="" textlink="">
      <cdr:nvSpPr>
        <cdr:cNvPr id="23" name="TextBox 1"/>
        <cdr:cNvSpPr txBox="1"/>
      </cdr:nvSpPr>
      <cdr:spPr>
        <a:xfrm xmlns:a="http://schemas.openxmlformats.org/drawingml/2006/main">
          <a:off x="3894257" y="2135510"/>
          <a:ext cx="871518" cy="1836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baseline="0" dirty="0"/>
            <a:t>102.8%</a:t>
          </a:r>
          <a:endParaRPr lang="en-US" sz="1200" b="1" dirty="0"/>
        </a:p>
      </cdr:txBody>
    </cdr:sp>
  </cdr:relSizeAnchor>
  <cdr:relSizeAnchor xmlns:cdr="http://schemas.openxmlformats.org/drawingml/2006/chartDrawing">
    <cdr:from>
      <cdr:x>0.48314</cdr:x>
      <cdr:y>0.43904</cdr:y>
    </cdr:from>
    <cdr:to>
      <cdr:x>0.62297</cdr:x>
      <cdr:y>0.47967</cdr:y>
    </cdr:to>
    <cdr:sp macro="" textlink="">
      <cdr:nvSpPr>
        <cdr:cNvPr id="24" name="TextBox 1"/>
        <cdr:cNvSpPr txBox="1"/>
      </cdr:nvSpPr>
      <cdr:spPr>
        <a:xfrm xmlns:a="http://schemas.openxmlformats.org/drawingml/2006/main">
          <a:off x="3011274" y="1984048"/>
          <a:ext cx="871517" cy="1836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baseline="0" dirty="0"/>
            <a:t>113.0%</a:t>
          </a:r>
          <a:endParaRPr lang="en-US" sz="1200" b="1" dirty="0"/>
        </a:p>
      </cdr:txBody>
    </cdr:sp>
  </cdr:relSizeAnchor>
  <cdr:relSizeAnchor xmlns:cdr="http://schemas.openxmlformats.org/drawingml/2006/chartDrawing">
    <cdr:from>
      <cdr:x>0.34023</cdr:x>
      <cdr:y>0.41731</cdr:y>
    </cdr:from>
    <cdr:to>
      <cdr:x>0.48006</cdr:x>
      <cdr:y>0.45794</cdr:y>
    </cdr:to>
    <cdr:sp macro="" textlink="">
      <cdr:nvSpPr>
        <cdr:cNvPr id="25" name="TextBox 1"/>
        <cdr:cNvSpPr txBox="1"/>
      </cdr:nvSpPr>
      <cdr:spPr>
        <a:xfrm xmlns:a="http://schemas.openxmlformats.org/drawingml/2006/main">
          <a:off x="2120576" y="1885850"/>
          <a:ext cx="871517" cy="1836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baseline="0" dirty="0"/>
            <a:t>119.4%</a:t>
          </a:r>
          <a:endParaRPr lang="en-US" sz="1200" b="1" dirty="0"/>
        </a:p>
      </cdr:txBody>
    </cdr:sp>
  </cdr:relSizeAnchor>
  <cdr:relSizeAnchor xmlns:cdr="http://schemas.openxmlformats.org/drawingml/2006/chartDrawing">
    <cdr:from>
      <cdr:x>0.20786</cdr:x>
      <cdr:y>0.4039</cdr:y>
    </cdr:from>
    <cdr:to>
      <cdr:x>0.34769</cdr:x>
      <cdr:y>0.44452</cdr:y>
    </cdr:to>
    <cdr:sp macro="" textlink="">
      <cdr:nvSpPr>
        <cdr:cNvPr id="26" name="TextBox 1"/>
        <cdr:cNvSpPr txBox="1"/>
      </cdr:nvSpPr>
      <cdr:spPr>
        <a:xfrm xmlns:a="http://schemas.openxmlformats.org/drawingml/2006/main">
          <a:off x="1295540" y="1825231"/>
          <a:ext cx="871517" cy="1835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baseline="0" dirty="0"/>
            <a:t>125.1%</a:t>
          </a:r>
          <a:endParaRPr lang="en-US" sz="1200" b="1" dirty="0"/>
        </a:p>
      </cdr:txBody>
    </cdr:sp>
  </cdr:relSizeAnchor>
  <cdr:relSizeAnchor xmlns:cdr="http://schemas.openxmlformats.org/drawingml/2006/chartDrawing">
    <cdr:from>
      <cdr:x>0.76504</cdr:x>
      <cdr:y>0.48871</cdr:y>
    </cdr:from>
    <cdr:to>
      <cdr:x>0.90487</cdr:x>
      <cdr:y>0.52933</cdr:y>
    </cdr:to>
    <cdr:sp macro="" textlink="">
      <cdr:nvSpPr>
        <cdr:cNvPr id="27" name="TextBox 1"/>
        <cdr:cNvSpPr txBox="1"/>
      </cdr:nvSpPr>
      <cdr:spPr>
        <a:xfrm xmlns:a="http://schemas.openxmlformats.org/drawingml/2006/main">
          <a:off x="4768274" y="2208481"/>
          <a:ext cx="871517" cy="1835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baseline="0" dirty="0"/>
            <a:t>101.7%</a:t>
          </a:r>
          <a:endParaRPr lang="en-US" sz="1200" b="1" dirty="0"/>
        </a:p>
      </cdr:txBody>
    </cdr:sp>
  </cdr:relSizeAnchor>
  <cdr:relSizeAnchor xmlns:cdr="http://schemas.openxmlformats.org/drawingml/2006/chartDrawing">
    <cdr:from>
      <cdr:x>0.71752</cdr:x>
      <cdr:y>0.24145</cdr:y>
    </cdr:from>
    <cdr:to>
      <cdr:x>0.94864</cdr:x>
      <cdr:y>0.4223</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3921552" y="980952"/>
          <a:ext cx="1263191" cy="734726"/>
        </a:xfrm>
        <a:prstGeom xmlns:a="http://schemas.openxmlformats.org/drawingml/2006/main" prst="rect">
          <a:avLst/>
        </a:prstGeom>
      </cdr:spPr>
    </cdr:pic>
  </cdr:relSizeAnchor>
  <cdr:relSizeAnchor xmlns:cdr="http://schemas.openxmlformats.org/drawingml/2006/chartDrawing">
    <cdr:from>
      <cdr:x>0.21495</cdr:x>
      <cdr:y>0.37271</cdr:y>
    </cdr:from>
    <cdr:to>
      <cdr:x>0.32745</cdr:x>
      <cdr:y>0.96033</cdr:y>
    </cdr:to>
    <cdr:sp macro="" textlink="">
      <cdr:nvSpPr>
        <cdr:cNvPr id="10" name="Rectangle 9"/>
        <cdr:cNvSpPr/>
      </cdr:nvSpPr>
      <cdr:spPr>
        <a:xfrm xmlns:a="http://schemas.openxmlformats.org/drawingml/2006/main">
          <a:off x="1692915" y="1836601"/>
          <a:ext cx="886049" cy="2895600"/>
        </a:xfrm>
        <a:prstGeom xmlns:a="http://schemas.openxmlformats.org/drawingml/2006/main" prst="rect">
          <a:avLst/>
        </a:prstGeom>
        <a:noFill xmlns:a="http://schemas.openxmlformats.org/drawingml/2006/main"/>
        <a:ln xmlns:a="http://schemas.openxmlformats.org/drawingml/2006/main" w="28575">
          <a:solidFill>
            <a:schemeClr val="tx2">
              <a:lumMod val="7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0.05623</cdr:x>
      <cdr:y>0.04801</cdr:y>
    </cdr:from>
    <cdr:to>
      <cdr:x>0.95581</cdr:x>
      <cdr:y>0.15528</cdr:y>
    </cdr:to>
    <cdr:sp macro="" textlink="">
      <cdr:nvSpPr>
        <cdr:cNvPr id="3" name="TextBox 7"/>
        <cdr:cNvSpPr txBox="1"/>
      </cdr:nvSpPr>
      <cdr:spPr>
        <a:xfrm xmlns:a="http://schemas.openxmlformats.org/drawingml/2006/main">
          <a:off x="394180" y="215205"/>
          <a:ext cx="6306415" cy="4808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US" sz="1600" b="1" i="0" baseline="0" dirty="0">
              <a:effectLst/>
              <a:latin typeface="+mn-lt"/>
              <a:ea typeface="+mn-ea"/>
              <a:cs typeface="+mn-cs"/>
            </a:rPr>
            <a:t>Top </a:t>
          </a:r>
          <a:r>
            <a:rPr lang="en-US" sz="1600" b="1" i="0" baseline="0" dirty="0" smtClean="0">
              <a:effectLst/>
              <a:latin typeface="+mn-lt"/>
              <a:ea typeface="+mn-ea"/>
              <a:cs typeface="+mn-cs"/>
            </a:rPr>
            <a:t>Transit </a:t>
          </a:r>
          <a:r>
            <a:rPr lang="en-US" sz="1600" b="1" i="0" baseline="0" dirty="0">
              <a:effectLst/>
              <a:latin typeface="+mn-lt"/>
              <a:ea typeface="+mn-ea"/>
              <a:cs typeface="+mn-cs"/>
            </a:rPr>
            <a:t>Jobs by 2012-2022 Projected Total Job Openings </a:t>
          </a:r>
          <a:endParaRPr lang="en-US" sz="1600" b="1" i="0" baseline="0" dirty="0" smtClean="0">
            <a:effectLst/>
            <a:latin typeface="+mn-lt"/>
            <a:ea typeface="+mn-ea"/>
            <a:cs typeface="+mn-cs"/>
          </a:endParaRPr>
        </a:p>
        <a:p xmlns:a="http://schemas.openxmlformats.org/drawingml/2006/main">
          <a:pPr algn="ctr" rtl="0"/>
          <a:r>
            <a:rPr lang="en-US" sz="1600" b="1" i="0" baseline="0" dirty="0" smtClean="0">
              <a:effectLst/>
              <a:latin typeface="+mn-lt"/>
              <a:ea typeface="+mn-ea"/>
              <a:cs typeface="+mn-cs"/>
            </a:rPr>
            <a:t>due </a:t>
          </a:r>
          <a:r>
            <a:rPr lang="en-US" sz="1600" b="1" i="0" baseline="0" dirty="0">
              <a:effectLst/>
              <a:latin typeface="+mn-lt"/>
              <a:ea typeface="+mn-ea"/>
              <a:cs typeface="+mn-cs"/>
            </a:rPr>
            <a:t>to Growth and Separations</a:t>
          </a:r>
          <a:endParaRPr lang="en-US" sz="1600" dirty="0">
            <a:effectLs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0.01736</cdr:x>
      <cdr:y>0</cdr:y>
    </cdr:from>
    <cdr:to>
      <cdr:x>0.9771</cdr:x>
      <cdr:y>0.10524</cdr:y>
    </cdr:to>
    <cdr:sp macro="" textlink="">
      <cdr:nvSpPr>
        <cdr:cNvPr id="2" name="TextBox 7"/>
        <cdr:cNvSpPr txBox="1"/>
      </cdr:nvSpPr>
      <cdr:spPr>
        <a:xfrm xmlns:a="http://schemas.openxmlformats.org/drawingml/2006/main">
          <a:off x="97707" y="0"/>
          <a:ext cx="5400340" cy="4405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600" b="1" i="0" u="none" strike="noStrike" kern="1200" baseline="0">
              <a:solidFill>
                <a:sysClr val="windowText" lastClr="000000"/>
              </a:solidFill>
              <a:latin typeface="+mn-lt"/>
              <a:ea typeface="+mn-ea"/>
              <a:cs typeface="+mn-cs"/>
            </a:defRPr>
          </a:pPr>
          <a:r>
            <a:rPr lang="en-US" sz="1600" b="1" dirty="0" smtClean="0">
              <a:solidFill>
                <a:schemeClr val="tx1"/>
              </a:solidFill>
            </a:rPr>
            <a:t>Top Transit Jobs based on Projected Total Job Openings</a:t>
          </a:r>
        </a:p>
        <a:p xmlns:a="http://schemas.openxmlformats.org/drawingml/2006/main">
          <a:pPr algn="ctr" rtl="0">
            <a:defRPr sz="1600" b="1" i="0" u="none" strike="noStrike" kern="1200" baseline="0">
              <a:solidFill>
                <a:sysClr val="windowText" lastClr="000000"/>
              </a:solidFill>
              <a:latin typeface="+mn-lt"/>
              <a:ea typeface="+mn-ea"/>
              <a:cs typeface="+mn-cs"/>
            </a:defRPr>
          </a:pPr>
          <a:r>
            <a:rPr lang="en-US" sz="1600" b="1" dirty="0" smtClean="0">
              <a:solidFill>
                <a:schemeClr val="tx1"/>
              </a:solidFill>
            </a:rPr>
            <a:t> Share by Career Area</a:t>
          </a:r>
          <a:endParaRPr lang="en-US" sz="1600" b="1" dirty="0">
            <a:solidFill>
              <a:schemeClr val="tx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0.83722</cdr:x>
      <cdr:y>0.84175</cdr:y>
    </cdr:from>
    <cdr:to>
      <cdr:x>0.95627</cdr:x>
      <cdr:y>0.9193</cdr:y>
    </cdr:to>
    <cdr:sp macro="" textlink="">
      <cdr:nvSpPr>
        <cdr:cNvPr id="11" name="TextBox 1"/>
        <cdr:cNvSpPr txBox="1"/>
      </cdr:nvSpPr>
      <cdr:spPr>
        <a:xfrm xmlns:a="http://schemas.openxmlformats.org/drawingml/2006/main">
          <a:off x="5543898" y="4951721"/>
          <a:ext cx="788323" cy="4561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a:solidFill>
                <a:schemeClr val="accent1">
                  <a:lumMod val="50000"/>
                </a:schemeClr>
              </a:solidFill>
            </a:rPr>
            <a:t>Extensive</a:t>
          </a:r>
        </a:p>
      </cdr:txBody>
    </cdr:sp>
  </cdr:relSizeAnchor>
  <cdr:relSizeAnchor xmlns:cdr="http://schemas.openxmlformats.org/drawingml/2006/chartDrawing">
    <cdr:from>
      <cdr:x>0.0614</cdr:x>
      <cdr:y>0.84365</cdr:y>
    </cdr:from>
    <cdr:to>
      <cdr:x>0.20677</cdr:x>
      <cdr:y>0.9212</cdr:y>
    </cdr:to>
    <cdr:sp macro="" textlink="">
      <cdr:nvSpPr>
        <cdr:cNvPr id="13" name="TextBox 1"/>
        <cdr:cNvSpPr txBox="1"/>
      </cdr:nvSpPr>
      <cdr:spPr>
        <a:xfrm xmlns:a="http://schemas.openxmlformats.org/drawingml/2006/main">
          <a:off x="373359" y="3632185"/>
          <a:ext cx="883960" cy="3338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Little/No</a:t>
          </a:r>
        </a:p>
      </cdr:txBody>
    </cdr:sp>
  </cdr:relSizeAnchor>
  <cdr:relSizeAnchor xmlns:cdr="http://schemas.openxmlformats.org/drawingml/2006/chartDrawing">
    <cdr:from>
      <cdr:x>0.26219</cdr:x>
      <cdr:y>0.84849</cdr:y>
    </cdr:from>
    <cdr:to>
      <cdr:x>0.40797</cdr:x>
      <cdr:y>0.91811</cdr:y>
    </cdr:to>
    <cdr:sp macro="" textlink="">
      <cdr:nvSpPr>
        <cdr:cNvPr id="14" name="TextBox 1"/>
        <cdr:cNvSpPr txBox="1"/>
      </cdr:nvSpPr>
      <cdr:spPr>
        <a:xfrm xmlns:a="http://schemas.openxmlformats.org/drawingml/2006/main">
          <a:off x="1736137" y="4991335"/>
          <a:ext cx="965323" cy="4095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Some</a:t>
          </a:r>
        </a:p>
      </cdr:txBody>
    </cdr:sp>
  </cdr:relSizeAnchor>
  <cdr:relSizeAnchor xmlns:cdr="http://schemas.openxmlformats.org/drawingml/2006/chartDrawing">
    <cdr:from>
      <cdr:x>0.46375</cdr:x>
      <cdr:y>0.84495</cdr:y>
    </cdr:from>
    <cdr:to>
      <cdr:x>0.60069</cdr:x>
      <cdr:y>0.9225</cdr:y>
    </cdr:to>
    <cdr:sp macro="" textlink="">
      <cdr:nvSpPr>
        <cdr:cNvPr id="15" name="TextBox 1"/>
        <cdr:cNvSpPr txBox="1"/>
      </cdr:nvSpPr>
      <cdr:spPr>
        <a:xfrm xmlns:a="http://schemas.openxmlformats.org/drawingml/2006/main">
          <a:off x="3070862" y="4970510"/>
          <a:ext cx="906780" cy="4561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Medium</a:t>
          </a:r>
        </a:p>
      </cdr:txBody>
    </cdr:sp>
  </cdr:relSizeAnchor>
  <cdr:relSizeAnchor xmlns:cdr="http://schemas.openxmlformats.org/drawingml/2006/chartDrawing">
    <cdr:from>
      <cdr:x>0.55577</cdr:x>
      <cdr:y>0.42751</cdr:y>
    </cdr:from>
    <cdr:to>
      <cdr:x>0.76018</cdr:x>
      <cdr:y>0.50715</cdr:y>
    </cdr:to>
    <cdr:sp macro="" textlink="">
      <cdr:nvSpPr>
        <cdr:cNvPr id="20" name="TextBox 1"/>
        <cdr:cNvSpPr txBox="1"/>
      </cdr:nvSpPr>
      <cdr:spPr>
        <a:xfrm xmlns:a="http://schemas.openxmlformats.org/drawingml/2006/main">
          <a:off x="3680211" y="2514889"/>
          <a:ext cx="1353558" cy="4684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endParaRPr lang="en-US" sz="800"/>
        </a:p>
      </cdr:txBody>
    </cdr:sp>
  </cdr:relSizeAnchor>
  <cdr:relSizeAnchor xmlns:cdr="http://schemas.openxmlformats.org/drawingml/2006/chartDrawing">
    <cdr:from>
      <cdr:x>0.626</cdr:x>
      <cdr:y>0.68145</cdr:y>
    </cdr:from>
    <cdr:to>
      <cdr:x>0.92299</cdr:x>
      <cdr:y>0.77703</cdr:y>
    </cdr:to>
    <cdr:sp macro="" textlink="">
      <cdr:nvSpPr>
        <cdr:cNvPr id="21" name="TextBox 20"/>
        <cdr:cNvSpPr txBox="1"/>
      </cdr:nvSpPr>
      <cdr:spPr>
        <a:xfrm xmlns:a="http://schemas.openxmlformats.org/drawingml/2006/main">
          <a:off x="4602288" y="3273210"/>
          <a:ext cx="2183457" cy="4590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a:t>Size of the bubbles represents total job openings 2012-2022</a:t>
          </a:r>
        </a:p>
      </cdr:txBody>
    </cdr:sp>
  </cdr:relSizeAnchor>
  <cdr:relSizeAnchor xmlns:cdr="http://schemas.openxmlformats.org/drawingml/2006/chartDrawing">
    <cdr:from>
      <cdr:x>0.65236</cdr:x>
      <cdr:y>0.8427</cdr:y>
    </cdr:from>
    <cdr:to>
      <cdr:x>0.80399</cdr:x>
      <cdr:y>0.92025</cdr:y>
    </cdr:to>
    <cdr:sp macro="" textlink="">
      <cdr:nvSpPr>
        <cdr:cNvPr id="26" name="TextBox 1"/>
        <cdr:cNvSpPr txBox="1"/>
      </cdr:nvSpPr>
      <cdr:spPr>
        <a:xfrm xmlns:a="http://schemas.openxmlformats.org/drawingml/2006/main">
          <a:off x="4319812" y="4957306"/>
          <a:ext cx="1004061" cy="45619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a:solidFill>
                <a:schemeClr val="accent1">
                  <a:lumMod val="50000"/>
                </a:schemeClr>
              </a:solidFill>
            </a:rPr>
            <a:t>Considerable</a:t>
          </a:r>
        </a:p>
      </cdr:txBody>
    </cdr:sp>
  </cdr:relSizeAnchor>
  <cdr:relSizeAnchor xmlns:cdr="http://schemas.openxmlformats.org/drawingml/2006/chartDrawing">
    <cdr:from>
      <cdr:x>0.87429</cdr:x>
      <cdr:y>0.47641</cdr:y>
    </cdr:from>
    <cdr:to>
      <cdr:x>1</cdr:x>
      <cdr:y>0.55396</cdr:y>
    </cdr:to>
    <cdr:sp macro="" textlink="">
      <cdr:nvSpPr>
        <cdr:cNvPr id="65" name="TextBox 1"/>
        <cdr:cNvSpPr txBox="1"/>
      </cdr:nvSpPr>
      <cdr:spPr>
        <a:xfrm xmlns:a="http://schemas.openxmlformats.org/drawingml/2006/main">
          <a:off x="6041315" y="2317357"/>
          <a:ext cx="868680" cy="3772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a:solidFill>
                <a:schemeClr val="accent1">
                  <a:lumMod val="50000"/>
                </a:schemeClr>
              </a:solidFill>
            </a:rPr>
            <a:t>National Median Wage</a:t>
          </a:r>
        </a:p>
        <a:p xmlns:a="http://schemas.openxmlformats.org/drawingml/2006/main">
          <a:pPr algn="ctr"/>
          <a:r>
            <a:rPr lang="en-US" sz="900" b="1">
              <a:solidFill>
                <a:schemeClr val="accent1">
                  <a:lumMod val="50000"/>
                </a:schemeClr>
              </a:solidFill>
            </a:rPr>
            <a:t>$34,750</a:t>
          </a:r>
        </a:p>
      </cdr:txBody>
    </cdr:sp>
  </cdr:relSizeAnchor>
  <cdr:relSizeAnchor xmlns:cdr="http://schemas.openxmlformats.org/drawingml/2006/chartDrawing">
    <cdr:from>
      <cdr:x>0.14372</cdr:x>
      <cdr:y>0.5437</cdr:y>
    </cdr:from>
    <cdr:to>
      <cdr:x>0.99312</cdr:x>
      <cdr:y>0.5437</cdr:y>
    </cdr:to>
    <cdr:cxnSp macro="">
      <cdr:nvCxnSpPr>
        <cdr:cNvPr id="66" name="Straight Connector 2"/>
        <cdr:cNvCxnSpPr/>
      </cdr:nvCxnSpPr>
      <cdr:spPr>
        <a:xfrm xmlns:a="http://schemas.openxmlformats.org/drawingml/2006/main">
          <a:off x="934655" y="2590110"/>
          <a:ext cx="5524028" cy="0"/>
        </a:xfrm>
        <a:prstGeom xmlns:a="http://schemas.openxmlformats.org/drawingml/2006/main" prst="line">
          <a:avLst/>
        </a:prstGeom>
        <a:ln xmlns:a="http://schemas.openxmlformats.org/drawingml/2006/main">
          <a:prstDash val="dash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0.07457</cdr:x>
      <cdr:y>0.01851</cdr:y>
    </cdr:from>
    <cdr:to>
      <cdr:x>0.92038</cdr:x>
      <cdr:y>0.09565</cdr:y>
    </cdr:to>
    <cdr:sp macro="" textlink="">
      <cdr:nvSpPr>
        <cdr:cNvPr id="19" name="TextBox 7"/>
        <cdr:cNvSpPr txBox="1"/>
      </cdr:nvSpPr>
      <cdr:spPr>
        <a:xfrm xmlns:a="http://schemas.openxmlformats.org/drawingml/2006/main">
          <a:off x="512419" y="90061"/>
          <a:ext cx="5812318" cy="3752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400" b="1" i="0" u="none" strike="noStrike" kern="1200" baseline="0">
              <a:solidFill>
                <a:sysClr val="windowText" lastClr="000000"/>
              </a:solidFill>
              <a:latin typeface="+mn-lt"/>
              <a:ea typeface="+mn-ea"/>
              <a:cs typeface="+mn-cs"/>
            </a:defRPr>
          </a:pPr>
          <a:r>
            <a:rPr lang="en-US" sz="1800" b="1" dirty="0"/>
            <a:t>Top Transit Jobs by Projected Total Job Openings: </a:t>
          </a:r>
        </a:p>
        <a:p xmlns:a="http://schemas.openxmlformats.org/drawingml/2006/main">
          <a:pPr algn="ctr" rtl="0">
            <a:defRPr sz="1400" b="1" i="0" u="none" strike="noStrike" kern="1200" baseline="0">
              <a:solidFill>
                <a:sysClr val="windowText" lastClr="000000"/>
              </a:solidFill>
              <a:latin typeface="+mn-lt"/>
              <a:ea typeface="+mn-ea"/>
              <a:cs typeface="+mn-cs"/>
            </a:defRPr>
          </a:pPr>
          <a:r>
            <a:rPr lang="en-US" sz="1800" b="1" dirty="0"/>
            <a:t>Median Wages vs. Edu/Work Exp./Training Requirements </a:t>
          </a:r>
          <a:endParaRPr lang="en-US" sz="1800" b="1" dirty="0">
            <a:effectLst/>
          </a:endParaRPr>
        </a:p>
      </cdr:txBody>
    </cdr:sp>
  </cdr:relSizeAnchor>
  <cdr:relSizeAnchor xmlns:cdr="http://schemas.openxmlformats.org/drawingml/2006/chartDrawing">
    <cdr:from>
      <cdr:x>0.50749</cdr:x>
      <cdr:y>0.19222</cdr:y>
    </cdr:from>
    <cdr:to>
      <cdr:x>0.97339</cdr:x>
      <cdr:y>0.47733</cdr:y>
    </cdr:to>
    <cdr:pic>
      <cdr:nvPicPr>
        <cdr:cNvPr id="23" name="Picture 22"/>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3487420" y="935018"/>
          <a:ext cx="3201595" cy="1386840"/>
        </a:xfrm>
        <a:prstGeom xmlns:a="http://schemas.openxmlformats.org/drawingml/2006/main" prst="rect">
          <a:avLst/>
        </a:prstGeom>
        <a:noFill xmlns:a="http://schemas.openxmlformats.org/drawingml/2006/main"/>
        <a:ln xmlns:a="http://schemas.openxmlformats.org/drawingml/2006/main">
          <a:noFill/>
        </a:ln>
      </cdr:spPr>
    </cdr:pic>
  </cdr:relSizeAnchor>
</c:userShapes>
</file>

<file path=ppt/drawings/drawing7.xml><?xml version="1.0" encoding="utf-8"?>
<c:userShapes xmlns:c="http://schemas.openxmlformats.org/drawingml/2006/chart">
  <cdr:relSizeAnchor xmlns:cdr="http://schemas.openxmlformats.org/drawingml/2006/chartDrawing">
    <cdr:from>
      <cdr:x>0.03629</cdr:x>
      <cdr:y>0.34083</cdr:y>
    </cdr:from>
    <cdr:to>
      <cdr:x>0.9531</cdr:x>
      <cdr:y>0.34306</cdr:y>
    </cdr:to>
    <cdr:cxnSp macro="">
      <cdr:nvCxnSpPr>
        <cdr:cNvPr id="9" name="Straight Connector 8"/>
        <cdr:cNvCxnSpPr/>
      </cdr:nvCxnSpPr>
      <cdr:spPr>
        <a:xfrm xmlns:a="http://schemas.openxmlformats.org/drawingml/2006/main">
          <a:off x="221303" y="1674941"/>
          <a:ext cx="5591360" cy="10959"/>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0.0455</cdr:x>
      <cdr:y>0.84244</cdr:y>
    </cdr:from>
    <cdr:to>
      <cdr:x>0.96231</cdr:x>
      <cdr:y>0.84468</cdr:y>
    </cdr:to>
    <cdr:cxnSp macro="">
      <cdr:nvCxnSpPr>
        <cdr:cNvPr id="10" name="Straight Connector 9"/>
        <cdr:cNvCxnSpPr/>
      </cdr:nvCxnSpPr>
      <cdr:spPr>
        <a:xfrm xmlns:a="http://schemas.openxmlformats.org/drawingml/2006/main">
          <a:off x="277475" y="4139965"/>
          <a:ext cx="5591360" cy="11008"/>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8.xml><?xml version="1.0" encoding="utf-8"?>
<c:userShapes xmlns:c="http://schemas.openxmlformats.org/drawingml/2006/chart">
  <cdr:relSizeAnchor xmlns:cdr="http://schemas.openxmlformats.org/drawingml/2006/chartDrawing">
    <cdr:from>
      <cdr:x>0.02775</cdr:x>
      <cdr:y>0.86968</cdr:y>
    </cdr:from>
    <cdr:to>
      <cdr:x>0.96301</cdr:x>
      <cdr:y>0.87067</cdr:y>
    </cdr:to>
    <cdr:cxnSp macro="">
      <cdr:nvCxnSpPr>
        <cdr:cNvPr id="6" name="Straight Connector 5"/>
        <cdr:cNvCxnSpPr/>
      </cdr:nvCxnSpPr>
      <cdr:spPr>
        <a:xfrm xmlns:a="http://schemas.openxmlformats.org/drawingml/2006/main" flipV="1">
          <a:off x="181223" y="4191384"/>
          <a:ext cx="6107782" cy="4771"/>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0.03946</cdr:x>
      <cdr:y>0.12745</cdr:y>
    </cdr:from>
    <cdr:to>
      <cdr:x>0.74353</cdr:x>
      <cdr:y>0.1902</cdr:y>
    </cdr:to>
    <cdr:sp macro="" textlink="">
      <cdr:nvSpPr>
        <cdr:cNvPr id="9" name="TextBox 8"/>
        <cdr:cNvSpPr txBox="1"/>
      </cdr:nvSpPr>
      <cdr:spPr>
        <a:xfrm xmlns:a="http://schemas.openxmlformats.org/drawingml/2006/main">
          <a:off x="243840" y="495300"/>
          <a:ext cx="4351020" cy="2438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0.09464</cdr:x>
      <cdr:y>0.05992</cdr:y>
    </cdr:from>
    <cdr:to>
      <cdr:x>0.95396</cdr:x>
      <cdr:y>0.12866</cdr:y>
    </cdr:to>
    <cdr:sp macro="" textlink="">
      <cdr:nvSpPr>
        <cdr:cNvPr id="10" name="TextBox 9"/>
        <cdr:cNvSpPr txBox="1"/>
      </cdr:nvSpPr>
      <cdr:spPr>
        <a:xfrm xmlns:a="http://schemas.openxmlformats.org/drawingml/2006/main">
          <a:off x="764712" y="288783"/>
          <a:ext cx="6943230" cy="3312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smtClean="0">
              <a:solidFill>
                <a:schemeClr val="tx1"/>
              </a:solidFill>
            </a:rPr>
            <a:t>2013 </a:t>
          </a:r>
          <a:r>
            <a:rPr lang="en-US" sz="1600" b="1" baseline="0" dirty="0">
              <a:solidFill>
                <a:schemeClr val="tx1"/>
              </a:solidFill>
            </a:rPr>
            <a:t>Employment in Transportation Jobs by </a:t>
          </a:r>
          <a:r>
            <a:rPr lang="en-US" sz="1600" b="1" dirty="0">
              <a:solidFill>
                <a:schemeClr val="tx1"/>
              </a:solidFill>
            </a:rPr>
            <a:t>Race &amp; Ethnicity </a:t>
          </a:r>
        </a:p>
      </cdr:txBody>
    </cdr:sp>
  </cdr:relSizeAnchor>
  <cdr:relSizeAnchor xmlns:cdr="http://schemas.openxmlformats.org/drawingml/2006/chartDrawing">
    <cdr:from>
      <cdr:x>0</cdr:x>
      <cdr:y>0.17475</cdr:y>
    </cdr:from>
    <cdr:to>
      <cdr:x>0.18619</cdr:x>
      <cdr:y>0.34902</cdr:y>
    </cdr:to>
    <cdr:sp macro="" textlink="">
      <cdr:nvSpPr>
        <cdr:cNvPr id="11" name="TextBox 10"/>
        <cdr:cNvSpPr txBox="1"/>
      </cdr:nvSpPr>
      <cdr:spPr>
        <a:xfrm xmlns:a="http://schemas.openxmlformats.org/drawingml/2006/main">
          <a:off x="0" y="842200"/>
          <a:ext cx="1215927" cy="8398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US" sz="1000" dirty="0"/>
            <a:t>Generally Higher</a:t>
          </a:r>
          <a:r>
            <a:rPr lang="en-US" sz="1000" baseline="0" dirty="0"/>
            <a:t> Wages, Skills &amp; Career Potential</a:t>
          </a:r>
          <a:endParaRPr lang="en-US" sz="1000" dirty="0"/>
        </a:p>
      </cdr:txBody>
    </cdr:sp>
  </cdr:relSizeAnchor>
  <cdr:relSizeAnchor xmlns:cdr="http://schemas.openxmlformats.org/drawingml/2006/chartDrawing">
    <cdr:from>
      <cdr:x>0.04131</cdr:x>
      <cdr:y>0.29782</cdr:y>
    </cdr:from>
    <cdr:to>
      <cdr:x>0.04131</cdr:x>
      <cdr:y>0.76058</cdr:y>
    </cdr:to>
    <cdr:cxnSp macro="">
      <cdr:nvCxnSpPr>
        <cdr:cNvPr id="13" name="Straight Arrow Connector 12"/>
        <cdr:cNvCxnSpPr/>
      </cdr:nvCxnSpPr>
      <cdr:spPr>
        <a:xfrm xmlns:a="http://schemas.openxmlformats.org/drawingml/2006/main">
          <a:off x="269790" y="1435328"/>
          <a:ext cx="0" cy="2230265"/>
        </a:xfrm>
        <a:prstGeom xmlns:a="http://schemas.openxmlformats.org/drawingml/2006/main" prst="straightConnector1">
          <a:avLst/>
        </a:prstGeom>
        <a:ln xmlns:a="http://schemas.openxmlformats.org/drawingml/2006/main">
          <a:headEnd type="arrow"/>
          <a:tailEnd type="arrow"/>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cdr:x>
      <cdr:y>0.75908</cdr:y>
    </cdr:from>
    <cdr:to>
      <cdr:x>0.18989</cdr:x>
      <cdr:y>0.85712</cdr:y>
    </cdr:to>
    <cdr:sp macro="" textlink="">
      <cdr:nvSpPr>
        <cdr:cNvPr id="16" name="TextBox 1"/>
        <cdr:cNvSpPr txBox="1"/>
      </cdr:nvSpPr>
      <cdr:spPr>
        <a:xfrm xmlns:a="http://schemas.openxmlformats.org/drawingml/2006/main">
          <a:off x="0" y="3658351"/>
          <a:ext cx="1240090" cy="4724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dirty="0"/>
            <a:t>Generally Lower</a:t>
          </a:r>
          <a:r>
            <a:rPr lang="en-US" sz="1000" baseline="0" dirty="0"/>
            <a:t> Wages, Skills &amp; Career Potential</a:t>
          </a:r>
          <a:endParaRPr lang="en-US" sz="1000" dirty="0"/>
        </a:p>
      </cdr:txBody>
    </cdr:sp>
  </cdr:relSizeAnchor>
</c:userShapes>
</file>

<file path=ppt/drawings/drawing9.xml><?xml version="1.0" encoding="utf-8"?>
<c:userShapes xmlns:c="http://schemas.openxmlformats.org/drawingml/2006/chart">
  <cdr:relSizeAnchor xmlns:cdr="http://schemas.openxmlformats.org/drawingml/2006/chartDrawing">
    <cdr:from>
      <cdr:x>0.05284</cdr:x>
      <cdr:y>0.59707</cdr:y>
    </cdr:from>
    <cdr:to>
      <cdr:x>0.125</cdr:x>
      <cdr:y>0.65751</cdr:y>
    </cdr:to>
    <cdr:sp macro="" textlink="">
      <cdr:nvSpPr>
        <cdr:cNvPr id="2" name="TextBox 1"/>
        <cdr:cNvSpPr txBox="1"/>
      </cdr:nvSpPr>
      <cdr:spPr>
        <a:xfrm xmlns:a="http://schemas.openxmlformats.org/drawingml/2006/main">
          <a:off x="312426" y="2484122"/>
          <a:ext cx="426691" cy="2514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solidFill>
                <a:schemeClr val="accent1">
                  <a:lumMod val="50000"/>
                </a:schemeClr>
              </a:solidFill>
            </a:rPr>
            <a:t>95%</a:t>
          </a:r>
        </a:p>
      </cdr:txBody>
    </cdr:sp>
  </cdr:relSizeAnchor>
  <cdr:relSizeAnchor xmlns:cdr="http://schemas.openxmlformats.org/drawingml/2006/chartDrawing">
    <cdr:from>
      <cdr:x>0.7676</cdr:x>
      <cdr:y>0.60073</cdr:y>
    </cdr:from>
    <cdr:to>
      <cdr:x>0.84999</cdr:x>
      <cdr:y>0.66239</cdr:y>
    </cdr:to>
    <cdr:sp macro="" textlink="">
      <cdr:nvSpPr>
        <cdr:cNvPr id="3" name="TextBox 1"/>
        <cdr:cNvSpPr txBox="1"/>
      </cdr:nvSpPr>
      <cdr:spPr>
        <a:xfrm xmlns:a="http://schemas.openxmlformats.org/drawingml/2006/main">
          <a:off x="4313233" y="2346382"/>
          <a:ext cx="462954" cy="24083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solidFill>
                <a:schemeClr val="accent1">
                  <a:lumMod val="50000"/>
                </a:schemeClr>
              </a:solidFill>
            </a:rPr>
            <a:t>97%</a:t>
          </a:r>
        </a:p>
      </cdr:txBody>
    </cdr:sp>
  </cdr:relSizeAnchor>
  <cdr:relSizeAnchor xmlns:cdr="http://schemas.openxmlformats.org/drawingml/2006/chartDrawing">
    <cdr:from>
      <cdr:x>0.6387</cdr:x>
      <cdr:y>0.60011</cdr:y>
    </cdr:from>
    <cdr:to>
      <cdr:x>0.72676</cdr:x>
      <cdr:y>0.65933</cdr:y>
    </cdr:to>
    <cdr:sp macro="" textlink="">
      <cdr:nvSpPr>
        <cdr:cNvPr id="4" name="TextBox 1"/>
        <cdr:cNvSpPr txBox="1"/>
      </cdr:nvSpPr>
      <cdr:spPr>
        <a:xfrm xmlns:a="http://schemas.openxmlformats.org/drawingml/2006/main">
          <a:off x="3588934" y="2343961"/>
          <a:ext cx="494819" cy="2313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solidFill>
                <a:schemeClr val="accent1">
                  <a:lumMod val="50000"/>
                </a:schemeClr>
              </a:solidFill>
            </a:rPr>
            <a:t>38%</a:t>
          </a:r>
        </a:p>
      </cdr:txBody>
    </cdr:sp>
  </cdr:relSizeAnchor>
  <cdr:relSizeAnchor xmlns:cdr="http://schemas.openxmlformats.org/drawingml/2006/chartDrawing">
    <cdr:from>
      <cdr:x>0.52664</cdr:x>
      <cdr:y>0.60012</cdr:y>
    </cdr:from>
    <cdr:to>
      <cdr:x>0.5988</cdr:x>
      <cdr:y>0.66056</cdr:y>
    </cdr:to>
    <cdr:sp macro="" textlink="">
      <cdr:nvSpPr>
        <cdr:cNvPr id="5" name="TextBox 1"/>
        <cdr:cNvSpPr txBox="1"/>
      </cdr:nvSpPr>
      <cdr:spPr>
        <a:xfrm xmlns:a="http://schemas.openxmlformats.org/drawingml/2006/main">
          <a:off x="3114084" y="2496811"/>
          <a:ext cx="426690" cy="2514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a:solidFill>
                <a:schemeClr val="accent1">
                  <a:lumMod val="50000"/>
                </a:schemeClr>
              </a:solidFill>
            </a:rPr>
            <a:t>95%</a:t>
          </a:r>
        </a:p>
      </cdr:txBody>
    </cdr:sp>
  </cdr:relSizeAnchor>
  <cdr:relSizeAnchor xmlns:cdr="http://schemas.openxmlformats.org/drawingml/2006/chartDrawing">
    <cdr:from>
      <cdr:x>0.41065</cdr:x>
      <cdr:y>0.60012</cdr:y>
    </cdr:from>
    <cdr:to>
      <cdr:x>0.48282</cdr:x>
      <cdr:y>0.66056</cdr:y>
    </cdr:to>
    <cdr:sp macro="" textlink="">
      <cdr:nvSpPr>
        <cdr:cNvPr id="6" name="TextBox 1"/>
        <cdr:cNvSpPr txBox="1"/>
      </cdr:nvSpPr>
      <cdr:spPr>
        <a:xfrm xmlns:a="http://schemas.openxmlformats.org/drawingml/2006/main">
          <a:off x="2428225" y="2496818"/>
          <a:ext cx="426749" cy="2514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smtClean="0">
              <a:solidFill>
                <a:schemeClr val="accent1">
                  <a:lumMod val="50000"/>
                </a:schemeClr>
              </a:solidFill>
            </a:rPr>
            <a:t>67%</a:t>
          </a:r>
          <a:endParaRPr lang="en-US" sz="1200" b="1" dirty="0">
            <a:solidFill>
              <a:schemeClr val="accent1">
                <a:lumMod val="50000"/>
              </a:schemeClr>
            </a:solidFill>
          </a:endParaRPr>
        </a:p>
      </cdr:txBody>
    </cdr:sp>
  </cdr:relSizeAnchor>
  <cdr:relSizeAnchor xmlns:cdr="http://schemas.openxmlformats.org/drawingml/2006/chartDrawing">
    <cdr:from>
      <cdr:x>0.28866</cdr:x>
      <cdr:y>0.60256</cdr:y>
    </cdr:from>
    <cdr:to>
      <cdr:x>0.37758</cdr:x>
      <cdr:y>0.67582</cdr:y>
    </cdr:to>
    <cdr:sp macro="" textlink="">
      <cdr:nvSpPr>
        <cdr:cNvPr id="7" name="TextBox 1"/>
        <cdr:cNvSpPr txBox="1"/>
      </cdr:nvSpPr>
      <cdr:spPr>
        <a:xfrm xmlns:a="http://schemas.openxmlformats.org/drawingml/2006/main">
          <a:off x="1706880" y="2506980"/>
          <a:ext cx="525780" cy="3048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solidFill>
                <a:schemeClr val="accent1">
                  <a:lumMod val="50000"/>
                </a:schemeClr>
              </a:solidFill>
            </a:rPr>
            <a:t>59%</a:t>
          </a:r>
        </a:p>
      </cdr:txBody>
    </cdr:sp>
  </cdr:relSizeAnchor>
  <cdr:relSizeAnchor xmlns:cdr="http://schemas.openxmlformats.org/drawingml/2006/chartDrawing">
    <cdr:from>
      <cdr:x>0.16839</cdr:x>
      <cdr:y>0.60012</cdr:y>
    </cdr:from>
    <cdr:to>
      <cdr:x>0.24055</cdr:x>
      <cdr:y>0.66056</cdr:y>
    </cdr:to>
    <cdr:sp macro="" textlink="">
      <cdr:nvSpPr>
        <cdr:cNvPr id="8" name="TextBox 1"/>
        <cdr:cNvSpPr txBox="1"/>
      </cdr:nvSpPr>
      <cdr:spPr>
        <a:xfrm xmlns:a="http://schemas.openxmlformats.org/drawingml/2006/main">
          <a:off x="995707" y="2496824"/>
          <a:ext cx="426691" cy="2514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solidFill>
                <a:schemeClr val="accent1">
                  <a:lumMod val="50000"/>
                </a:schemeClr>
              </a:solidFill>
            </a:rPr>
            <a:t>86%</a:t>
          </a:r>
        </a:p>
      </cdr:txBody>
    </cdr:sp>
  </cdr:relSizeAnchor>
  <cdr:relSizeAnchor xmlns:cdr="http://schemas.openxmlformats.org/drawingml/2006/chartDrawing">
    <cdr:from>
      <cdr:x>0.41366</cdr:x>
      <cdr:y>0.49267</cdr:y>
    </cdr:from>
    <cdr:to>
      <cdr:x>0.59665</cdr:x>
      <cdr:y>0.54578</cdr:y>
    </cdr:to>
    <cdr:sp macro="" textlink="">
      <cdr:nvSpPr>
        <cdr:cNvPr id="9" name="TextBox 1"/>
        <cdr:cNvSpPr txBox="1"/>
      </cdr:nvSpPr>
      <cdr:spPr>
        <a:xfrm xmlns:a="http://schemas.openxmlformats.org/drawingml/2006/main">
          <a:off x="2446036" y="2049779"/>
          <a:ext cx="1082024" cy="220967"/>
        </a:xfrm>
        <a:prstGeom xmlns:a="http://schemas.openxmlformats.org/drawingml/2006/main" prst="rect">
          <a:avLst/>
        </a:prstGeom>
        <a:ln xmlns:a="http://schemas.openxmlformats.org/drawingml/2006/main">
          <a:solidFill>
            <a:schemeClr val="tx2"/>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baseline="0" dirty="0">
              <a:solidFill>
                <a:schemeClr val="accent1">
                  <a:lumMod val="50000"/>
                </a:schemeClr>
              </a:solidFill>
            </a:rPr>
            <a:t>% </a:t>
          </a:r>
          <a:r>
            <a:rPr lang="en-US" sz="1200" b="1" dirty="0" smtClean="0">
              <a:solidFill>
                <a:schemeClr val="accent1">
                  <a:lumMod val="50000"/>
                </a:schemeClr>
              </a:solidFill>
            </a:rPr>
            <a:t>Shortfall</a:t>
          </a:r>
          <a:endParaRPr lang="en-US" sz="1200" b="1" dirty="0">
            <a:solidFill>
              <a:schemeClr val="accent1">
                <a:lumMod val="50000"/>
              </a:schemeClr>
            </a:solidFill>
          </a:endParaRPr>
        </a:p>
      </cdr:txBody>
    </cdr:sp>
  </cdr:relSizeAnchor>
  <cdr:relSizeAnchor xmlns:cdr="http://schemas.openxmlformats.org/drawingml/2006/chartDrawing">
    <cdr:from>
      <cdr:x>0.89519</cdr:x>
      <cdr:y>0.59829</cdr:y>
    </cdr:from>
    <cdr:to>
      <cdr:x>0.96532</cdr:x>
      <cdr:y>0.65995</cdr:y>
    </cdr:to>
    <cdr:sp macro="" textlink="">
      <cdr:nvSpPr>
        <cdr:cNvPr id="10" name="TextBox 1"/>
        <cdr:cNvSpPr txBox="1"/>
      </cdr:nvSpPr>
      <cdr:spPr>
        <a:xfrm xmlns:a="http://schemas.openxmlformats.org/drawingml/2006/main">
          <a:off x="5030175" y="2336852"/>
          <a:ext cx="394081" cy="24083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a:solidFill>
                <a:schemeClr val="accent1">
                  <a:lumMod val="50000"/>
                </a:schemeClr>
              </a:solidFill>
            </a:rPr>
            <a:t>33%</a:t>
          </a:r>
        </a:p>
      </cdr:txBody>
    </cdr:sp>
  </cdr:relSizeAnchor>
  <cdr:relSizeAnchor xmlns:cdr="http://schemas.openxmlformats.org/drawingml/2006/chartDrawing">
    <cdr:from>
      <cdr:x>0</cdr:x>
      <cdr:y>0.04931</cdr:y>
    </cdr:from>
    <cdr:to>
      <cdr:x>0.97205</cdr:x>
      <cdr:y>0.15324</cdr:y>
    </cdr:to>
    <cdr:sp macro="" textlink="">
      <cdr:nvSpPr>
        <cdr:cNvPr id="12" name="TextBox 7"/>
        <cdr:cNvSpPr txBox="1"/>
      </cdr:nvSpPr>
      <cdr:spPr>
        <a:xfrm xmlns:a="http://schemas.openxmlformats.org/drawingml/2006/main">
          <a:off x="-990600" y="228600"/>
          <a:ext cx="7172800" cy="48186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rtl="0"/>
          <a:r>
            <a:rPr lang="en-US" sz="1600" b="1" i="0" baseline="0" dirty="0" smtClean="0">
              <a:solidFill>
                <a:schemeClr val="tx1"/>
              </a:solidFill>
              <a:effectLst/>
              <a:latin typeface="Calibri" panose="020F0502020204030204" pitchFamily="34" charset="0"/>
              <a:ea typeface="+mn-ea"/>
              <a:cs typeface="+mn-cs"/>
            </a:rPr>
            <a:t>Projected </a:t>
          </a:r>
          <a:r>
            <a:rPr lang="en-US" sz="1600" b="1" i="0" baseline="0" dirty="0">
              <a:solidFill>
                <a:schemeClr val="tx1"/>
              </a:solidFill>
              <a:effectLst/>
              <a:latin typeface="Calibri" panose="020F0502020204030204" pitchFamily="34" charset="0"/>
              <a:ea typeface="+mn-ea"/>
              <a:cs typeface="+mn-cs"/>
            </a:rPr>
            <a:t>Annual Jobs Openings for Key Transportation Job Groups (based on BLS Experimental Data - 2012-2022) vs. Annual Completions of Related Educational Programs (2012)</a:t>
          </a:r>
          <a:endParaRPr lang="en-US" sz="1600" b="1" dirty="0">
            <a:solidFill>
              <a:schemeClr val="tx1"/>
            </a:solidFill>
            <a:effectLst/>
            <a:latin typeface="Calibri" panose="020F0502020204030204" pitchFamily="34" charset="0"/>
          </a:endParaRPr>
        </a:p>
      </cdr:txBody>
    </cdr:sp>
  </cdr:relSizeAnchor>
  <cdr:relSizeAnchor xmlns:cdr="http://schemas.openxmlformats.org/drawingml/2006/chartDrawing">
    <cdr:from>
      <cdr:x>0.44674</cdr:x>
      <cdr:y>0.54579</cdr:y>
    </cdr:from>
    <cdr:to>
      <cdr:x>0.4768</cdr:x>
      <cdr:y>0.60012</cdr:y>
    </cdr:to>
    <cdr:cxnSp macro="">
      <cdr:nvCxnSpPr>
        <cdr:cNvPr id="18" name="Straight Arrow Connector 17"/>
        <cdr:cNvCxnSpPr>
          <a:endCxn xmlns:a="http://schemas.openxmlformats.org/drawingml/2006/main" id="6" idx="0"/>
        </cdr:cNvCxnSpPr>
      </cdr:nvCxnSpPr>
      <cdr:spPr>
        <a:xfrm xmlns:a="http://schemas.openxmlformats.org/drawingml/2006/main" flipH="1">
          <a:off x="2641600" y="2270760"/>
          <a:ext cx="177800" cy="22605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0.53479</cdr:x>
      <cdr:y>0.54762</cdr:y>
    </cdr:from>
    <cdr:to>
      <cdr:x>0.56272</cdr:x>
      <cdr:y>0.60012</cdr:y>
    </cdr:to>
    <cdr:cxnSp macro="">
      <cdr:nvCxnSpPr>
        <cdr:cNvPr id="20" name="Straight Arrow Connector 19"/>
        <cdr:cNvCxnSpPr>
          <a:endCxn xmlns:a="http://schemas.openxmlformats.org/drawingml/2006/main" id="5" idx="0"/>
        </cdr:cNvCxnSpPr>
      </cdr:nvCxnSpPr>
      <cdr:spPr>
        <a:xfrm xmlns:a="http://schemas.openxmlformats.org/drawingml/2006/main">
          <a:off x="3162300" y="2278380"/>
          <a:ext cx="165129" cy="218431"/>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r>
              <a:rPr lang="en-US" smtClean="0"/>
              <a:t>9/17/2014</a:t>
            </a:r>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EFB212C-9DEC-46E4-8ACF-360806D5F2A8}" type="slidenum">
              <a:rPr lang="en-US" smtClean="0"/>
              <a:t>‹#›</a:t>
            </a:fld>
            <a:endParaRPr lang="en-US"/>
          </a:p>
        </p:txBody>
      </p:sp>
    </p:spTree>
    <p:extLst>
      <p:ext uri="{BB962C8B-B14F-4D97-AF65-F5344CB8AC3E}">
        <p14:creationId xmlns:p14="http://schemas.microsoft.com/office/powerpoint/2010/main" val="11692372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r>
              <a:rPr lang="en-US" smtClean="0"/>
              <a:t>9/17/2014</a:t>
            </a:r>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8A57CA1-7BA0-44DD-AAE7-FE90918F529F}" type="slidenum">
              <a:rPr lang="en-US" smtClean="0"/>
              <a:t>‹#›</a:t>
            </a:fld>
            <a:endParaRPr lang="en-US"/>
          </a:p>
        </p:txBody>
      </p:sp>
    </p:spTree>
    <p:extLst>
      <p:ext uri="{BB962C8B-B14F-4D97-AF65-F5344CB8AC3E}">
        <p14:creationId xmlns:p14="http://schemas.microsoft.com/office/powerpoint/2010/main" val="246928796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3439" indent="-285939" eaLnBrk="0" hangingPunct="0">
              <a:defRPr>
                <a:solidFill>
                  <a:schemeClr val="tx1"/>
                </a:solidFill>
                <a:latin typeface="Arial" charset="0"/>
              </a:defRPr>
            </a:lvl2pPr>
            <a:lvl3pPr marL="1143752" indent="-228750" eaLnBrk="0" hangingPunct="0">
              <a:defRPr>
                <a:solidFill>
                  <a:schemeClr val="tx1"/>
                </a:solidFill>
                <a:latin typeface="Arial" charset="0"/>
              </a:defRPr>
            </a:lvl3pPr>
            <a:lvl4pPr marL="1601253" indent="-228750" eaLnBrk="0" hangingPunct="0">
              <a:defRPr>
                <a:solidFill>
                  <a:schemeClr val="tx1"/>
                </a:solidFill>
                <a:latin typeface="Arial" charset="0"/>
              </a:defRPr>
            </a:lvl4pPr>
            <a:lvl5pPr marL="2058754" indent="-228750" eaLnBrk="0" hangingPunct="0">
              <a:defRPr>
                <a:solidFill>
                  <a:schemeClr val="tx1"/>
                </a:solidFill>
                <a:latin typeface="Arial" charset="0"/>
              </a:defRPr>
            </a:lvl5pPr>
            <a:lvl6pPr marL="2516254" indent="-228750" eaLnBrk="0" fontAlgn="base" hangingPunct="0">
              <a:spcBef>
                <a:spcPct val="0"/>
              </a:spcBef>
              <a:spcAft>
                <a:spcPct val="0"/>
              </a:spcAft>
              <a:defRPr>
                <a:solidFill>
                  <a:schemeClr val="tx1"/>
                </a:solidFill>
                <a:latin typeface="Arial" charset="0"/>
              </a:defRPr>
            </a:lvl6pPr>
            <a:lvl7pPr marL="2973756" indent="-228750" eaLnBrk="0" fontAlgn="base" hangingPunct="0">
              <a:spcBef>
                <a:spcPct val="0"/>
              </a:spcBef>
              <a:spcAft>
                <a:spcPct val="0"/>
              </a:spcAft>
              <a:defRPr>
                <a:solidFill>
                  <a:schemeClr val="tx1"/>
                </a:solidFill>
                <a:latin typeface="Arial" charset="0"/>
              </a:defRPr>
            </a:lvl7pPr>
            <a:lvl8pPr marL="3431256" indent="-228750" eaLnBrk="0" fontAlgn="base" hangingPunct="0">
              <a:spcBef>
                <a:spcPct val="0"/>
              </a:spcBef>
              <a:spcAft>
                <a:spcPct val="0"/>
              </a:spcAft>
              <a:defRPr>
                <a:solidFill>
                  <a:schemeClr val="tx1"/>
                </a:solidFill>
                <a:latin typeface="Arial" charset="0"/>
              </a:defRPr>
            </a:lvl8pPr>
            <a:lvl9pPr marL="3888757" indent="-228750" eaLnBrk="0" fontAlgn="base" hangingPunct="0">
              <a:spcBef>
                <a:spcPct val="0"/>
              </a:spcBef>
              <a:spcAft>
                <a:spcPct val="0"/>
              </a:spcAft>
              <a:defRPr>
                <a:solidFill>
                  <a:schemeClr val="tx1"/>
                </a:solidFill>
                <a:latin typeface="Arial" charset="0"/>
              </a:defRPr>
            </a:lvl9pPr>
          </a:lstStyle>
          <a:p>
            <a:pPr eaLnBrk="1" hangingPunct="1"/>
            <a:fld id="{902C190B-9F4E-40D3-9353-2C707A99F5A5}" type="slidenum">
              <a:rPr lang="en-US" altLang="en-US">
                <a:latin typeface="Calibri" pitchFamily="34" charset="0"/>
              </a:rPr>
              <a:pPr eaLnBrk="1" hangingPunct="1"/>
              <a:t>1</a:t>
            </a:fld>
            <a:endParaRPr lang="en-US" altLang="en-US">
              <a:latin typeface="Calibri"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2" name="Date Placeholder 1"/>
          <p:cNvSpPr>
            <a:spLocks noGrp="1"/>
          </p:cNvSpPr>
          <p:nvPr>
            <p:ph type="dt" idx="10"/>
          </p:nvPr>
        </p:nvSpPr>
        <p:spPr/>
        <p:txBody>
          <a:bodyPr/>
          <a:lstStyle/>
          <a:p>
            <a:r>
              <a:rPr lang="en-US" smtClean="0"/>
              <a:t>9/17/2014</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smtClean="0"/>
              <a:t>This chart portrays distribution</a:t>
            </a:r>
            <a:r>
              <a:rPr lang="en-US" baseline="0" dirty="0" smtClean="0"/>
              <a:t> of employment in key transportation jobs by race and ethnicity. The bars toward the top show employment in jobs that generally pay higher wages and have higher skills requirements, aircraft pilots, highway maintenance workers, bus mechanics, aircraft mechanics; And those toward the bottom with lower wages and lower skill requirements, truck and bus drivers, laborers, vehicle cleaners. African Compared with the national average at the very bottom, American and Hispanics are underrepresented in those transportation jobs with better pay, with the exception of bus and truck mechanics, where the share of Latinos is the same 16% as national average. This indicates there is a lot of room for transportation career pathways and skills training programs targeting minority populations. </a:t>
            </a:r>
            <a:r>
              <a:rPr lang="en-US" baseline="0" smtClean="0"/>
              <a:t>At </a:t>
            </a:r>
            <a:r>
              <a:rPr lang="en-US" baseline="0" dirty="0" smtClean="0"/>
              <a:t>the same time when we are trying to lower the unemployment rate of blacks and Latinos and provide </a:t>
            </a:r>
            <a:r>
              <a:rPr lang="en-US" baseline="0" smtClean="0"/>
              <a:t>employment opportunities. </a:t>
            </a:r>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10</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285750" indent="-285750">
              <a:buFont typeface="Arial" panose="020B0604020202020204" pitchFamily="34" charset="0"/>
              <a:buChar char="•"/>
            </a:pPr>
            <a:r>
              <a:rPr lang="en-US" sz="1200" b="1" dirty="0" smtClean="0"/>
              <a:t>Preliminary analysis indicates that projected annual job openings are 90% larger than related educational program completions across key transportation occupational groups. </a:t>
            </a:r>
          </a:p>
          <a:p>
            <a:pPr marL="285750" indent="-285750">
              <a:buFont typeface="Arial" panose="020B0604020202020204" pitchFamily="34" charset="0"/>
              <a:buChar char="•"/>
            </a:pPr>
            <a:endParaRPr lang="en-US" sz="1200" b="1" dirty="0" smtClean="0"/>
          </a:p>
          <a:p>
            <a:pPr marL="285750" lvl="0" indent="-285750">
              <a:buFont typeface="Arial" panose="020B0604020202020204" pitchFamily="34" charset="0"/>
              <a:buChar char="•"/>
            </a:pPr>
            <a:r>
              <a:rPr lang="en-US" sz="1200" b="1" dirty="0" smtClean="0"/>
              <a:t>This highlights a gap that must be addressed to meet expected industry demand.</a:t>
            </a:r>
          </a:p>
          <a:p>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11</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12</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285750" indent="-285750">
              <a:buFont typeface="Arial" panose="020B0604020202020204" pitchFamily="34" charset="0"/>
              <a:buChar char="•"/>
            </a:pPr>
            <a:r>
              <a:rPr lang="en-US" sz="1200" b="1" dirty="0" smtClean="0"/>
              <a:t>With 63% of the transit workforce above age 45, retirements will loom large in the future. </a:t>
            </a:r>
          </a:p>
          <a:p>
            <a:pPr marL="285750" indent="-285750">
              <a:buFont typeface="Arial" panose="020B0604020202020204" pitchFamily="34" charset="0"/>
              <a:buChar char="•"/>
            </a:pPr>
            <a:endParaRPr lang="en-US" sz="1200" b="1" dirty="0" smtClean="0"/>
          </a:p>
          <a:p>
            <a:pPr marL="285750" indent="-285750">
              <a:buFont typeface="Arial" panose="020B0604020202020204" pitchFamily="34" charset="0"/>
              <a:buChar char="•"/>
            </a:pPr>
            <a:r>
              <a:rPr lang="en-US" sz="1200" b="1" dirty="0" smtClean="0"/>
              <a:t>In a number of transit agencies, workers can retire with negotiated pension eligibility, such as thirty years of service or 62 years old. This means that some who were hired young can be eligible to retire as early as their late 40s. </a:t>
            </a:r>
          </a:p>
          <a:p>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2</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With 63% over 45 years old, transit have the highest percentage of older workers facing retirement. Railroad</a:t>
            </a:r>
            <a:r>
              <a:rPr lang="en-US" sz="1200" b="1" baseline="0" dirty="0" smtClean="0"/>
              <a:t> is the second highest at 57%. Both are much higher than the national average of 46%.</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3</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lgn="l"/>
            <a:r>
              <a:rPr lang="en-US" sz="1200" b="1" dirty="0" smtClean="0">
                <a:solidFill>
                  <a:schemeClr val="tx2">
                    <a:lumMod val="75000"/>
                  </a:schemeClr>
                </a:solidFill>
                <a:latin typeface="Arial"/>
                <a:cs typeface="Arial"/>
              </a:rPr>
              <a:t>Transit job openings in 10 years are estimated at 1.25 times its current employment, the 2</a:t>
            </a:r>
            <a:r>
              <a:rPr lang="en-US" sz="1200" b="1" baseline="30000" dirty="0" smtClean="0">
                <a:solidFill>
                  <a:schemeClr val="tx2">
                    <a:lumMod val="75000"/>
                  </a:schemeClr>
                </a:solidFill>
                <a:latin typeface="Arial"/>
                <a:cs typeface="Arial"/>
              </a:rPr>
              <a:t>nd</a:t>
            </a:r>
            <a:r>
              <a:rPr lang="en-US" sz="1200" b="1" dirty="0" smtClean="0">
                <a:solidFill>
                  <a:schemeClr val="tx2">
                    <a:lumMod val="75000"/>
                  </a:schemeClr>
                </a:solidFill>
                <a:latin typeface="Arial"/>
                <a:cs typeface="Arial"/>
              </a:rPr>
              <a:t> highest among</a:t>
            </a:r>
            <a:r>
              <a:rPr lang="en-US" sz="1200" b="1" baseline="0" dirty="0" smtClean="0">
                <a:solidFill>
                  <a:schemeClr val="tx2">
                    <a:lumMod val="75000"/>
                  </a:schemeClr>
                </a:solidFill>
                <a:latin typeface="Arial"/>
                <a:cs typeface="Arial"/>
              </a:rPr>
              <a:t> all six transportation modes.</a:t>
            </a:r>
            <a:endParaRPr lang="en-US" sz="1050" b="1" dirty="0" smtClean="0">
              <a:solidFill>
                <a:schemeClr val="bg2">
                  <a:lumMod val="50000"/>
                </a:schemeClr>
              </a:solidFill>
              <a:latin typeface="Arial" panose="020B0604020202020204" pitchFamily="34" charset="0"/>
              <a:cs typeface="Arial" panose="020B0604020202020204" pitchFamily="34" charset="0"/>
            </a:endParaRPr>
          </a:p>
          <a:p>
            <a:pPr algn="l"/>
            <a:r>
              <a:rPr lang="en-US" b="1" dirty="0" smtClean="0">
                <a:solidFill>
                  <a:schemeClr val="tx2">
                    <a:lumMod val="75000"/>
                  </a:schemeClr>
                </a:solidFill>
                <a:latin typeface="Arial"/>
                <a:cs typeface="Arial"/>
              </a:rPr>
              <a:t>Transit </a:t>
            </a:r>
            <a:r>
              <a:rPr lang="en-US" b="1" dirty="0">
                <a:solidFill>
                  <a:schemeClr val="tx2">
                    <a:lumMod val="75000"/>
                  </a:schemeClr>
                </a:solidFill>
                <a:latin typeface="Arial"/>
                <a:cs typeface="Arial"/>
              </a:rPr>
              <a:t>will have 978,000 projected job openings in 10 years due to growth and separations; 2</a:t>
            </a:r>
            <a:r>
              <a:rPr lang="en-US" b="1" baseline="30000" dirty="0">
                <a:solidFill>
                  <a:schemeClr val="tx2">
                    <a:lumMod val="75000"/>
                  </a:schemeClr>
                </a:solidFill>
                <a:latin typeface="Arial"/>
                <a:cs typeface="Arial"/>
              </a:rPr>
              <a:t>nd</a:t>
            </a:r>
            <a:r>
              <a:rPr lang="en-US" b="1" dirty="0">
                <a:solidFill>
                  <a:schemeClr val="tx2">
                    <a:lumMod val="75000"/>
                  </a:schemeClr>
                </a:solidFill>
                <a:latin typeface="Arial"/>
                <a:cs typeface="Arial"/>
              </a:rPr>
              <a:t> largest in transportation </a:t>
            </a:r>
            <a:endParaRPr lang="en-US" sz="1100" b="1" dirty="0">
              <a:solidFill>
                <a:schemeClr val="bg2">
                  <a:lumMod val="50000"/>
                </a:schemeClr>
              </a:solidFill>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4</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algn="l"/>
            <a:r>
              <a:rPr lang="en-US" sz="1200" b="1" dirty="0" smtClean="0">
                <a:solidFill>
                  <a:schemeClr val="tx2">
                    <a:lumMod val="75000"/>
                  </a:schemeClr>
                </a:solidFill>
                <a:latin typeface="Arial"/>
                <a:cs typeface="Arial"/>
              </a:rPr>
              <a:t>The chart shows the total job openings due to growth</a:t>
            </a:r>
            <a:r>
              <a:rPr lang="en-US" sz="1200" b="1" baseline="0" dirty="0" smtClean="0">
                <a:solidFill>
                  <a:schemeClr val="tx2">
                    <a:lumMod val="75000"/>
                  </a:schemeClr>
                </a:solidFill>
                <a:latin typeface="Arial"/>
                <a:cs typeface="Arial"/>
              </a:rPr>
              <a:t>, retirement, turnover and other exits in the next decade. Transit and intercity bus drivers is projected to have close to 200k jobs opening up. </a:t>
            </a:r>
            <a:r>
              <a:rPr lang="en-US" sz="1050" b="1" dirty="0" smtClean="0">
                <a:solidFill>
                  <a:schemeClr val="tx2">
                    <a:lumMod val="75000"/>
                  </a:schemeClr>
                </a:solidFill>
                <a:latin typeface="Arial"/>
                <a:cs typeface="Arial"/>
              </a:rPr>
              <a:t>Bus mechanics, dispatchers, and first-line supervisors of operators also have high long-term job demand in transit. </a:t>
            </a:r>
            <a:endParaRPr lang="en-US" sz="1050" b="1" dirty="0" smtClean="0">
              <a:solidFill>
                <a:schemeClr val="bg2">
                  <a:lumMod val="50000"/>
                </a:schemeClr>
              </a:solidFill>
              <a:latin typeface="Arial" panose="020B0604020202020204" pitchFamily="34" charset="0"/>
              <a:cs typeface="Arial" panose="020B0604020202020204" pitchFamily="34" charset="0"/>
            </a:endParaRPr>
          </a:p>
          <a:p>
            <a:pPr algn="l"/>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5</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smtClean="0"/>
              <a:t>95 percent of the projected</a:t>
            </a:r>
            <a:r>
              <a:rPr lang="en-US" baseline="0" dirty="0" smtClean="0"/>
              <a:t> job openings in transit and ground passenger transportation will be created in operations and maintenance. As an overwhelming share of the transit workforce development dollars are being spent on white collar jobs, </a:t>
            </a:r>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6</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smtClean="0"/>
              <a:t>The size</a:t>
            </a:r>
            <a:r>
              <a:rPr lang="en-US" baseline="0" dirty="0" smtClean="0"/>
              <a:t> of the bubbles in this chart indicates the total projected job openings in the next ten years. Same as the bar chart you saw a minute ago, transit and intercity bus drivers, bus mechanics, dispatchers and supervisors of operators will see the most job openings in transit.  The two additional dimensions this chart shows are the national median annual wages and education, work experience and skills training requirements for entry into these top jobs. </a:t>
            </a:r>
          </a:p>
          <a:p>
            <a:endParaRPr lang="en-US" baseline="0" dirty="0" smtClean="0"/>
          </a:p>
          <a:p>
            <a:r>
              <a:rPr lang="en-US" baseline="0" dirty="0" smtClean="0"/>
              <a:t>The blue dotted line shows the average national median wage for all occupations at $34,750. The four top transit jobs all pay above this national average. For example, 50 percent of the bus operators are paid over $37k. At 75 and 90 percentiles, the wages are even higher. $49,000. $61,000. As entry level workers reach higher competence level and gain seniority, or move up the </a:t>
            </a:r>
            <a:r>
              <a:rPr lang="en-US" baseline="0" smtClean="0"/>
              <a:t>career ladder, </a:t>
            </a:r>
            <a:r>
              <a:rPr lang="en-US" baseline="0" dirty="0" smtClean="0"/>
              <a:t>their wages continue to progress.  </a:t>
            </a:r>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7</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r>
              <a:rPr lang="en-US" dirty="0" smtClean="0"/>
              <a:t>This slide shows some sample career pathways and ladder in transit. You’ll find that the jobs with the highest demand are nicely situated</a:t>
            </a:r>
            <a:r>
              <a:rPr lang="en-US" baseline="0" dirty="0" smtClean="0"/>
              <a:t> in these ladders, with a lot of career advancement potentials. It is important to also note that even though transit rail occupations don’t seem to come up with the highest demand, the impact of retirement is just as large, if not larger, than the </a:t>
            </a:r>
            <a:r>
              <a:rPr lang="en-US" baseline="0" smtClean="0"/>
              <a:t>bus side. </a:t>
            </a:r>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8</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In 2013, women comprised 47% of the workforce in the US. However, women continue to be highly underrepresented throughout the transportation industry. </a:t>
            </a:r>
          </a:p>
          <a:p>
            <a:r>
              <a:rPr lang="en-US" dirty="0" smtClean="0"/>
              <a:t>Transit</a:t>
            </a:r>
            <a:r>
              <a:rPr lang="en-US" baseline="0" dirty="0" smtClean="0"/>
              <a:t> may have a larger share of women employees than other transportation modes, but compared with the national working population, that share is still very low. At the same time, female employment in transit is heavily skewed toward operations, bus operators in particular. Female representation in transit technical occupations – the non-traditional jobs continue to be extremely low.  </a:t>
            </a:r>
            <a:endParaRPr lang="en-US" dirty="0"/>
          </a:p>
        </p:txBody>
      </p:sp>
      <p:sp>
        <p:nvSpPr>
          <p:cNvPr id="4" name="Slide Number Placeholder 3"/>
          <p:cNvSpPr>
            <a:spLocks noGrp="1"/>
          </p:cNvSpPr>
          <p:nvPr>
            <p:ph type="sldNum" sz="quarter" idx="10"/>
          </p:nvPr>
        </p:nvSpPr>
        <p:spPr/>
        <p:txBody>
          <a:bodyPr/>
          <a:lstStyle/>
          <a:p>
            <a:fld id="{79C020A9-4292-1947-90C6-C10B55FBE5A8}" type="slidenum">
              <a:rPr lang="en-US" smtClean="0"/>
              <a:pPr/>
              <a:t>9</a:t>
            </a:fld>
            <a:endParaRPr lang="en-US" dirty="0"/>
          </a:p>
        </p:txBody>
      </p:sp>
      <p:sp>
        <p:nvSpPr>
          <p:cNvPr id="5" name="Date Placeholder 4"/>
          <p:cNvSpPr>
            <a:spLocks noGrp="1"/>
          </p:cNvSpPr>
          <p:nvPr>
            <p:ph type="dt" idx="11"/>
          </p:nvPr>
        </p:nvSpPr>
        <p:spPr/>
        <p:txBody>
          <a:bodyPr/>
          <a:lstStyle/>
          <a:p>
            <a:r>
              <a:rPr lang="en-US" smtClean="0"/>
              <a:t>9/17/2014</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2EE52E-5E85-4DE9-B88F-18B34E5F963E}" type="datetimeFigureOut">
              <a:rPr lang="en-US" smtClean="0"/>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2869967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EE52E-5E85-4DE9-B88F-18B34E5F963E}" type="datetimeFigureOut">
              <a:rPr lang="en-US" smtClean="0"/>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3947169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EE52E-5E85-4DE9-B88F-18B34E5F963E}" type="datetimeFigureOut">
              <a:rPr lang="en-US" smtClean="0"/>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4031446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2EE52E-5E85-4DE9-B88F-18B34E5F963E}" type="datetimeFigureOut">
              <a:rPr lang="en-US" smtClean="0"/>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62533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2EE52E-5E85-4DE9-B88F-18B34E5F963E}" type="datetimeFigureOut">
              <a:rPr lang="en-US" smtClean="0"/>
              <a:t>9/16/2014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297529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2EE52E-5E85-4DE9-B88F-18B34E5F963E}" type="datetimeFigureOut">
              <a:rPr lang="en-US" smtClean="0"/>
              <a:t>9/16/2014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722800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2EE52E-5E85-4DE9-B88F-18B34E5F963E}" type="datetimeFigureOut">
              <a:rPr lang="en-US" smtClean="0"/>
              <a:t>9/16/2014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2049714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2EE52E-5E85-4DE9-B88F-18B34E5F963E}" type="datetimeFigureOut">
              <a:rPr lang="en-US" smtClean="0"/>
              <a:t>9/16/2014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27086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EE52E-5E85-4DE9-B88F-18B34E5F963E}" type="datetimeFigureOut">
              <a:rPr lang="en-US" smtClean="0"/>
              <a:t>9/16/2014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503337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2EE52E-5E85-4DE9-B88F-18B34E5F963E}" type="datetimeFigureOut">
              <a:rPr lang="en-US" smtClean="0"/>
              <a:t>9/16/2014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1792529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2EE52E-5E85-4DE9-B88F-18B34E5F963E}" type="datetimeFigureOut">
              <a:rPr lang="en-US" smtClean="0"/>
              <a:t>9/16/2014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A965EB-B0B3-4D96-AC2E-13C623DF96A5}" type="slidenum">
              <a:rPr lang="en-US" smtClean="0"/>
              <a:t>‹#›</a:t>
            </a:fld>
            <a:endParaRPr lang="en-US"/>
          </a:p>
        </p:txBody>
      </p:sp>
    </p:spTree>
    <p:extLst>
      <p:ext uri="{BB962C8B-B14F-4D97-AF65-F5344CB8AC3E}">
        <p14:creationId xmlns:p14="http://schemas.microsoft.com/office/powerpoint/2010/main" val="3669444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EE52E-5E85-4DE9-B88F-18B34E5F963E}" type="datetimeFigureOut">
              <a:rPr lang="en-US" smtClean="0"/>
              <a:t>9/16/2014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A965EB-B0B3-4D96-AC2E-13C623DF96A5}" type="slidenum">
              <a:rPr lang="en-US" smtClean="0"/>
              <a:t>‹#›</a:t>
            </a:fld>
            <a:endParaRPr lang="en-US"/>
          </a:p>
        </p:txBody>
      </p:sp>
    </p:spTree>
    <p:extLst>
      <p:ext uri="{BB962C8B-B14F-4D97-AF65-F5344CB8AC3E}">
        <p14:creationId xmlns:p14="http://schemas.microsoft.com/office/powerpoint/2010/main" val="3042052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Visio_Drawing111111.vsdx"/></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B268A4-218F-4A41-A82A-98AA3F975AA6}" type="slidenum">
              <a:rPr lang="en-US" altLang="en-US">
                <a:solidFill>
                  <a:srgbClr val="898989"/>
                </a:solidFill>
                <a:latin typeface="Calibri" pitchFamily="34" charset="0"/>
              </a:rPr>
              <a:pPr eaLnBrk="1" hangingPunct="1"/>
              <a:t>1</a:t>
            </a:fld>
            <a:endParaRPr lang="en-US" altLang="en-US">
              <a:solidFill>
                <a:srgbClr val="898989"/>
              </a:solidFill>
              <a:latin typeface="Calibri" pitchFamily="34" charset="0"/>
            </a:endParaRPr>
          </a:p>
        </p:txBody>
      </p:sp>
      <p:sp>
        <p:nvSpPr>
          <p:cNvPr id="2051" name="Text Box 2"/>
          <p:cNvSpPr txBox="1">
            <a:spLocks noChangeArrowheads="1"/>
          </p:cNvSpPr>
          <p:nvPr/>
        </p:nvSpPr>
        <p:spPr bwMode="auto">
          <a:xfrm>
            <a:off x="0" y="2057400"/>
            <a:ext cx="9144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3200" b="1" dirty="0" smtClean="0">
                <a:solidFill>
                  <a:schemeClr val="accent1">
                    <a:lumMod val="50000"/>
                  </a:schemeClr>
                </a:solidFill>
                <a:latin typeface="Cambria" panose="02040503050406030204" pitchFamily="18" charset="0"/>
                <a:cs typeface="Arial" panose="020B0604020202020204" pitchFamily="34" charset="0"/>
              </a:rPr>
              <a:t>An Up-to-Date Analysis of </a:t>
            </a:r>
          </a:p>
          <a:p>
            <a:pPr algn="ctr"/>
            <a:r>
              <a:rPr lang="en-US" sz="3200" b="1" dirty="0" smtClean="0">
                <a:solidFill>
                  <a:schemeClr val="accent1">
                    <a:lumMod val="50000"/>
                  </a:schemeClr>
                </a:solidFill>
                <a:latin typeface="Cambria" panose="02040503050406030204" pitchFamily="18" charset="0"/>
                <a:cs typeface="Arial" panose="020B0604020202020204" pitchFamily="34" charset="0"/>
              </a:rPr>
              <a:t>Future Workforce Needs in Transit</a:t>
            </a:r>
            <a:endParaRPr lang="en-US" sz="3200" b="1" cap="all" dirty="0">
              <a:solidFill>
                <a:schemeClr val="accent1">
                  <a:lumMod val="50000"/>
                </a:schemeClr>
              </a:solidFill>
              <a:latin typeface="Cambria" panose="02040503050406030204" pitchFamily="18" charset="0"/>
              <a:cs typeface="Arial" panose="020B0604020202020204" pitchFamily="34" charset="0"/>
            </a:endParaRPr>
          </a:p>
          <a:p>
            <a:pPr algn="ctr"/>
            <a:endParaRPr lang="en-US" sz="3200" b="1" dirty="0" smtClean="0">
              <a:solidFill>
                <a:schemeClr val="accent1">
                  <a:lumMod val="50000"/>
                </a:schemeClr>
              </a:solidFill>
              <a:latin typeface="Cambria" panose="02040503050406030204" pitchFamily="18" charset="0"/>
              <a:cs typeface="Arial" panose="020B0604020202020204" pitchFamily="34" charset="0"/>
            </a:endParaRPr>
          </a:p>
          <a:p>
            <a:pPr algn="ctr"/>
            <a:r>
              <a:rPr lang="en-US" sz="2400" b="1" dirty="0" smtClean="0">
                <a:solidFill>
                  <a:schemeClr val="accent1">
                    <a:lumMod val="50000"/>
                  </a:schemeClr>
                </a:solidFill>
                <a:latin typeface="Cambria" panose="02040503050406030204" pitchFamily="18" charset="0"/>
                <a:cs typeface="Arial" panose="020B0604020202020204" pitchFamily="34" charset="0"/>
              </a:rPr>
              <a:t>Xinge Wang </a:t>
            </a:r>
          </a:p>
          <a:p>
            <a:pPr algn="ctr"/>
            <a:r>
              <a:rPr lang="en-US" sz="2400" b="1" dirty="0" smtClean="0">
                <a:solidFill>
                  <a:schemeClr val="accent1">
                    <a:lumMod val="50000"/>
                  </a:schemeClr>
                </a:solidFill>
                <a:latin typeface="Cambria" panose="02040503050406030204" pitchFamily="18" charset="0"/>
                <a:cs typeface="Arial" panose="020B0604020202020204" pitchFamily="34" charset="0"/>
              </a:rPr>
              <a:t>Director of Research</a:t>
            </a:r>
            <a:endParaRPr lang="en-US" sz="2400" b="1" dirty="0">
              <a:solidFill>
                <a:schemeClr val="accent1">
                  <a:lumMod val="50000"/>
                </a:schemeClr>
              </a:solidFill>
              <a:latin typeface="Cambria" panose="02040503050406030204" pitchFamily="18" charset="0"/>
              <a:cs typeface="Arial" panose="020B0604020202020204" pitchFamily="34" charset="0"/>
            </a:endParaRPr>
          </a:p>
          <a:p>
            <a:pPr algn="ctr"/>
            <a:r>
              <a:rPr lang="en-US" sz="2400" b="1" dirty="0">
                <a:solidFill>
                  <a:schemeClr val="accent1">
                    <a:lumMod val="50000"/>
                  </a:schemeClr>
                </a:solidFill>
                <a:latin typeface="Cambria" panose="02040503050406030204" pitchFamily="18" charset="0"/>
                <a:cs typeface="Arial" panose="020B0604020202020204" pitchFamily="34" charset="0"/>
              </a:rPr>
              <a:t>September</a:t>
            </a:r>
            <a:r>
              <a:rPr lang="en-US" sz="2400" b="1" cap="all" dirty="0">
                <a:solidFill>
                  <a:schemeClr val="accent1">
                    <a:lumMod val="50000"/>
                  </a:schemeClr>
                </a:solidFill>
                <a:latin typeface="Cambria" panose="02040503050406030204" pitchFamily="18" charset="0"/>
                <a:cs typeface="Arial" panose="020B0604020202020204" pitchFamily="34" charset="0"/>
              </a:rPr>
              <a:t> </a:t>
            </a:r>
            <a:r>
              <a:rPr lang="en-US" sz="2400" b="1" cap="all" dirty="0" smtClean="0">
                <a:solidFill>
                  <a:schemeClr val="accent1">
                    <a:lumMod val="50000"/>
                  </a:schemeClr>
                </a:solidFill>
                <a:latin typeface="Cambria" panose="02040503050406030204" pitchFamily="18" charset="0"/>
                <a:cs typeface="Arial" panose="020B0604020202020204" pitchFamily="34" charset="0"/>
              </a:rPr>
              <a:t>2014</a:t>
            </a:r>
            <a:endParaRPr lang="en-US" sz="2400" b="1" cap="all" dirty="0">
              <a:solidFill>
                <a:schemeClr val="tx2"/>
              </a:solidFill>
              <a:latin typeface="Arial"/>
              <a:cs typeface="Arial"/>
            </a:endParaRPr>
          </a:p>
        </p:txBody>
      </p:sp>
      <p:sp>
        <p:nvSpPr>
          <p:cNvPr id="2052" name="Rectangle 4"/>
          <p:cNvSpPr>
            <a:spLocks noChangeArrowheads="1"/>
          </p:cNvSpPr>
          <p:nvPr/>
        </p:nvSpPr>
        <p:spPr bwMode="auto">
          <a:xfrm>
            <a:off x="0" y="457200"/>
            <a:ext cx="9144000" cy="152400"/>
          </a:xfrm>
          <a:prstGeom prst="rect">
            <a:avLst/>
          </a:prstGeom>
          <a:solidFill>
            <a:srgbClr val="800000"/>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053" name="Rectangle 5"/>
          <p:cNvSpPr>
            <a:spLocks noChangeArrowheads="1"/>
          </p:cNvSpPr>
          <p:nvPr/>
        </p:nvSpPr>
        <p:spPr bwMode="auto">
          <a:xfrm>
            <a:off x="0" y="0"/>
            <a:ext cx="9144000" cy="457200"/>
          </a:xfrm>
          <a:prstGeom prst="rect">
            <a:avLst/>
          </a:prstGeom>
          <a:solidFill>
            <a:srgbClr val="20115F"/>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2054" name="Picture 6" descr="TCL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5" y="6219825"/>
            <a:ext cx="463867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4768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2" name="TextBox 1"/>
          <p:cNvSpPr txBox="1"/>
          <p:nvPr/>
        </p:nvSpPr>
        <p:spPr>
          <a:xfrm>
            <a:off x="137160" y="394383"/>
            <a:ext cx="8991600" cy="1384995"/>
          </a:xfrm>
          <a:prstGeom prst="rect">
            <a:avLst/>
          </a:prstGeom>
          <a:noFill/>
        </p:spPr>
        <p:txBody>
          <a:bodyPr wrap="squar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African-Americans </a:t>
            </a:r>
            <a:r>
              <a:rPr lang="en-US" sz="2800" b="1" dirty="0">
                <a:solidFill>
                  <a:schemeClr val="tx2">
                    <a:lumMod val="75000"/>
                  </a:schemeClr>
                </a:solidFill>
                <a:latin typeface="Arial" panose="020B0604020202020204" pitchFamily="34" charset="0"/>
                <a:cs typeface="Arial" panose="020B0604020202020204" pitchFamily="34" charset="0"/>
              </a:rPr>
              <a:t>and Hispanics are </a:t>
            </a:r>
            <a:endParaRPr lang="en-US" sz="2800" b="1" dirty="0" smtClean="0">
              <a:solidFill>
                <a:schemeClr val="tx2">
                  <a:lumMod val="75000"/>
                </a:schemeClr>
              </a:solidFill>
              <a:latin typeface="Arial" panose="020B0604020202020204" pitchFamily="34" charset="0"/>
              <a:cs typeface="Arial" panose="020B0604020202020204" pitchFamily="34" charset="0"/>
            </a:endParaRPr>
          </a:p>
          <a:p>
            <a:pPr algn="ctr"/>
            <a:r>
              <a:rPr lang="en-US" sz="2800" b="1" dirty="0" smtClean="0">
                <a:solidFill>
                  <a:schemeClr val="tx2">
                    <a:lumMod val="75000"/>
                  </a:schemeClr>
                </a:solidFill>
                <a:latin typeface="Arial" panose="020B0604020202020204" pitchFamily="34" charset="0"/>
                <a:cs typeface="Arial" panose="020B0604020202020204" pitchFamily="34" charset="0"/>
              </a:rPr>
              <a:t>underrepresented </a:t>
            </a:r>
            <a:r>
              <a:rPr lang="en-US" sz="2800" b="1" dirty="0">
                <a:solidFill>
                  <a:schemeClr val="tx2">
                    <a:lumMod val="75000"/>
                  </a:schemeClr>
                </a:solidFill>
                <a:latin typeface="Arial" panose="020B0604020202020204" pitchFamily="34" charset="0"/>
                <a:cs typeface="Arial" panose="020B0604020202020204" pitchFamily="34" charset="0"/>
              </a:rPr>
              <a:t>in </a:t>
            </a:r>
            <a:r>
              <a:rPr lang="en-US" sz="2800" b="1" dirty="0" smtClean="0">
                <a:solidFill>
                  <a:schemeClr val="tx2">
                    <a:lumMod val="75000"/>
                  </a:schemeClr>
                </a:solidFill>
                <a:latin typeface="Arial" panose="020B0604020202020204" pitchFamily="34" charset="0"/>
                <a:cs typeface="Arial" panose="020B0604020202020204" pitchFamily="34" charset="0"/>
              </a:rPr>
              <a:t>higher paid and skilled transportation jobs</a:t>
            </a:r>
            <a:endParaRPr lang="en-US" sz="2800" b="1" dirty="0">
              <a:solidFill>
                <a:schemeClr val="tx2">
                  <a:lumMod val="75000"/>
                </a:schemeClr>
              </a:solidFill>
              <a:latin typeface="Arial" panose="020B0604020202020204" pitchFamily="34" charset="0"/>
              <a:cs typeface="Arial" panose="020B0604020202020204" pitchFamily="34" charset="0"/>
            </a:endParaRPr>
          </a:p>
        </p:txBody>
      </p:sp>
      <p:sp>
        <p:nvSpPr>
          <p:cNvPr id="14"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10</a:t>
            </a:fld>
            <a:endParaRPr lang="en-US" dirty="0"/>
          </a:p>
        </p:txBody>
      </p:sp>
      <p:sp>
        <p:nvSpPr>
          <p:cNvPr id="11" name="Rectangle 10"/>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graphicFrame>
        <p:nvGraphicFramePr>
          <p:cNvPr id="12" name="Chart 11"/>
          <p:cNvGraphicFramePr>
            <a:graphicFrameLocks/>
          </p:cNvGraphicFramePr>
          <p:nvPr>
            <p:extLst>
              <p:ext uri="{D42A27DB-BD31-4B8C-83A1-F6EECF244321}">
                <p14:modId xmlns:p14="http://schemas.microsoft.com/office/powerpoint/2010/main" val="1183598032"/>
              </p:ext>
            </p:extLst>
          </p:nvPr>
        </p:nvGraphicFramePr>
        <p:xfrm>
          <a:off x="455844" y="1564482"/>
          <a:ext cx="8079912" cy="48194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2925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8"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11</a:t>
            </a:fld>
            <a:endParaRPr lang="en-US" dirty="0"/>
          </a:p>
        </p:txBody>
      </p:sp>
      <p:sp>
        <p:nvSpPr>
          <p:cNvPr id="12" name="Rectangle 11"/>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graphicFrame>
        <p:nvGraphicFramePr>
          <p:cNvPr id="11" name="Chart 10"/>
          <p:cNvGraphicFramePr/>
          <p:nvPr>
            <p:extLst>
              <p:ext uri="{D42A27DB-BD31-4B8C-83A1-F6EECF244321}">
                <p14:modId xmlns:p14="http://schemas.microsoft.com/office/powerpoint/2010/main" val="229812546"/>
              </p:ext>
            </p:extLst>
          </p:nvPr>
        </p:nvGraphicFramePr>
        <p:xfrm>
          <a:off x="990600" y="1752600"/>
          <a:ext cx="7379044" cy="4636407"/>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Box 1"/>
          <p:cNvSpPr txBox="1">
            <a:spLocks noChangeArrowheads="1"/>
          </p:cNvSpPr>
          <p:nvPr/>
        </p:nvSpPr>
        <p:spPr bwMode="auto">
          <a:xfrm>
            <a:off x="381002" y="304800"/>
            <a:ext cx="8305798" cy="494038"/>
          </a:xfrm>
          <a:prstGeom prst="rect">
            <a:avLst/>
          </a:prstGeom>
          <a:noFill/>
          <a:ln w="9525">
            <a:noFill/>
            <a:miter lim="800000"/>
            <a:headEnd/>
            <a:tailEnd/>
          </a:ln>
        </p:spPr>
        <p:txBody>
          <a:bodyPr rot="0" vert="horz" wrap="square" lIns="91440" tIns="45720" rIns="91440" bIns="4572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baseline="0" dirty="0">
                <a:solidFill>
                  <a:schemeClr val="tx2">
                    <a:lumMod val="75000"/>
                  </a:schemeClr>
                </a:solidFill>
                <a:effectLst/>
                <a:latin typeface="Arial" panose="020B0604020202020204" pitchFamily="34" charset="0"/>
                <a:cs typeface="Arial" panose="020B0604020202020204" pitchFamily="34" charset="0"/>
              </a:rPr>
              <a:t>Projected annual job openings are 90% larger than related educational program completions across key transportation occupational groups</a:t>
            </a:r>
            <a:endParaRPr lang="en-US" sz="2800" dirty="0">
              <a:solidFill>
                <a:schemeClr val="tx2">
                  <a:lumMod val="75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7348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2" name="TextBox 1"/>
          <p:cNvSpPr txBox="1"/>
          <p:nvPr/>
        </p:nvSpPr>
        <p:spPr>
          <a:xfrm>
            <a:off x="914400" y="469934"/>
            <a:ext cx="7341393" cy="954107"/>
          </a:xfrm>
          <a:prstGeom prst="rect">
            <a:avLst/>
          </a:prstGeom>
          <a:noFill/>
        </p:spPr>
        <p:txBody>
          <a:bodyPr wrap="square" rtlCol="0">
            <a:spAutoFit/>
          </a:bodyPr>
          <a:lstStyle/>
          <a:p>
            <a:pPr algn="ctr"/>
            <a:r>
              <a:rPr lang="en-US" sz="2800" b="1" dirty="0" smtClean="0">
                <a:solidFill>
                  <a:schemeClr val="tx2">
                    <a:lumMod val="75000"/>
                  </a:schemeClr>
                </a:solidFill>
                <a:latin typeface="Arial"/>
                <a:cs typeface="Arial"/>
              </a:rPr>
              <a:t>DOL Competency Model on </a:t>
            </a:r>
            <a:endParaRPr lang="en-US" sz="2800" b="1" dirty="0">
              <a:solidFill>
                <a:schemeClr val="tx2">
                  <a:lumMod val="75000"/>
                </a:schemeClr>
              </a:solidFill>
              <a:latin typeface="Arial"/>
              <a:cs typeface="Arial"/>
            </a:endParaRPr>
          </a:p>
          <a:p>
            <a:pPr algn="ctr"/>
            <a:r>
              <a:rPr lang="en-US" sz="2800" b="1" dirty="0" smtClean="0">
                <a:solidFill>
                  <a:schemeClr val="tx2">
                    <a:lumMod val="75000"/>
                  </a:schemeClr>
                </a:solidFill>
                <a:latin typeface="Arial"/>
                <a:cs typeface="Arial"/>
              </a:rPr>
              <a:t>Transportation, Logistics &amp; Warehousing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3881" y="1586346"/>
            <a:ext cx="5653719" cy="5151167"/>
          </a:xfrm>
          <a:prstGeom prst="rect">
            <a:avLst/>
          </a:prstGeom>
        </p:spPr>
      </p:pic>
    </p:spTree>
    <p:extLst>
      <p:ext uri="{BB962C8B-B14F-4D97-AF65-F5344CB8AC3E}">
        <p14:creationId xmlns:p14="http://schemas.microsoft.com/office/powerpoint/2010/main" val="457112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2" name="TextBox 1"/>
          <p:cNvSpPr txBox="1"/>
          <p:nvPr/>
        </p:nvSpPr>
        <p:spPr>
          <a:xfrm>
            <a:off x="820387" y="457732"/>
            <a:ext cx="7673960" cy="954107"/>
          </a:xfrm>
          <a:prstGeom prst="rect">
            <a:avLst/>
          </a:prstGeom>
          <a:noFill/>
        </p:spPr>
        <p:txBody>
          <a:bodyPr wrap="none" rtlCol="0">
            <a:spAutoFit/>
          </a:bodyPr>
          <a:lstStyle/>
          <a:p>
            <a:pPr algn="ctr"/>
            <a:r>
              <a:rPr lang="en-US" sz="2800" b="1" dirty="0" smtClean="0">
                <a:solidFill>
                  <a:schemeClr val="tx2">
                    <a:lumMod val="75000"/>
                  </a:schemeClr>
                </a:solidFill>
                <a:latin typeface="Arial" panose="020B0604020202020204" pitchFamily="34" charset="0"/>
                <a:cs typeface="Arial" panose="020B0604020202020204" pitchFamily="34" charset="0"/>
              </a:rPr>
              <a:t>With </a:t>
            </a:r>
            <a:r>
              <a:rPr lang="en-US" sz="2800" b="1" dirty="0">
                <a:solidFill>
                  <a:schemeClr val="tx2">
                    <a:lumMod val="75000"/>
                  </a:schemeClr>
                </a:solidFill>
                <a:latin typeface="Arial" panose="020B0604020202020204" pitchFamily="34" charset="0"/>
                <a:cs typeface="Arial" panose="020B0604020202020204" pitchFamily="34" charset="0"/>
              </a:rPr>
              <a:t>63 percent of workforce above age 45, </a:t>
            </a:r>
            <a:endParaRPr lang="en-US" sz="2800" b="1" dirty="0" smtClean="0">
              <a:solidFill>
                <a:schemeClr val="tx2">
                  <a:lumMod val="75000"/>
                </a:schemeClr>
              </a:solidFill>
              <a:latin typeface="Arial" panose="020B0604020202020204" pitchFamily="34" charset="0"/>
              <a:cs typeface="Arial" panose="020B0604020202020204" pitchFamily="34" charset="0"/>
            </a:endParaRPr>
          </a:p>
          <a:p>
            <a:pPr algn="ctr"/>
            <a:r>
              <a:rPr lang="en-US" sz="2800" b="1" dirty="0" smtClean="0">
                <a:solidFill>
                  <a:schemeClr val="tx2">
                    <a:lumMod val="75000"/>
                  </a:schemeClr>
                </a:solidFill>
                <a:latin typeface="Arial" panose="020B0604020202020204" pitchFamily="34" charset="0"/>
                <a:cs typeface="Arial" panose="020B0604020202020204" pitchFamily="34" charset="0"/>
              </a:rPr>
              <a:t>retirements </a:t>
            </a:r>
            <a:r>
              <a:rPr lang="en-US" sz="2800" b="1" dirty="0">
                <a:solidFill>
                  <a:schemeClr val="tx2">
                    <a:lumMod val="75000"/>
                  </a:schemeClr>
                </a:solidFill>
                <a:latin typeface="Arial" panose="020B0604020202020204" pitchFamily="34" charset="0"/>
                <a:cs typeface="Arial" panose="020B0604020202020204" pitchFamily="34" charset="0"/>
              </a:rPr>
              <a:t>will loom large in transit. </a:t>
            </a:r>
          </a:p>
        </p:txBody>
      </p:sp>
      <p:graphicFrame>
        <p:nvGraphicFramePr>
          <p:cNvPr id="8" name="Chart 7"/>
          <p:cNvGraphicFramePr>
            <a:graphicFrameLocks/>
          </p:cNvGraphicFramePr>
          <p:nvPr>
            <p:extLst>
              <p:ext uri="{D42A27DB-BD31-4B8C-83A1-F6EECF244321}">
                <p14:modId xmlns:p14="http://schemas.microsoft.com/office/powerpoint/2010/main" val="4198831515"/>
              </p:ext>
            </p:extLst>
          </p:nvPr>
        </p:nvGraphicFramePr>
        <p:xfrm>
          <a:off x="1371600" y="1411839"/>
          <a:ext cx="6324600" cy="4581241"/>
        </p:xfrm>
        <a:graphic>
          <a:graphicData uri="http://schemas.openxmlformats.org/drawingml/2006/chart">
            <c:chart xmlns:c="http://schemas.openxmlformats.org/drawingml/2006/chart" xmlns:r="http://schemas.openxmlformats.org/officeDocument/2006/relationships" r:id="rId3"/>
          </a:graphicData>
        </a:graphic>
      </p:graphicFrame>
      <p:sp>
        <p:nvSpPr>
          <p:cNvPr id="13"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2</a:t>
            </a:fld>
            <a:endParaRPr lang="en-US" dirty="0"/>
          </a:p>
        </p:txBody>
      </p:sp>
      <p:sp>
        <p:nvSpPr>
          <p:cNvPr id="15" name="Rectangle 14"/>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sp>
        <p:nvSpPr>
          <p:cNvPr id="11" name="TextBox 10"/>
          <p:cNvSpPr txBox="1"/>
          <p:nvPr/>
        </p:nvSpPr>
        <p:spPr>
          <a:xfrm>
            <a:off x="540657" y="6287839"/>
            <a:ext cx="5826587" cy="215444"/>
          </a:xfrm>
          <a:prstGeom prst="rect">
            <a:avLst/>
          </a:prstGeom>
          <a:noFill/>
        </p:spPr>
        <p:txBody>
          <a:bodyPr wrap="square" rtlCol="0">
            <a:spAutoFit/>
          </a:bodyPr>
          <a:lstStyle/>
          <a:p>
            <a:r>
              <a:rPr lang="en-US" sz="800" dirty="0" smtClean="0">
                <a:solidFill>
                  <a:schemeClr val="bg1">
                    <a:lumMod val="50000"/>
                  </a:schemeClr>
                </a:solidFill>
              </a:rPr>
              <a:t>Source: TLC &amp; JFF analysis based on BLS &amp; Census 2014 industry and occupational employment. Data retrieved from EMSI in June 2014.</a:t>
            </a:r>
            <a:endParaRPr lang="en-US" sz="800" dirty="0">
              <a:solidFill>
                <a:schemeClr val="bg1">
                  <a:lumMod val="50000"/>
                </a:schemeClr>
              </a:solidFill>
            </a:endParaRPr>
          </a:p>
        </p:txBody>
      </p:sp>
    </p:spTree>
    <p:extLst>
      <p:ext uri="{BB962C8B-B14F-4D97-AF65-F5344CB8AC3E}">
        <p14:creationId xmlns:p14="http://schemas.microsoft.com/office/powerpoint/2010/main" val="31471320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2" name="TextBox 1"/>
          <p:cNvSpPr txBox="1"/>
          <p:nvPr/>
        </p:nvSpPr>
        <p:spPr>
          <a:xfrm>
            <a:off x="655143" y="442786"/>
            <a:ext cx="7638053" cy="954107"/>
          </a:xfrm>
          <a:prstGeom prst="rect">
            <a:avLst/>
          </a:prstGeom>
          <a:noFill/>
        </p:spPr>
        <p:txBody>
          <a:bodyPr wrap="none" rtlCol="0">
            <a:spAutoFit/>
          </a:bodyPr>
          <a:lstStyle/>
          <a:p>
            <a:pPr algn="ctr"/>
            <a:r>
              <a:rPr lang="en-US" sz="2800" b="1" dirty="0" smtClean="0">
                <a:solidFill>
                  <a:schemeClr val="tx2">
                    <a:lumMod val="75000"/>
                  </a:schemeClr>
                </a:solidFill>
                <a:latin typeface="Arial"/>
                <a:cs typeface="Arial"/>
              </a:rPr>
              <a:t>Transit has the highest percentage of older </a:t>
            </a:r>
          </a:p>
          <a:p>
            <a:pPr algn="ctr"/>
            <a:r>
              <a:rPr lang="en-US" sz="2800" b="1" dirty="0" smtClean="0">
                <a:solidFill>
                  <a:schemeClr val="tx2">
                    <a:lumMod val="75000"/>
                  </a:schemeClr>
                </a:solidFill>
                <a:latin typeface="Arial"/>
                <a:cs typeface="Arial"/>
              </a:rPr>
              <a:t>workers among all transportation sectors</a:t>
            </a:r>
          </a:p>
        </p:txBody>
      </p:sp>
      <p:sp>
        <p:nvSpPr>
          <p:cNvPr id="11" name="Slide Number Placeholder 5"/>
          <p:cNvSpPr>
            <a:spLocks noGrp="1"/>
          </p:cNvSpPr>
          <p:nvPr>
            <p:ph type="sldNum" sz="quarter" idx="12"/>
          </p:nvPr>
        </p:nvSpPr>
        <p:spPr>
          <a:xfrm>
            <a:off x="6553200" y="6356350"/>
            <a:ext cx="2133600" cy="365125"/>
          </a:xfrm>
        </p:spPr>
        <p:txBody>
          <a:bodyPr/>
          <a:lstStyle/>
          <a:p>
            <a:fld id="{A7B8B8A1-8251-DC4E-B219-E8EA2B3CA191}" type="slidenum">
              <a:rPr lang="en-US" smtClean="0"/>
              <a:pPr/>
              <a:t>3</a:t>
            </a:fld>
            <a:endParaRPr lang="en-US" dirty="0"/>
          </a:p>
        </p:txBody>
      </p:sp>
      <p:sp>
        <p:nvSpPr>
          <p:cNvPr id="12" name="Rectangle 11"/>
          <p:cNvSpPr/>
          <p:nvPr/>
        </p:nvSpPr>
        <p:spPr>
          <a:xfrm>
            <a:off x="6641782" y="6409189"/>
            <a:ext cx="1651414" cy="261610"/>
          </a:xfrm>
          <a:prstGeom prst="rect">
            <a:avLst/>
          </a:prstGeom>
        </p:spPr>
        <p:txBody>
          <a:bodyPr wrap="none">
            <a:spAutoFit/>
          </a:bodyPr>
          <a:lstStyle/>
          <a:p>
            <a:pPr algn="ctr"/>
            <a:r>
              <a:rPr lang="en-US" sz="1100" b="1" dirty="0" smtClean="0"/>
              <a:t>Draft </a:t>
            </a:r>
            <a:r>
              <a:rPr lang="en-US" sz="1100" b="1" dirty="0"/>
              <a:t>– Do Not Distribute</a:t>
            </a:r>
          </a:p>
        </p:txBody>
      </p:sp>
      <p:graphicFrame>
        <p:nvGraphicFramePr>
          <p:cNvPr id="13" name="Chart 12"/>
          <p:cNvGraphicFramePr>
            <a:graphicFrameLocks/>
          </p:cNvGraphicFramePr>
          <p:nvPr>
            <p:extLst>
              <p:ext uri="{D42A27DB-BD31-4B8C-83A1-F6EECF244321}">
                <p14:modId xmlns:p14="http://schemas.microsoft.com/office/powerpoint/2010/main" val="2719808719"/>
              </p:ext>
            </p:extLst>
          </p:nvPr>
        </p:nvGraphicFramePr>
        <p:xfrm>
          <a:off x="977203" y="1396893"/>
          <a:ext cx="6993931" cy="4876997"/>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1749533" y="3561806"/>
            <a:ext cx="5943601" cy="457200"/>
          </a:xfrm>
          <a:prstGeom prst="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5022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2" name="TextBox 1"/>
          <p:cNvSpPr txBox="1"/>
          <p:nvPr/>
        </p:nvSpPr>
        <p:spPr>
          <a:xfrm>
            <a:off x="260776" y="442786"/>
            <a:ext cx="8497263" cy="954107"/>
          </a:xfrm>
          <a:prstGeom prst="rect">
            <a:avLst/>
          </a:prstGeom>
          <a:noFill/>
        </p:spPr>
        <p:txBody>
          <a:bodyPr wrap="none" rtlCol="0">
            <a:spAutoFit/>
          </a:bodyPr>
          <a:lstStyle/>
          <a:p>
            <a:pPr algn="ctr"/>
            <a:r>
              <a:rPr lang="en-US" sz="2800" b="1" dirty="0" smtClean="0">
                <a:solidFill>
                  <a:schemeClr val="tx2">
                    <a:lumMod val="75000"/>
                  </a:schemeClr>
                </a:solidFill>
                <a:latin typeface="Arial"/>
                <a:cs typeface="Arial"/>
              </a:rPr>
              <a:t>Transit job openings in 10 years are estimated at</a:t>
            </a:r>
          </a:p>
          <a:p>
            <a:pPr algn="ctr"/>
            <a:r>
              <a:rPr lang="en-US" sz="2800" b="1" dirty="0" smtClean="0">
                <a:solidFill>
                  <a:schemeClr val="tx2">
                    <a:lumMod val="75000"/>
                  </a:schemeClr>
                </a:solidFill>
                <a:latin typeface="Arial"/>
                <a:cs typeface="Arial"/>
              </a:rPr>
              <a:t>1.25 times its current employment</a:t>
            </a:r>
            <a:endParaRPr lang="en-US" sz="2000" b="1" dirty="0">
              <a:solidFill>
                <a:schemeClr val="bg2">
                  <a:lumMod val="50000"/>
                </a:schemeClr>
              </a:solidFill>
              <a:latin typeface="Arial" panose="020B0604020202020204" pitchFamily="34" charset="0"/>
              <a:cs typeface="Arial" panose="020B0604020202020204" pitchFamily="34" charset="0"/>
            </a:endParaRPr>
          </a:p>
        </p:txBody>
      </p:sp>
      <p:sp>
        <p:nvSpPr>
          <p:cNvPr id="11"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4</a:t>
            </a:fld>
            <a:endParaRPr lang="en-US" dirty="0"/>
          </a:p>
        </p:txBody>
      </p:sp>
      <p:sp>
        <p:nvSpPr>
          <p:cNvPr id="12" name="Rectangle 11"/>
          <p:cNvSpPr/>
          <p:nvPr/>
        </p:nvSpPr>
        <p:spPr>
          <a:xfrm>
            <a:off x="6751675" y="6409189"/>
            <a:ext cx="1651414" cy="261610"/>
          </a:xfrm>
          <a:prstGeom prst="rect">
            <a:avLst/>
          </a:prstGeom>
        </p:spPr>
        <p:txBody>
          <a:bodyPr wrap="none">
            <a:spAutoFit/>
          </a:bodyPr>
          <a:lstStyle/>
          <a:p>
            <a:pPr algn="ctr"/>
            <a:r>
              <a:rPr lang="en-US" sz="1100" b="1" dirty="0" smtClean="0"/>
              <a:t>Draft </a:t>
            </a:r>
            <a:r>
              <a:rPr lang="en-US" sz="1100" b="1" dirty="0"/>
              <a:t>– Do Not Distribute</a:t>
            </a:r>
          </a:p>
        </p:txBody>
      </p:sp>
      <p:graphicFrame>
        <p:nvGraphicFramePr>
          <p:cNvPr id="13" name="Chart 12"/>
          <p:cNvGraphicFramePr>
            <a:graphicFrameLocks/>
          </p:cNvGraphicFramePr>
          <p:nvPr>
            <p:extLst>
              <p:ext uri="{D42A27DB-BD31-4B8C-83A1-F6EECF244321}">
                <p14:modId xmlns:p14="http://schemas.microsoft.com/office/powerpoint/2010/main" val="4258185098"/>
              </p:ext>
            </p:extLst>
          </p:nvPr>
        </p:nvGraphicFramePr>
        <p:xfrm>
          <a:off x="745485" y="1439999"/>
          <a:ext cx="7875812" cy="49277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9279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19"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5</a:t>
            </a:fld>
            <a:endParaRPr lang="en-US" dirty="0"/>
          </a:p>
        </p:txBody>
      </p:sp>
      <p:sp>
        <p:nvSpPr>
          <p:cNvPr id="14" name="Rectangle 13"/>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sp>
        <p:nvSpPr>
          <p:cNvPr id="11" name="TextBox 10"/>
          <p:cNvSpPr txBox="1"/>
          <p:nvPr/>
        </p:nvSpPr>
        <p:spPr>
          <a:xfrm>
            <a:off x="743234" y="304800"/>
            <a:ext cx="7593745" cy="1384995"/>
          </a:xfrm>
          <a:prstGeom prst="rect">
            <a:avLst/>
          </a:prstGeom>
          <a:noFill/>
        </p:spPr>
        <p:txBody>
          <a:bodyPr wrap="none" rtlCol="0">
            <a:spAutoFit/>
          </a:bodyPr>
          <a:lstStyle/>
          <a:p>
            <a:pPr algn="ctr"/>
            <a:r>
              <a:rPr lang="en-US" sz="2800" b="1" dirty="0" smtClean="0">
                <a:solidFill>
                  <a:schemeClr val="tx2">
                    <a:lumMod val="75000"/>
                  </a:schemeClr>
                </a:solidFill>
                <a:latin typeface="Arial"/>
                <a:cs typeface="Arial"/>
              </a:rPr>
              <a:t>Bus drivers, mechanics, dispatchers, </a:t>
            </a:r>
          </a:p>
          <a:p>
            <a:pPr algn="ctr"/>
            <a:r>
              <a:rPr lang="en-US" sz="2800" b="1" dirty="0" smtClean="0">
                <a:solidFill>
                  <a:schemeClr val="tx2">
                    <a:lumMod val="75000"/>
                  </a:schemeClr>
                </a:solidFill>
                <a:latin typeface="Arial"/>
                <a:cs typeface="Arial"/>
              </a:rPr>
              <a:t>and first-line supervisors </a:t>
            </a:r>
            <a:r>
              <a:rPr lang="en-US" sz="2800" b="1" dirty="0" smtClean="0">
                <a:solidFill>
                  <a:schemeClr val="tx2">
                    <a:lumMod val="75000"/>
                  </a:schemeClr>
                </a:solidFill>
                <a:latin typeface="Arial"/>
                <a:cs typeface="Arial"/>
              </a:rPr>
              <a:t>has</a:t>
            </a:r>
            <a:endParaRPr lang="en-US" sz="2800" b="1" dirty="0" smtClean="0">
              <a:solidFill>
                <a:schemeClr val="tx2">
                  <a:lumMod val="75000"/>
                </a:schemeClr>
              </a:solidFill>
              <a:latin typeface="Arial"/>
              <a:cs typeface="Arial"/>
            </a:endParaRPr>
          </a:p>
          <a:p>
            <a:pPr algn="ctr"/>
            <a:r>
              <a:rPr lang="en-US" sz="2800" b="1" dirty="0" smtClean="0">
                <a:solidFill>
                  <a:schemeClr val="tx2">
                    <a:lumMod val="75000"/>
                  </a:schemeClr>
                </a:solidFill>
                <a:latin typeface="Arial"/>
                <a:cs typeface="Arial"/>
              </a:rPr>
              <a:t>the highest </a:t>
            </a:r>
            <a:r>
              <a:rPr lang="en-US" sz="2800" b="1" dirty="0" smtClean="0">
                <a:solidFill>
                  <a:schemeClr val="tx2">
                    <a:lumMod val="75000"/>
                  </a:schemeClr>
                </a:solidFill>
                <a:latin typeface="Arial"/>
                <a:cs typeface="Arial"/>
              </a:rPr>
              <a:t>long-term job demand in transit</a:t>
            </a:r>
            <a:endParaRPr lang="en-US" sz="2000" b="1" dirty="0">
              <a:solidFill>
                <a:schemeClr val="bg2">
                  <a:lumMod val="50000"/>
                </a:schemeClr>
              </a:solidFill>
              <a:latin typeface="Arial" panose="020B0604020202020204" pitchFamily="34" charset="0"/>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3234949367"/>
              </p:ext>
            </p:extLst>
          </p:nvPr>
        </p:nvGraphicFramePr>
        <p:xfrm>
          <a:off x="848884" y="1752600"/>
          <a:ext cx="7010400" cy="44824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35090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13"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6</a:t>
            </a:fld>
            <a:endParaRPr lang="en-US" dirty="0"/>
          </a:p>
        </p:txBody>
      </p:sp>
      <p:sp>
        <p:nvSpPr>
          <p:cNvPr id="14" name="Rectangle 13"/>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graphicFrame>
        <p:nvGraphicFramePr>
          <p:cNvPr id="11" name="Chart 10"/>
          <p:cNvGraphicFramePr/>
          <p:nvPr>
            <p:extLst>
              <p:ext uri="{D42A27DB-BD31-4B8C-83A1-F6EECF244321}">
                <p14:modId xmlns:p14="http://schemas.microsoft.com/office/powerpoint/2010/main" val="3835790478"/>
              </p:ext>
            </p:extLst>
          </p:nvPr>
        </p:nvGraphicFramePr>
        <p:xfrm>
          <a:off x="644933" y="1676400"/>
          <a:ext cx="7882563" cy="4621468"/>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68792" y="442785"/>
            <a:ext cx="9034846" cy="954107"/>
          </a:xfrm>
          <a:prstGeom prst="rect">
            <a:avLst/>
          </a:prstGeom>
          <a:noFill/>
        </p:spPr>
        <p:txBody>
          <a:bodyPr wrap="none" rtlCol="0">
            <a:spAutoFit/>
          </a:bodyPr>
          <a:lstStyle/>
          <a:p>
            <a:pPr algn="ctr">
              <a:defRPr sz="1400" b="1" i="0" u="none" strike="noStrike" kern="1200" baseline="0">
                <a:solidFill>
                  <a:sysClr val="windowText" lastClr="000000"/>
                </a:solidFill>
                <a:latin typeface="+mn-lt"/>
                <a:ea typeface="+mn-ea"/>
                <a:cs typeface="+mn-cs"/>
              </a:defRPr>
            </a:pPr>
            <a:r>
              <a:rPr lang="en-US" sz="2800" b="1" dirty="0">
                <a:solidFill>
                  <a:schemeClr val="tx2">
                    <a:lumMod val="75000"/>
                  </a:schemeClr>
                </a:solidFill>
                <a:latin typeface="Arial" panose="020B0604020202020204" pitchFamily="34" charset="0"/>
                <a:cs typeface="Arial" panose="020B0604020202020204" pitchFamily="34" charset="0"/>
              </a:rPr>
              <a:t>Operations and maintenance </a:t>
            </a:r>
            <a:r>
              <a:rPr lang="en-US" sz="2800" b="1" dirty="0" smtClean="0">
                <a:solidFill>
                  <a:schemeClr val="tx2">
                    <a:lumMod val="75000"/>
                  </a:schemeClr>
                </a:solidFill>
                <a:latin typeface="Arial" panose="020B0604020202020204" pitchFamily="34" charset="0"/>
                <a:cs typeface="Arial" panose="020B0604020202020204" pitchFamily="34" charset="0"/>
              </a:rPr>
              <a:t>jobs </a:t>
            </a:r>
            <a:r>
              <a:rPr lang="en-US" sz="2800" b="1" dirty="0">
                <a:solidFill>
                  <a:schemeClr val="tx2">
                    <a:lumMod val="75000"/>
                  </a:schemeClr>
                </a:solidFill>
                <a:latin typeface="Arial" panose="020B0604020202020204" pitchFamily="34" charset="0"/>
                <a:cs typeface="Arial" panose="020B0604020202020204" pitchFamily="34" charset="0"/>
              </a:rPr>
              <a:t>account for 95% </a:t>
            </a:r>
            <a:endParaRPr lang="en-US" sz="2800" b="1" dirty="0" smtClean="0">
              <a:solidFill>
                <a:schemeClr val="tx2">
                  <a:lumMod val="75000"/>
                </a:schemeClr>
              </a:solidFill>
              <a:latin typeface="Arial" panose="020B0604020202020204" pitchFamily="34" charset="0"/>
              <a:cs typeface="Arial" panose="020B0604020202020204" pitchFamily="34" charset="0"/>
            </a:endParaRPr>
          </a:p>
          <a:p>
            <a:pPr algn="ctr">
              <a:defRPr sz="1400" b="1" i="0" u="none" strike="noStrike" kern="1200" baseline="0">
                <a:solidFill>
                  <a:sysClr val="windowText" lastClr="000000"/>
                </a:solidFill>
                <a:latin typeface="+mn-lt"/>
                <a:ea typeface="+mn-ea"/>
                <a:cs typeface="+mn-cs"/>
              </a:defRPr>
            </a:pPr>
            <a:r>
              <a:rPr lang="en-US" sz="2800" b="1" dirty="0" smtClean="0">
                <a:solidFill>
                  <a:schemeClr val="tx2">
                    <a:lumMod val="75000"/>
                  </a:schemeClr>
                </a:solidFill>
                <a:latin typeface="Arial" panose="020B0604020202020204" pitchFamily="34" charset="0"/>
                <a:cs typeface="Arial" panose="020B0604020202020204" pitchFamily="34" charset="0"/>
              </a:rPr>
              <a:t>of </a:t>
            </a:r>
            <a:r>
              <a:rPr lang="en-US" sz="2800" b="1" dirty="0">
                <a:solidFill>
                  <a:schemeClr val="tx2">
                    <a:lumMod val="75000"/>
                  </a:schemeClr>
                </a:solidFill>
                <a:latin typeface="Arial" panose="020B0604020202020204" pitchFamily="34" charset="0"/>
                <a:cs typeface="Arial" panose="020B0604020202020204" pitchFamily="34" charset="0"/>
              </a:rPr>
              <a:t>the projected transit </a:t>
            </a:r>
            <a:r>
              <a:rPr lang="en-US" sz="2800" b="1" dirty="0" smtClean="0">
                <a:solidFill>
                  <a:schemeClr val="tx2">
                    <a:lumMod val="75000"/>
                  </a:schemeClr>
                </a:solidFill>
                <a:latin typeface="Arial" panose="020B0604020202020204" pitchFamily="34" charset="0"/>
                <a:cs typeface="Arial" panose="020B0604020202020204" pitchFamily="34" charset="0"/>
              </a:rPr>
              <a:t>job openings </a:t>
            </a:r>
            <a:endParaRPr lang="en-US" sz="28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6378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13"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7</a:t>
            </a:fld>
            <a:endParaRPr lang="en-US" dirty="0"/>
          </a:p>
        </p:txBody>
      </p:sp>
      <p:sp>
        <p:nvSpPr>
          <p:cNvPr id="12" name="Rectangle 11"/>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sp>
        <p:nvSpPr>
          <p:cNvPr id="16" name="TextBox 15"/>
          <p:cNvSpPr txBox="1"/>
          <p:nvPr/>
        </p:nvSpPr>
        <p:spPr>
          <a:xfrm>
            <a:off x="332083" y="304800"/>
            <a:ext cx="8416086" cy="1384995"/>
          </a:xfrm>
          <a:prstGeom prst="rect">
            <a:avLst/>
          </a:prstGeom>
          <a:noFill/>
        </p:spPr>
        <p:txBody>
          <a:bodyPr wrap="none" rtlCol="0">
            <a:spAutoFit/>
          </a:bodyPr>
          <a:lstStyle/>
          <a:p>
            <a:pPr algn="ctr"/>
            <a:r>
              <a:rPr lang="en-US" sz="2800" b="1" dirty="0" smtClean="0">
                <a:solidFill>
                  <a:schemeClr val="tx2">
                    <a:lumMod val="75000"/>
                  </a:schemeClr>
                </a:solidFill>
                <a:latin typeface="Arial"/>
                <a:cs typeface="Arial"/>
              </a:rPr>
              <a:t>Transit jobs in high demand pay above </a:t>
            </a:r>
          </a:p>
          <a:p>
            <a:pPr algn="ctr"/>
            <a:r>
              <a:rPr lang="en-US" sz="2800" b="1" dirty="0" smtClean="0">
                <a:solidFill>
                  <a:schemeClr val="tx2">
                    <a:lumMod val="75000"/>
                  </a:schemeClr>
                </a:solidFill>
                <a:latin typeface="Arial"/>
                <a:cs typeface="Arial"/>
              </a:rPr>
              <a:t>national median wages, provide good benefits </a:t>
            </a:r>
          </a:p>
          <a:p>
            <a:pPr algn="ctr"/>
            <a:r>
              <a:rPr lang="en-US" sz="2800" b="1" dirty="0" smtClean="0">
                <a:solidFill>
                  <a:schemeClr val="tx2">
                    <a:lumMod val="75000"/>
                  </a:schemeClr>
                </a:solidFill>
                <a:latin typeface="Arial"/>
                <a:cs typeface="Arial"/>
              </a:rPr>
              <a:t>and career pathways/ladders opportunities</a:t>
            </a:r>
            <a:endParaRPr lang="en-US" sz="2000" b="1" dirty="0">
              <a:solidFill>
                <a:schemeClr val="bg2">
                  <a:lumMod val="50000"/>
                </a:schemeClr>
              </a:solidFill>
              <a:latin typeface="Arial" panose="020B0604020202020204" pitchFamily="34" charset="0"/>
              <a:cs typeface="Arial" panose="020B0604020202020204"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303722603"/>
              </p:ext>
            </p:extLst>
          </p:nvPr>
        </p:nvGraphicFramePr>
        <p:xfrm>
          <a:off x="1219200" y="1814939"/>
          <a:ext cx="6871895" cy="48642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7064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8"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8</a:t>
            </a:fld>
            <a:endParaRPr lang="en-US" dirty="0"/>
          </a:p>
        </p:txBody>
      </p:sp>
      <p:sp>
        <p:nvSpPr>
          <p:cNvPr id="12" name="Rectangle 11"/>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graphicFrame>
        <p:nvGraphicFramePr>
          <p:cNvPr id="3" name="Object 2"/>
          <p:cNvGraphicFramePr>
            <a:graphicFrameLocks noChangeAspect="1"/>
          </p:cNvGraphicFramePr>
          <p:nvPr>
            <p:extLst>
              <p:ext uri="{D42A27DB-BD31-4B8C-83A1-F6EECF244321}">
                <p14:modId xmlns:p14="http://schemas.microsoft.com/office/powerpoint/2010/main" val="3413980723"/>
              </p:ext>
            </p:extLst>
          </p:nvPr>
        </p:nvGraphicFramePr>
        <p:xfrm>
          <a:off x="405939" y="448809"/>
          <a:ext cx="8305799" cy="6230379"/>
        </p:xfrm>
        <a:graphic>
          <a:graphicData uri="http://schemas.openxmlformats.org/presentationml/2006/ole">
            <mc:AlternateContent xmlns:mc="http://schemas.openxmlformats.org/markup-compatibility/2006">
              <mc:Choice xmlns:v="urn:schemas-microsoft-com:vml" Requires="v">
                <p:oleObj spid="_x0000_s1045" name="Visio" r:id="rId4" imgW="10077482" imgH="7791514" progId="Visio.Drawing.15">
                  <p:embed/>
                </p:oleObj>
              </mc:Choice>
              <mc:Fallback>
                <p:oleObj name="Visio" r:id="rId4" imgW="10077482" imgH="7791514" progId="Visio.Drawing.15">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939" y="448809"/>
                        <a:ext cx="8305799" cy="623037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62402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81001" y="194731"/>
            <a:ext cx="8763002" cy="9144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defRPr/>
            </a:pPr>
            <a:endParaRPr lang="en-US" sz="2800" b="1" dirty="0" smtClean="0">
              <a:solidFill>
                <a:schemeClr val="tx2"/>
              </a:solidFill>
              <a:latin typeface="Arial"/>
              <a:cs typeface="Arial"/>
            </a:endParaRPr>
          </a:p>
        </p:txBody>
      </p:sp>
      <p:sp>
        <p:nvSpPr>
          <p:cNvPr id="2" name="TextBox 1"/>
          <p:cNvSpPr txBox="1"/>
          <p:nvPr/>
        </p:nvSpPr>
        <p:spPr>
          <a:xfrm>
            <a:off x="259537" y="442783"/>
            <a:ext cx="9005927" cy="954107"/>
          </a:xfrm>
          <a:prstGeom prst="rect">
            <a:avLst/>
          </a:prstGeom>
          <a:noFill/>
        </p:spPr>
        <p:txBody>
          <a:bodyPr wrap="none" rtlCol="0">
            <a:spAutoFit/>
          </a:bodyPr>
          <a:lstStyle/>
          <a:p>
            <a:r>
              <a:rPr lang="en-US" sz="2800" b="1" dirty="0" smtClean="0">
                <a:solidFill>
                  <a:schemeClr val="tx2">
                    <a:lumMod val="75000"/>
                  </a:schemeClr>
                </a:solidFill>
                <a:latin typeface="Arial"/>
                <a:cs typeface="Arial"/>
              </a:rPr>
              <a:t>Women continue to be underrepresented in transit, </a:t>
            </a:r>
          </a:p>
          <a:p>
            <a:r>
              <a:rPr lang="en-US" sz="2800" b="1" dirty="0" smtClean="0">
                <a:solidFill>
                  <a:schemeClr val="tx2">
                    <a:lumMod val="75000"/>
                  </a:schemeClr>
                </a:solidFill>
                <a:latin typeface="Arial"/>
                <a:cs typeface="Arial"/>
              </a:rPr>
              <a:t>especially in technical positions e.g. mechanics</a:t>
            </a:r>
            <a:endParaRPr lang="en-US" sz="2000" b="1" dirty="0">
              <a:solidFill>
                <a:schemeClr val="bg2">
                  <a:lumMod val="50000"/>
                </a:schemeClr>
              </a:solidFill>
              <a:latin typeface="Arial"/>
              <a:cs typeface="Arial"/>
            </a:endParaRPr>
          </a:p>
        </p:txBody>
      </p:sp>
      <p:sp>
        <p:nvSpPr>
          <p:cNvPr id="14" name="Slide Number Placeholder 1"/>
          <p:cNvSpPr>
            <a:spLocks noGrp="1"/>
          </p:cNvSpPr>
          <p:nvPr>
            <p:ph type="sldNum" sz="quarter" idx="12"/>
          </p:nvPr>
        </p:nvSpPr>
        <p:spPr>
          <a:xfrm>
            <a:off x="6553200" y="6356350"/>
            <a:ext cx="2133600" cy="365125"/>
          </a:xfrm>
        </p:spPr>
        <p:txBody>
          <a:bodyPr/>
          <a:lstStyle/>
          <a:p>
            <a:fld id="{A7B8B8A1-8251-DC4E-B219-E8EA2B3CA191}" type="slidenum">
              <a:rPr lang="en-US" smtClean="0"/>
              <a:pPr/>
              <a:t>9</a:t>
            </a:fld>
            <a:endParaRPr lang="en-US" dirty="0"/>
          </a:p>
        </p:txBody>
      </p:sp>
      <p:sp>
        <p:nvSpPr>
          <p:cNvPr id="11" name="Rectangle 10"/>
          <p:cNvSpPr/>
          <p:nvPr/>
        </p:nvSpPr>
        <p:spPr>
          <a:xfrm>
            <a:off x="6718230" y="6417578"/>
            <a:ext cx="1651414" cy="261610"/>
          </a:xfrm>
          <a:prstGeom prst="rect">
            <a:avLst/>
          </a:prstGeom>
        </p:spPr>
        <p:txBody>
          <a:bodyPr wrap="none">
            <a:spAutoFit/>
          </a:bodyPr>
          <a:lstStyle/>
          <a:p>
            <a:pPr algn="ctr"/>
            <a:r>
              <a:rPr lang="en-US" sz="1100" b="1" dirty="0" smtClean="0"/>
              <a:t>Draft </a:t>
            </a:r>
            <a:r>
              <a:rPr lang="en-US" sz="1100" b="1" dirty="0"/>
              <a:t>– Do Not Distribute</a:t>
            </a:r>
          </a:p>
        </p:txBody>
      </p:sp>
      <p:graphicFrame>
        <p:nvGraphicFramePr>
          <p:cNvPr id="15" name="Chart 14"/>
          <p:cNvGraphicFramePr/>
          <p:nvPr>
            <p:extLst>
              <p:ext uri="{D42A27DB-BD31-4B8C-83A1-F6EECF244321}">
                <p14:modId xmlns:p14="http://schemas.microsoft.com/office/powerpoint/2010/main" val="642170451"/>
              </p:ext>
            </p:extLst>
          </p:nvPr>
        </p:nvGraphicFramePr>
        <p:xfrm>
          <a:off x="838200" y="1018678"/>
          <a:ext cx="7394112" cy="5570057"/>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1579553" y="3352800"/>
            <a:ext cx="6790091" cy="533400"/>
          </a:xfrm>
          <a:prstGeom prst="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570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3095</TotalTime>
  <Words>1303</Words>
  <Application>Microsoft Office PowerPoint</Application>
  <PresentationFormat>On-screen Show (4:3)</PresentationFormat>
  <Paragraphs>164</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Visio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xwang</dc:creator>
  <cp:lastModifiedBy>xwang</cp:lastModifiedBy>
  <cp:revision>32</cp:revision>
  <cp:lastPrinted>2014-09-16T20:43:23Z</cp:lastPrinted>
  <dcterms:created xsi:type="dcterms:W3CDTF">2014-09-09T20:28:13Z</dcterms:created>
  <dcterms:modified xsi:type="dcterms:W3CDTF">2014-09-16T21:06:17Z</dcterms:modified>
</cp:coreProperties>
</file>