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259" r:id="rId3"/>
    <p:sldId id="260" r:id="rId4"/>
    <p:sldId id="261" r:id="rId5"/>
    <p:sldId id="262" r:id="rId6"/>
    <p:sldId id="263" r:id="rId7"/>
    <p:sldId id="264"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10" r:id="rId24"/>
    <p:sldId id="311" r:id="rId25"/>
    <p:sldId id="308" r:id="rId26"/>
    <p:sldId id="309" r:id="rId27"/>
    <p:sldId id="312" r:id="rId28"/>
    <p:sldId id="268" r:id="rId29"/>
    <p:sldId id="269" r:id="rId30"/>
    <p:sldId id="324" r:id="rId31"/>
    <p:sldId id="325" r:id="rId32"/>
    <p:sldId id="290" r:id="rId33"/>
    <p:sldId id="291" r:id="rId34"/>
    <p:sldId id="272" r:id="rId35"/>
    <p:sldId id="273" r:id="rId36"/>
    <p:sldId id="286" r:id="rId37"/>
    <p:sldId id="274" r:id="rId38"/>
    <p:sldId id="313" r:id="rId39"/>
    <p:sldId id="275" r:id="rId40"/>
    <p:sldId id="314" r:id="rId41"/>
    <p:sldId id="287" r:id="rId42"/>
    <p:sldId id="319" r:id="rId43"/>
    <p:sldId id="320" r:id="rId44"/>
    <p:sldId id="277" r:id="rId45"/>
    <p:sldId id="321" r:id="rId46"/>
    <p:sldId id="322" r:id="rId47"/>
    <p:sldId id="323" r:id="rId48"/>
    <p:sldId id="288" r:id="rId49"/>
    <p:sldId id="279" r:id="rId50"/>
    <p:sldId id="280" r:id="rId51"/>
    <p:sldId id="281" r:id="rId52"/>
    <p:sldId id="283" r:id="rId53"/>
    <p:sldId id="284" r:id="rId54"/>
    <p:sldId id="28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0" autoAdjust="0"/>
  </p:normalViewPr>
  <p:slideViewPr>
    <p:cSldViewPr>
      <p:cViewPr>
        <p:scale>
          <a:sx n="66" d="100"/>
          <a:sy n="66" d="100"/>
        </p:scale>
        <p:origin x="-636" y="-25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0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6463C3-AF3C-46EB-B461-DA3422692430}" type="datetimeFigureOut">
              <a:rPr lang="en-US"/>
              <a:pPr>
                <a:defRPr/>
              </a:pPr>
              <a:t>12/31/2012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C1287ED-B51C-4C52-9A1D-6869C849BD1C}" type="slidenum">
              <a:rPr lang="en-US"/>
              <a:pPr>
                <a:defRPr/>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a:t>Transit Bus Emission Control Systems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7B16CA-D819-42DE-B689-75A2E50A9AB5}" type="datetimeFigureOut">
              <a:rPr lang="en-US"/>
              <a:pPr>
                <a:defRPr/>
              </a:pPr>
              <a:t>12/31/2012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Day 3</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FB788C-C97C-45ED-8E81-D564AF26FDDF}"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Detailed List: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Mod 6: Explain the operation and major functions and components for UTA’s 2010 emission control system. Explain why additional engine cooling capacity is needed to meet EPA 2010 regulations. Explain safe handling procedures for Diesel Exhaust Fluid (DEF). Identify and explain operation of VGT (on 2010 buses) Identify and explain operation of active regeneration injectors Identify and explain operation of differential pressure sensor (delta p) and NOx sensor Identify and explain operation of DEF supply module and DEF tank, and DEF hoses Identify and explain operation of decomposition reactor /  tube (crossover pipe) and DEF dosing valve Identify and explain operation of SCR, inspect brackets and piping Inspect diesel exhaust fluid (DEF) injection system associated with SCR including injector, pump, dispenser, and DEF lines Explain purpose and process of performing a regen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Mod 7: Diagnose faults related to DEF injection system including injector, pump, dispenser and distribution lines. Diagnose, maintain and replace operation of differential pressure sensor and NOx sensor Diagnose, maintain and replace operation of DEF supply module Diagnose, maintain and replace DEF tank – including checking filtration, heater elements, pump and fluid level sensors Diagnose, maintain and replace DEF hoses Diagnose, maintain and replace operation of SCR Diagnose, maintain and replace operation of decomposition reactor – including checking clamps and seals when needed Diagnose, maintain and replace operation of dosing valve injector and active regeneration injectors Diagnose, maintain and replace operation of VGT – including checking leaks, pipes and clamps Interpreting information and responding to engine struggling to complete a regen Developing skills in interpreting information provided by software Identify when a system is vulnerable to coding (proactive diagnosis) Use of Cummins Quickserve for Diagnosing 2010 buses Use of JD Edwards to obtain additional maintenance information Aftertreatment dosing injector cleaning </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1AEF28-AE63-441A-8E2B-10875E46C847}" type="slidenum">
              <a:rPr lang="en-US"/>
              <a:pPr fontAlgn="base">
                <a:spcBef>
                  <a:spcPct val="0"/>
                </a:spcBef>
                <a:spcAft>
                  <a:spcPct val="0"/>
                </a:spcAft>
                <a:defRPr/>
              </a:pPr>
              <a:t>2</a:t>
            </a:fld>
            <a:endParaRPr lang="en-US"/>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3352F0F-0405-4409-A3B8-E6C88F7F8C3F}" type="datetime1">
              <a:rPr lang="en-US"/>
              <a:pPr fontAlgn="base">
                <a:spcBef>
                  <a:spcPct val="0"/>
                </a:spcBef>
                <a:spcAft>
                  <a:spcPct val="0"/>
                </a:spcAft>
                <a:defRPr/>
              </a:pPr>
              <a:t>12/31/2012</a:t>
            </a:fld>
            <a:endParaRPr lang="en-US"/>
          </a:p>
        </p:txBody>
      </p:sp>
      <p:sp>
        <p:nvSpPr>
          <p:cNvPr id="174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74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a:p>
            <a:pPr eaLnBrk="1" hangingPunct="1">
              <a:spcBef>
                <a:spcPct val="0"/>
              </a:spcBef>
            </a:pPr>
            <a:r>
              <a:rPr lang="en-US" smtClean="0"/>
              <a:t>Differences between Cummins and Detroit Turbocharger</a:t>
            </a:r>
          </a:p>
          <a:p>
            <a:pPr eaLnBrk="1" hangingPunct="1">
              <a:spcBef>
                <a:spcPct val="0"/>
              </a:spcBef>
            </a:pPr>
            <a:r>
              <a:rPr lang="en-US" smtClean="0"/>
              <a:t>Uniqueness of VGT design</a:t>
            </a:r>
          </a:p>
          <a:p>
            <a:pPr eaLnBrk="1" hangingPunct="1">
              <a:spcBef>
                <a:spcPct val="0"/>
              </a:spcBef>
            </a:pPr>
            <a:endParaRPr lang="en-US" smtClean="0"/>
          </a:p>
          <a:p>
            <a:pPr eaLnBrk="1" hangingPunct="1">
              <a:spcBef>
                <a:spcPct val="0"/>
              </a:spcBef>
            </a:pPr>
            <a:r>
              <a:rPr lang="en-US" smtClean="0"/>
              <a:t>Note: this is same turbocharger as on 07/09 Cummins models</a:t>
            </a:r>
          </a:p>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124A0A-6C75-46DA-8911-8176FDAFE8EB}" type="slidenum">
              <a:rPr lang="en-US"/>
              <a:pPr fontAlgn="base">
                <a:spcBef>
                  <a:spcPct val="0"/>
                </a:spcBef>
                <a:spcAft>
                  <a:spcPct val="0"/>
                </a:spcAft>
                <a:defRPr/>
              </a:pPr>
              <a:t>11</a:t>
            </a:fld>
            <a:endParaRPr lang="en-US"/>
          </a:p>
        </p:txBody>
      </p:sp>
      <p:sp>
        <p:nvSpPr>
          <p:cNvPr id="3584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C739365-EC3B-45C1-90D9-D51DF429C486}" type="datetime1">
              <a:rPr lang="en-US"/>
              <a:pPr fontAlgn="base">
                <a:spcBef>
                  <a:spcPct val="0"/>
                </a:spcBef>
                <a:spcAft>
                  <a:spcPct val="0"/>
                </a:spcAft>
                <a:defRPr/>
              </a:pPr>
              <a:t>12/31/2012</a:t>
            </a:fld>
            <a:endParaRPr lang="en-US"/>
          </a:p>
        </p:txBody>
      </p:sp>
      <p:sp>
        <p:nvSpPr>
          <p:cNvPr id="3584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3584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a:p>
            <a:pPr eaLnBrk="1" hangingPunct="1">
              <a:spcBef>
                <a:spcPct val="0"/>
              </a:spcBef>
            </a:pPr>
            <a:r>
              <a:rPr lang="en-US" smtClean="0"/>
              <a:t>Differences between Cummins and Detroit Turbocharger</a:t>
            </a:r>
          </a:p>
          <a:p>
            <a:pPr eaLnBrk="1" hangingPunct="1">
              <a:spcBef>
                <a:spcPct val="0"/>
              </a:spcBef>
            </a:pPr>
            <a:r>
              <a:rPr lang="en-US" smtClean="0"/>
              <a:t>Uniqueness of VGT design</a:t>
            </a:r>
          </a:p>
          <a:p>
            <a:pPr eaLnBrk="1" hangingPunct="1">
              <a:spcBef>
                <a:spcPct val="0"/>
              </a:spcBef>
            </a:pPr>
            <a:endParaRPr lang="en-US" smtClean="0"/>
          </a:p>
          <a:p>
            <a:pPr eaLnBrk="1" hangingPunct="1">
              <a:spcBef>
                <a:spcPct val="0"/>
              </a:spcBef>
            </a:pPr>
            <a:r>
              <a:rPr lang="en-US" smtClean="0"/>
              <a:t>Note: this is same turbocharger as on 07/09 Cummins models</a:t>
            </a:r>
          </a:p>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49D1AB-C548-47F5-BC1A-BF2105D00123}" type="slidenum">
              <a:rPr lang="en-US"/>
              <a:pPr fontAlgn="base">
                <a:spcBef>
                  <a:spcPct val="0"/>
                </a:spcBef>
                <a:spcAft>
                  <a:spcPct val="0"/>
                </a:spcAft>
                <a:defRPr/>
              </a:pPr>
              <a:t>12</a:t>
            </a:fld>
            <a:endParaRPr lang="en-US"/>
          </a:p>
        </p:txBody>
      </p:sp>
      <p:sp>
        <p:nvSpPr>
          <p:cNvPr id="3789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0F01AEA-95A9-4DDC-A5F9-949AA32BEAD4}" type="datetime1">
              <a:rPr lang="en-US"/>
              <a:pPr fontAlgn="base">
                <a:spcBef>
                  <a:spcPct val="0"/>
                </a:spcBef>
                <a:spcAft>
                  <a:spcPct val="0"/>
                </a:spcAft>
                <a:defRPr/>
              </a:pPr>
              <a:t>12/31/2012</a:t>
            </a:fld>
            <a:endParaRPr lang="en-US"/>
          </a:p>
        </p:txBody>
      </p:sp>
      <p:sp>
        <p:nvSpPr>
          <p:cNvPr id="3789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3789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Discussion points:</a:t>
            </a:r>
          </a:p>
          <a:p>
            <a:pPr eaLnBrk="1" hangingPunct="1">
              <a:spcBef>
                <a:spcPct val="0"/>
              </a:spcBef>
            </a:pPr>
            <a:r>
              <a:rPr lang="en-US" smtClean="0"/>
              <a:t>Note: Quickserve has additional sections on turbocharger bearings, bearing housing, and lubrication of the turbocharger which are not included in the power point. There are also several sections on troubleshooting and servicing turbochargers, and interpreting turbocharger noises</a:t>
            </a:r>
          </a:p>
          <a:p>
            <a:pPr eaLnBrk="1" hangingPunct="1">
              <a:spcBef>
                <a:spcPct val="0"/>
              </a:spcBef>
            </a:pPr>
            <a:endParaRPr lang="en-US" smtClean="0"/>
          </a:p>
          <a:p>
            <a:pPr eaLnBrk="1" hangingPunct="1">
              <a:spcBef>
                <a:spcPct val="0"/>
              </a:spcBef>
            </a:pPr>
            <a:r>
              <a:rPr lang="en-US" smtClean="0"/>
              <a:t>The uniqueness of the VGT turbocharger is explained by this slide.</a:t>
            </a:r>
          </a:p>
          <a:p>
            <a:pPr eaLnBrk="1" hangingPunct="1">
              <a:spcBef>
                <a:spcPct val="0"/>
              </a:spcBef>
            </a:pPr>
            <a:endParaRPr lang="en-US" smtClean="0"/>
          </a:p>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E4848-8F55-48BA-B444-E8CEE1FA16F1}" type="slidenum">
              <a:rPr lang="en-US"/>
              <a:pPr fontAlgn="base">
                <a:spcBef>
                  <a:spcPct val="0"/>
                </a:spcBef>
                <a:spcAft>
                  <a:spcPct val="0"/>
                </a:spcAft>
                <a:defRPr/>
              </a:pPr>
              <a:t>13</a:t>
            </a:fld>
            <a:endParaRPr lang="en-US"/>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4DBFA3F-8F55-4E0C-BEC4-E3E1C0C5A580}" type="datetime1">
              <a:rPr lang="en-US"/>
              <a:pPr fontAlgn="base">
                <a:spcBef>
                  <a:spcPct val="0"/>
                </a:spcBef>
                <a:spcAft>
                  <a:spcPct val="0"/>
                </a:spcAft>
                <a:defRPr/>
              </a:pPr>
              <a:t>12/31/2012</a:t>
            </a:fld>
            <a:endParaRPr lang="en-US"/>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3994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Same as 2009 ISL documentation</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226EF-831E-4FBE-933C-32455F9E21F6}" type="slidenum">
              <a:rPr lang="en-US"/>
              <a:pPr fontAlgn="base">
                <a:spcBef>
                  <a:spcPct val="0"/>
                </a:spcBef>
                <a:spcAft>
                  <a:spcPct val="0"/>
                </a:spcAft>
                <a:defRPr/>
              </a:pPr>
              <a:t>14</a:t>
            </a:fld>
            <a:endParaRPr lang="en-US"/>
          </a:p>
        </p:txBody>
      </p:sp>
      <p:sp>
        <p:nvSpPr>
          <p:cNvPr id="419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7BF31D8-D03B-462A-AB2B-416432D87A9E}" type="datetime1">
              <a:rPr lang="en-US"/>
              <a:pPr fontAlgn="base">
                <a:spcBef>
                  <a:spcPct val="0"/>
                </a:spcBef>
                <a:spcAft>
                  <a:spcPct val="0"/>
                </a:spcAft>
                <a:defRPr/>
              </a:pPr>
              <a:t>12/31/2012</a:t>
            </a:fld>
            <a:endParaRPr lang="en-US"/>
          </a:p>
        </p:txBody>
      </p:sp>
      <p:sp>
        <p:nvSpPr>
          <p:cNvPr id="4198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4199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wasn’t in the Quickserve documentation for 2010, copied over from 2009 ISL … is it still valid?</a:t>
            </a:r>
          </a:p>
          <a:p>
            <a:pPr eaLnBrk="1" hangingPunct="1">
              <a:spcBef>
                <a:spcPct val="0"/>
              </a:spcBef>
            </a:pPr>
            <a:endParaRPr lang="en-US" smtClean="0"/>
          </a:p>
          <a:p>
            <a:pPr eaLnBrk="1" hangingPunct="1">
              <a:spcBef>
                <a:spcPct val="0"/>
              </a:spcBef>
            </a:pPr>
            <a:r>
              <a:rPr lang="en-US" smtClean="0"/>
              <a:t>Ask question: What is the purpose of the EGR valve? A: controls the amount of EGR flow into the air intake connection</a:t>
            </a:r>
          </a:p>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524FA9-2B14-4811-8DEB-3587A0FC696F}" type="slidenum">
              <a:rPr lang="en-US"/>
              <a:pPr fontAlgn="base">
                <a:spcBef>
                  <a:spcPct val="0"/>
                </a:spcBef>
                <a:spcAft>
                  <a:spcPct val="0"/>
                </a:spcAft>
                <a:defRPr/>
              </a:pPr>
              <a:t>15</a:t>
            </a:fld>
            <a:endParaRPr lang="en-US"/>
          </a:p>
        </p:txBody>
      </p:sp>
      <p:sp>
        <p:nvSpPr>
          <p:cNvPr id="440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0383662-15B1-413D-B779-F44DFF49F31F}" type="datetime1">
              <a:rPr lang="en-US"/>
              <a:pPr fontAlgn="base">
                <a:spcBef>
                  <a:spcPct val="0"/>
                </a:spcBef>
                <a:spcAft>
                  <a:spcPct val="0"/>
                </a:spcAft>
                <a:defRPr/>
              </a:pPr>
              <a:t>12/31/2012</a:t>
            </a:fld>
            <a:endParaRPr lang="en-US"/>
          </a:p>
        </p:txBody>
      </p:sp>
      <p:sp>
        <p:nvSpPr>
          <p:cNvPr id="4403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4403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85BE7-20E8-497D-BB0E-A329FC715F5B}" type="slidenum">
              <a:rPr lang="en-US"/>
              <a:pPr fontAlgn="base">
                <a:spcBef>
                  <a:spcPct val="0"/>
                </a:spcBef>
                <a:spcAft>
                  <a:spcPct val="0"/>
                </a:spcAft>
                <a:defRPr/>
              </a:pPr>
              <a:t>16</a:t>
            </a:fld>
            <a:endParaRPr lang="en-US"/>
          </a:p>
        </p:txBody>
      </p:sp>
      <p:sp>
        <p:nvSpPr>
          <p:cNvPr id="460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C18D73-A4B0-45F6-84A4-F870A60874A8}" type="datetime1">
              <a:rPr lang="en-US"/>
              <a:pPr fontAlgn="base">
                <a:spcBef>
                  <a:spcPct val="0"/>
                </a:spcBef>
                <a:spcAft>
                  <a:spcPct val="0"/>
                </a:spcAft>
                <a:defRPr/>
              </a:pPr>
              <a:t>12/31/2012</a:t>
            </a:fld>
            <a:endParaRPr lang="en-US"/>
          </a:p>
        </p:txBody>
      </p:sp>
      <p:sp>
        <p:nvSpPr>
          <p:cNvPr id="4608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4608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Discussion point/starter: Now that we have looked at the main individual intake components, lets see how they work together … </a:t>
            </a:r>
          </a:p>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F49DD8-7C78-4763-A507-A1CF28E4DEED}" type="slidenum">
              <a:rPr lang="en-US"/>
              <a:pPr fontAlgn="base">
                <a:spcBef>
                  <a:spcPct val="0"/>
                </a:spcBef>
                <a:spcAft>
                  <a:spcPct val="0"/>
                </a:spcAft>
                <a:defRPr/>
              </a:pPr>
              <a:t>17</a:t>
            </a:fld>
            <a:endParaRPr lang="en-US"/>
          </a:p>
        </p:txBody>
      </p:sp>
      <p:sp>
        <p:nvSpPr>
          <p:cNvPr id="481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CE983FC-367F-4875-9228-9E058681F737}" type="datetime1">
              <a:rPr lang="en-US"/>
              <a:pPr fontAlgn="base">
                <a:spcBef>
                  <a:spcPct val="0"/>
                </a:spcBef>
                <a:spcAft>
                  <a:spcPct val="0"/>
                </a:spcAft>
                <a:defRPr/>
              </a:pPr>
              <a:t>12/31/2012</a:t>
            </a:fld>
            <a:endParaRPr lang="en-US"/>
          </a:p>
        </p:txBody>
      </p:sp>
      <p:sp>
        <p:nvSpPr>
          <p:cNvPr id="4813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4813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FCFFF-64E1-4841-B049-240C73F2ECA3}" type="slidenum">
              <a:rPr lang="en-US"/>
              <a:pPr fontAlgn="base">
                <a:spcBef>
                  <a:spcPct val="0"/>
                </a:spcBef>
                <a:spcAft>
                  <a:spcPct val="0"/>
                </a:spcAft>
                <a:defRPr/>
              </a:pPr>
              <a:t>18</a:t>
            </a:fld>
            <a:endParaRPr lang="en-US"/>
          </a:p>
        </p:txBody>
      </p:sp>
      <p:sp>
        <p:nvSpPr>
          <p:cNvPr id="5018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BC91F0B-3420-44CE-BF8F-2F8C210B34F8}" type="datetime1">
              <a:rPr lang="en-US"/>
              <a:pPr fontAlgn="base">
                <a:spcBef>
                  <a:spcPct val="0"/>
                </a:spcBef>
                <a:spcAft>
                  <a:spcPct val="0"/>
                </a:spcAft>
                <a:defRPr/>
              </a:pPr>
              <a:t>12/31/2012</a:t>
            </a:fld>
            <a:endParaRPr lang="en-US"/>
          </a:p>
        </p:txBody>
      </p:sp>
      <p:sp>
        <p:nvSpPr>
          <p:cNvPr id="5018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5018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for different engines: depending on the application, the exhaust manifold used can vary in order to locate the turbocharger in various positions, as required by the application.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762AB1-E7E2-450C-9287-4FA85ED7E687}" type="slidenum">
              <a:rPr lang="en-US"/>
              <a:pPr fontAlgn="base">
                <a:spcBef>
                  <a:spcPct val="0"/>
                </a:spcBef>
                <a:spcAft>
                  <a:spcPct val="0"/>
                </a:spcAft>
                <a:defRPr/>
              </a:pPr>
              <a:t>19</a:t>
            </a:fld>
            <a:endParaRPr lang="en-US"/>
          </a:p>
        </p:txBody>
      </p:sp>
      <p:sp>
        <p:nvSpPr>
          <p:cNvPr id="522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7FC3E98-BCD9-4B71-8291-64ABC00C2B5F}" type="datetime1">
              <a:rPr lang="en-US"/>
              <a:pPr fontAlgn="base">
                <a:spcBef>
                  <a:spcPct val="0"/>
                </a:spcBef>
                <a:spcAft>
                  <a:spcPct val="0"/>
                </a:spcAft>
                <a:defRPr/>
              </a:pPr>
              <a:t>12/31/2012</a:t>
            </a:fld>
            <a:endParaRPr lang="en-US"/>
          </a:p>
        </p:txBody>
      </p:sp>
      <p:sp>
        <p:nvSpPr>
          <p:cNvPr id="5222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5223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Before showing paragraph 2, ask class is the EGR cooler is under the same or different exhaust temp and pressure as the exhaust manifold, and ask class to explain why.</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86361-5D22-4B50-8FFE-B6B25AB2DD2F}" type="slidenum">
              <a:rPr lang="en-US"/>
              <a:pPr fontAlgn="base">
                <a:spcBef>
                  <a:spcPct val="0"/>
                </a:spcBef>
                <a:spcAft>
                  <a:spcPct val="0"/>
                </a:spcAft>
                <a:defRPr/>
              </a:pPr>
              <a:t>20</a:t>
            </a:fld>
            <a:endParaRPr lang="en-US"/>
          </a:p>
        </p:txBody>
      </p:sp>
      <p:sp>
        <p:nvSpPr>
          <p:cNvPr id="542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4A8FB27-B355-4AED-B9A1-598AF9CD28B1}" type="datetime1">
              <a:rPr lang="en-US"/>
              <a:pPr fontAlgn="base">
                <a:spcBef>
                  <a:spcPct val="0"/>
                </a:spcBef>
                <a:spcAft>
                  <a:spcPct val="0"/>
                </a:spcAft>
                <a:defRPr/>
              </a:pPr>
              <a:t>12/31/2012</a:t>
            </a:fld>
            <a:endParaRPr lang="en-US"/>
          </a:p>
        </p:txBody>
      </p:sp>
      <p:sp>
        <p:nvSpPr>
          <p:cNvPr id="542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5427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DD29D-B88C-4D55-A2B3-844B10BDA58B}" type="slidenum">
              <a:rPr lang="en-US"/>
              <a:pPr fontAlgn="base">
                <a:spcBef>
                  <a:spcPct val="0"/>
                </a:spcBef>
                <a:spcAft>
                  <a:spcPct val="0"/>
                </a:spcAft>
                <a:defRPr/>
              </a:pPr>
              <a:t>3</a:t>
            </a:fld>
            <a:endParaRPr lang="en-US"/>
          </a:p>
        </p:txBody>
      </p:sp>
      <p:sp>
        <p:nvSpPr>
          <p:cNvPr id="194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22EDB1F-593F-4689-9B40-F130E15BD7F1}" type="datetime1">
              <a:rPr lang="en-US"/>
              <a:pPr fontAlgn="base">
                <a:spcBef>
                  <a:spcPct val="0"/>
                </a:spcBef>
                <a:spcAft>
                  <a:spcPct val="0"/>
                </a:spcAft>
                <a:defRPr/>
              </a:pPr>
              <a:t>12/31/2012</a:t>
            </a:fld>
            <a:endParaRPr lang="en-US"/>
          </a:p>
        </p:txBody>
      </p:sp>
      <p:sp>
        <p:nvSpPr>
          <p:cNvPr id="194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94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before showing paragraph: What is determined by the exhaust pressure in the exhaust manifold?</a:t>
            </a:r>
          </a:p>
          <a:p>
            <a:pPr eaLnBrk="1" hangingPunct="1">
              <a:spcBef>
                <a:spcPct val="0"/>
              </a:spcBef>
            </a:pPr>
            <a:r>
              <a:rPr lang="en-US" smtClean="0"/>
              <a:t>Answer to question: the position of the variable geometry turbocharger and the EGR valve,.</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477C53-AAB0-44A0-AF17-5682C5D3B849}" type="slidenum">
              <a:rPr lang="en-US"/>
              <a:pPr fontAlgn="base">
                <a:spcBef>
                  <a:spcPct val="0"/>
                </a:spcBef>
                <a:spcAft>
                  <a:spcPct val="0"/>
                </a:spcAft>
                <a:defRPr/>
              </a:pPr>
              <a:t>21</a:t>
            </a:fld>
            <a:endParaRPr lang="en-US"/>
          </a:p>
        </p:txBody>
      </p:sp>
      <p:sp>
        <p:nvSpPr>
          <p:cNvPr id="5632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7F28C4A-33A8-48DD-AE1C-BEDE7F1C6A58}" type="datetime1">
              <a:rPr lang="en-US"/>
              <a:pPr fontAlgn="base">
                <a:spcBef>
                  <a:spcPct val="0"/>
                </a:spcBef>
                <a:spcAft>
                  <a:spcPct val="0"/>
                </a:spcAft>
                <a:defRPr/>
              </a:pPr>
              <a:t>12/31/2012</a:t>
            </a:fld>
            <a:endParaRPr lang="en-US"/>
          </a:p>
        </p:txBody>
      </p:sp>
      <p:sp>
        <p:nvSpPr>
          <p:cNvPr id="5632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5632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see different DOC location compared to 07 and 09s.</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9BFD33-738E-42E7-89F4-104C0E35A11B}" type="slidenum">
              <a:rPr lang="en-US"/>
              <a:pPr fontAlgn="base">
                <a:spcBef>
                  <a:spcPct val="0"/>
                </a:spcBef>
                <a:spcAft>
                  <a:spcPct val="0"/>
                </a:spcAft>
                <a:defRPr/>
              </a:pPr>
              <a:t>22</a:t>
            </a:fld>
            <a:endParaRPr lang="en-US"/>
          </a:p>
        </p:txBody>
      </p:sp>
      <p:sp>
        <p:nvSpPr>
          <p:cNvPr id="583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AE9509E-AA2C-43B0-8A7D-B39E05BA8540}" type="datetime1">
              <a:rPr lang="en-US"/>
              <a:pPr fontAlgn="base">
                <a:spcBef>
                  <a:spcPct val="0"/>
                </a:spcBef>
                <a:spcAft>
                  <a:spcPct val="0"/>
                </a:spcAft>
                <a:defRPr/>
              </a:pPr>
              <a:t>12/31/2012</a:t>
            </a:fld>
            <a:endParaRPr lang="en-US"/>
          </a:p>
        </p:txBody>
      </p:sp>
      <p:sp>
        <p:nvSpPr>
          <p:cNvPr id="583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5837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4EC16-C289-4E51-AE0B-BE44D8FCA842}" type="slidenum">
              <a:rPr lang="en-US"/>
              <a:pPr fontAlgn="base">
                <a:spcBef>
                  <a:spcPct val="0"/>
                </a:spcBef>
                <a:spcAft>
                  <a:spcPct val="0"/>
                </a:spcAft>
                <a:defRPr/>
              </a:pPr>
              <a:t>23</a:t>
            </a:fld>
            <a:endParaRPr lang="en-US"/>
          </a:p>
        </p:txBody>
      </p:sp>
      <p:sp>
        <p:nvSpPr>
          <p:cNvPr id="6042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F3156C7-F853-4047-AAF4-8C8E69A69AA8}" type="datetime1">
              <a:rPr lang="en-US"/>
              <a:pPr fontAlgn="base">
                <a:spcBef>
                  <a:spcPct val="0"/>
                </a:spcBef>
                <a:spcAft>
                  <a:spcPct val="0"/>
                </a:spcAft>
                <a:defRPr/>
              </a:pPr>
              <a:t>12/31/2012</a:t>
            </a:fld>
            <a:endParaRPr lang="en-US"/>
          </a:p>
        </p:txBody>
      </p:sp>
      <p:sp>
        <p:nvSpPr>
          <p:cNvPr id="6042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6042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AA512-8F93-4FE7-9848-12303FD3DC51}" type="slidenum">
              <a:rPr lang="en-US"/>
              <a:pPr fontAlgn="base">
                <a:spcBef>
                  <a:spcPct val="0"/>
                </a:spcBef>
                <a:spcAft>
                  <a:spcPct val="0"/>
                </a:spcAft>
                <a:defRPr/>
              </a:pPr>
              <a:t>24</a:t>
            </a:fld>
            <a:endParaRPr lang="en-US"/>
          </a:p>
        </p:txBody>
      </p:sp>
      <p:sp>
        <p:nvSpPr>
          <p:cNvPr id="6246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97DC73C-3B23-4CFB-9EEE-E5B98A6FB853}" type="datetime1">
              <a:rPr lang="en-US"/>
              <a:pPr fontAlgn="base">
                <a:spcBef>
                  <a:spcPct val="0"/>
                </a:spcBef>
                <a:spcAft>
                  <a:spcPct val="0"/>
                </a:spcAft>
                <a:defRPr/>
              </a:pPr>
              <a:t>12/31/2012</a:t>
            </a:fld>
            <a:endParaRPr lang="en-US"/>
          </a:p>
        </p:txBody>
      </p:sp>
      <p:sp>
        <p:nvSpPr>
          <p:cNvPr id="6246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6247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shows the flow of through on engine exhaust system components ….</a:t>
            </a:r>
          </a:p>
          <a:p>
            <a:pPr eaLnBrk="1" hangingPunct="1">
              <a:spcBef>
                <a:spcPct val="0"/>
              </a:spcBef>
            </a:pPr>
            <a:endParaRPr lang="en-US" smtClean="0"/>
          </a:p>
          <a:p>
            <a:pPr eaLnBrk="1" hangingPunct="1">
              <a:spcBef>
                <a:spcPct val="0"/>
              </a:spcBef>
            </a:pPr>
            <a:r>
              <a:rPr lang="en-US" smtClean="0"/>
              <a:t>Review the role of the charge air cooler, exhaust manifold and seal, EGR valve and EGR cooler, exhaust pressure sensor and mounting.</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6A39B2-37BD-4E37-A182-61E43F49CF9B}" type="slidenum">
              <a:rPr lang="en-US"/>
              <a:pPr fontAlgn="base">
                <a:spcBef>
                  <a:spcPct val="0"/>
                </a:spcBef>
                <a:spcAft>
                  <a:spcPct val="0"/>
                </a:spcAft>
                <a:defRPr/>
              </a:pPr>
              <a:t>25</a:t>
            </a:fld>
            <a:endParaRPr lang="en-US"/>
          </a:p>
        </p:txBody>
      </p:sp>
      <p:sp>
        <p:nvSpPr>
          <p:cNvPr id="645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1C50FBD-8277-4BC7-9AD7-36AA36067E98}" type="datetime1">
              <a:rPr lang="en-US"/>
              <a:pPr fontAlgn="base">
                <a:spcBef>
                  <a:spcPct val="0"/>
                </a:spcBef>
                <a:spcAft>
                  <a:spcPct val="0"/>
                </a:spcAft>
                <a:defRPr/>
              </a:pPr>
              <a:t>12/31/2012</a:t>
            </a:fld>
            <a:endParaRPr lang="en-US"/>
          </a:p>
        </p:txBody>
      </p:sp>
      <p:sp>
        <p:nvSpPr>
          <p:cNvPr id="6451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6451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and this continues with flow through the aftertreatment components</a:t>
            </a:r>
          </a:p>
          <a:p>
            <a:pPr eaLnBrk="1" hangingPunct="1">
              <a:spcBef>
                <a:spcPct val="0"/>
              </a:spcBef>
            </a:pPr>
            <a:endParaRPr lang="en-US" smtClean="0"/>
          </a:p>
          <a:p>
            <a:pPr eaLnBrk="1" hangingPunct="1">
              <a:spcBef>
                <a:spcPct val="0"/>
              </a:spcBef>
            </a:pPr>
            <a:r>
              <a:rPr lang="en-US" smtClean="0"/>
              <a:t>Review role of aftertreatment. Discuss flow of exhaust through DPF and DOC, and DEF and SCR. Discuss role of active regeneration injectors (replacing the dosing valve injectors from the 07/09s) Discuss flow from dosing valves and intake to the SCR.</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79F504-0C7E-4FF3-A068-03F33C9E0F9C}" type="slidenum">
              <a:rPr lang="en-US"/>
              <a:pPr fontAlgn="base">
                <a:spcBef>
                  <a:spcPct val="0"/>
                </a:spcBef>
                <a:spcAft>
                  <a:spcPct val="0"/>
                </a:spcAft>
                <a:defRPr/>
              </a:pPr>
              <a:t>26</a:t>
            </a:fld>
            <a:endParaRPr lang="en-US"/>
          </a:p>
        </p:txBody>
      </p:sp>
      <p:sp>
        <p:nvSpPr>
          <p:cNvPr id="6656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B3BCA2C-5CA9-4EE2-9AF8-5A7A7FEBFF8B}" type="datetime1">
              <a:rPr lang="en-US"/>
              <a:pPr fontAlgn="base">
                <a:spcBef>
                  <a:spcPct val="0"/>
                </a:spcBef>
                <a:spcAft>
                  <a:spcPct val="0"/>
                </a:spcAft>
                <a:defRPr/>
              </a:pPr>
              <a:t>12/31/2012</a:t>
            </a:fld>
            <a:endParaRPr lang="en-US"/>
          </a:p>
        </p:txBody>
      </p:sp>
      <p:sp>
        <p:nvSpPr>
          <p:cNvPr id="6656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6656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and this continues with flow through the aftertreatment components</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0482F-161A-42D1-AA50-4E0806E634EB}" type="slidenum">
              <a:rPr lang="en-US"/>
              <a:pPr fontAlgn="base">
                <a:spcBef>
                  <a:spcPct val="0"/>
                </a:spcBef>
                <a:spcAft>
                  <a:spcPct val="0"/>
                </a:spcAft>
                <a:defRPr/>
              </a:pPr>
              <a:t>27</a:t>
            </a:fld>
            <a:endParaRPr lang="en-US"/>
          </a:p>
        </p:txBody>
      </p:sp>
      <p:sp>
        <p:nvSpPr>
          <p:cNvPr id="686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1636DE4-3DF9-453D-9439-B3875B5BF13B}" type="datetime1">
              <a:rPr lang="en-US"/>
              <a:pPr fontAlgn="base">
                <a:spcBef>
                  <a:spcPct val="0"/>
                </a:spcBef>
                <a:spcAft>
                  <a:spcPct val="0"/>
                </a:spcAft>
                <a:defRPr/>
              </a:pPr>
              <a:t>12/31/2012</a:t>
            </a:fld>
            <a:endParaRPr lang="en-US"/>
          </a:p>
        </p:txBody>
      </p:sp>
      <p:sp>
        <p:nvSpPr>
          <p:cNvPr id="686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686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Depending on location of students in class, adjust time spent to represent the engines they have the most of.</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1EE7EF-E940-4EF9-928C-F2FB2FB5A7EB}" type="slidenum">
              <a:rPr lang="en-US"/>
              <a:pPr fontAlgn="base">
                <a:spcBef>
                  <a:spcPct val="0"/>
                </a:spcBef>
                <a:spcAft>
                  <a:spcPct val="0"/>
                </a:spcAft>
                <a:defRPr/>
              </a:pPr>
              <a:t>28</a:t>
            </a:fld>
            <a:endParaRPr lang="en-US"/>
          </a:p>
        </p:txBody>
      </p:sp>
      <p:sp>
        <p:nvSpPr>
          <p:cNvPr id="706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3A02518-E32F-47BB-905E-3DF3BCCECA89}" type="datetime1">
              <a:rPr lang="en-US"/>
              <a:pPr fontAlgn="base">
                <a:spcBef>
                  <a:spcPct val="0"/>
                </a:spcBef>
                <a:spcAft>
                  <a:spcPct val="0"/>
                </a:spcAft>
                <a:defRPr/>
              </a:pPr>
              <a:t>12/31/2012</a:t>
            </a:fld>
            <a:endParaRPr lang="en-US"/>
          </a:p>
        </p:txBody>
      </p:sp>
      <p:sp>
        <p:nvSpPr>
          <p:cNvPr id="706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706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3A514-7028-42DD-9E2E-25AC6C860668}" type="slidenum">
              <a:rPr lang="en-US"/>
              <a:pPr fontAlgn="base">
                <a:spcBef>
                  <a:spcPct val="0"/>
                </a:spcBef>
                <a:spcAft>
                  <a:spcPct val="0"/>
                </a:spcAft>
                <a:defRPr/>
              </a:pPr>
              <a:t>29</a:t>
            </a:fld>
            <a:endParaRPr lang="en-US"/>
          </a:p>
        </p:txBody>
      </p:sp>
      <p:sp>
        <p:nvSpPr>
          <p:cNvPr id="727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4F88D03-9375-400D-B10E-8DBB300DE6E5}" type="datetime1">
              <a:rPr lang="en-US"/>
              <a:pPr fontAlgn="base">
                <a:spcBef>
                  <a:spcPct val="0"/>
                </a:spcBef>
                <a:spcAft>
                  <a:spcPct val="0"/>
                </a:spcAft>
                <a:defRPr/>
              </a:pPr>
              <a:t>12/31/2012</a:t>
            </a:fld>
            <a:endParaRPr lang="en-US"/>
          </a:p>
        </p:txBody>
      </p:sp>
      <p:sp>
        <p:nvSpPr>
          <p:cNvPr id="727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7271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F80C64-042C-4296-A969-3E98C8B318C0}" type="slidenum">
              <a:rPr lang="en-US"/>
              <a:pPr fontAlgn="base">
                <a:spcBef>
                  <a:spcPct val="0"/>
                </a:spcBef>
                <a:spcAft>
                  <a:spcPct val="0"/>
                </a:spcAft>
                <a:defRPr/>
              </a:pPr>
              <a:t>30</a:t>
            </a:fld>
            <a:endParaRPr lang="en-US"/>
          </a:p>
        </p:txBody>
      </p:sp>
      <p:sp>
        <p:nvSpPr>
          <p:cNvPr id="747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3C1B9F1-A319-4237-A731-BC7528430968}" type="datetime1">
              <a:rPr lang="en-US"/>
              <a:pPr fontAlgn="base">
                <a:spcBef>
                  <a:spcPct val="0"/>
                </a:spcBef>
                <a:spcAft>
                  <a:spcPct val="0"/>
                </a:spcAft>
                <a:defRPr/>
              </a:pPr>
              <a:t>12/31/2012</a:t>
            </a:fld>
            <a:endParaRPr lang="en-US"/>
          </a:p>
        </p:txBody>
      </p:sp>
      <p:sp>
        <p:nvSpPr>
          <p:cNvPr id="747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7475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0F4C86-632E-4043-B045-2B3DB01DB23F}" type="slidenum">
              <a:rPr lang="en-US"/>
              <a:pPr fontAlgn="base">
                <a:spcBef>
                  <a:spcPct val="0"/>
                </a:spcBef>
                <a:spcAft>
                  <a:spcPct val="0"/>
                </a:spcAft>
                <a:defRPr/>
              </a:pPr>
              <a:t>4</a:t>
            </a:fld>
            <a:endParaRPr lang="en-US"/>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37B597-74DE-42E4-881B-EC78D667A858}" type="datetime1">
              <a:rPr lang="en-US"/>
              <a:pPr fontAlgn="base">
                <a:spcBef>
                  <a:spcPct val="0"/>
                </a:spcBef>
                <a:spcAft>
                  <a:spcPct val="0"/>
                </a:spcAft>
                <a:defRPr/>
              </a:pPr>
              <a:t>12/31/2012</a:t>
            </a:fld>
            <a:endParaRPr lang="en-US"/>
          </a:p>
        </p:txBody>
      </p:sp>
      <p:sp>
        <p:nvSpPr>
          <p:cNvPr id="215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2151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MSDS sheet will be placed in technician’s guide.</a:t>
            </a: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E348F8-0C9D-43B5-A4F9-94429CBB7AC5}" type="slidenum">
              <a:rPr lang="en-US"/>
              <a:pPr fontAlgn="base">
                <a:spcBef>
                  <a:spcPct val="0"/>
                </a:spcBef>
                <a:spcAft>
                  <a:spcPct val="0"/>
                </a:spcAft>
                <a:defRPr/>
              </a:pPr>
              <a:t>31</a:t>
            </a:fld>
            <a:endParaRPr lang="en-US"/>
          </a:p>
        </p:txBody>
      </p:sp>
      <p:sp>
        <p:nvSpPr>
          <p:cNvPr id="768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E2DD461-4214-4087-8C2B-EF1608CFB913}" type="datetime1">
              <a:rPr lang="en-US"/>
              <a:pPr fontAlgn="base">
                <a:spcBef>
                  <a:spcPct val="0"/>
                </a:spcBef>
                <a:spcAft>
                  <a:spcPct val="0"/>
                </a:spcAft>
                <a:defRPr/>
              </a:pPr>
              <a:t>12/31/2012</a:t>
            </a:fld>
            <a:endParaRPr lang="en-US"/>
          </a:p>
        </p:txBody>
      </p:sp>
      <p:sp>
        <p:nvSpPr>
          <p:cNvPr id="768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7680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 a general discussion</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62A874-936F-4613-8426-578FB41C8EAE}" type="slidenum">
              <a:rPr lang="en-US"/>
              <a:pPr fontAlgn="base">
                <a:spcBef>
                  <a:spcPct val="0"/>
                </a:spcBef>
                <a:spcAft>
                  <a:spcPct val="0"/>
                </a:spcAft>
                <a:defRPr/>
              </a:pPr>
              <a:t>32</a:t>
            </a:fld>
            <a:endParaRPr lang="en-US"/>
          </a:p>
        </p:txBody>
      </p:sp>
      <p:sp>
        <p:nvSpPr>
          <p:cNvPr id="788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4F3F6CF-0A1D-42D9-8C97-4D7AD78FDC85}" type="datetime1">
              <a:rPr lang="en-US"/>
              <a:pPr fontAlgn="base">
                <a:spcBef>
                  <a:spcPct val="0"/>
                </a:spcBef>
                <a:spcAft>
                  <a:spcPct val="0"/>
                </a:spcAft>
                <a:defRPr/>
              </a:pPr>
              <a:t>12/31/2012</a:t>
            </a:fld>
            <a:endParaRPr lang="en-US"/>
          </a:p>
        </p:txBody>
      </p:sp>
      <p:sp>
        <p:nvSpPr>
          <p:cNvPr id="788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7885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Which of these should be explored more in depth? Can the students lead the way here, or do we want to pick certain procedures to discuss?</a:t>
            </a:r>
          </a:p>
          <a:p>
            <a:pPr eaLnBrk="1" hangingPunct="1">
              <a:spcBef>
                <a:spcPct val="0"/>
              </a:spcBef>
            </a:pPr>
            <a:endParaRPr lang="en-US" smtClean="0"/>
          </a:p>
          <a:p>
            <a:pPr eaLnBrk="1" hangingPunct="1">
              <a:spcBef>
                <a:spcPct val="0"/>
              </a:spcBef>
            </a:pPr>
            <a:r>
              <a:rPr lang="en-US" smtClean="0"/>
              <a:t>Should we zoom in on SCR  and DEF items that are new to 2010?</a:t>
            </a:r>
          </a:p>
          <a:p>
            <a:pPr eaLnBrk="1" hangingPunct="1">
              <a:spcBef>
                <a:spcPct val="0"/>
              </a:spcBef>
            </a:pPr>
            <a:endParaRPr lang="en-US" smtClean="0"/>
          </a:p>
          <a:p>
            <a:pPr eaLnBrk="1" hangingPunct="1">
              <a:spcBef>
                <a:spcPct val="0"/>
              </a:spcBef>
            </a:pPr>
            <a:r>
              <a:rPr lang="en-US" smtClean="0"/>
              <a:t>Listed in lesson plan:</a:t>
            </a:r>
          </a:p>
          <a:p>
            <a:pPr eaLnBrk="1" hangingPunct="1">
              <a:spcBef>
                <a:spcPct val="0"/>
              </a:spcBef>
            </a:pPr>
            <a:endParaRPr lang="en-US" smtClean="0"/>
          </a:p>
          <a:p>
            <a:pPr eaLnBrk="1" hangingPunct="1">
              <a:spcBef>
                <a:spcPct val="0"/>
              </a:spcBef>
            </a:pPr>
            <a:r>
              <a:rPr lang="en-US" smtClean="0"/>
              <a:t>Process for servicing DEF supply module, DEF tank and hoses, cleaning DEF nozzle</a:t>
            </a:r>
          </a:p>
          <a:p>
            <a:pPr eaLnBrk="1" hangingPunct="1">
              <a:spcBef>
                <a:spcPct val="0"/>
              </a:spcBef>
            </a:pPr>
            <a:r>
              <a:rPr lang="en-US" smtClean="0"/>
              <a:t>Using the DEF flow tester</a:t>
            </a:r>
          </a:p>
          <a:p>
            <a:pPr eaLnBrk="1" hangingPunct="1">
              <a:spcBef>
                <a:spcPct val="0"/>
              </a:spcBef>
            </a:pPr>
            <a:r>
              <a:rPr lang="en-US" smtClean="0"/>
              <a:t>Removing fluid lines</a:t>
            </a:r>
          </a:p>
          <a:p>
            <a:pPr eaLnBrk="1" hangingPunct="1">
              <a:spcBef>
                <a:spcPct val="0"/>
              </a:spcBef>
            </a:pPr>
            <a:r>
              <a:rPr lang="en-US" smtClean="0"/>
              <a:t>Servicing decomposition reactor and DEF dosing valve</a:t>
            </a:r>
          </a:p>
          <a:p>
            <a:pPr eaLnBrk="1" hangingPunct="1">
              <a:spcBef>
                <a:spcPct val="0"/>
              </a:spcBef>
            </a:pPr>
            <a:r>
              <a:rPr lang="en-US" smtClean="0"/>
              <a:t>Servicing SCR and related brackets and piping</a:t>
            </a:r>
          </a:p>
          <a:p>
            <a:pPr eaLnBrk="1" hangingPunct="1">
              <a:spcBef>
                <a:spcPct val="0"/>
              </a:spcBef>
            </a:pPr>
            <a:r>
              <a:rPr lang="en-US" smtClean="0"/>
              <a:t>Servicing DEF injection system (injector, pump, dispenser, supply lines)</a:t>
            </a:r>
          </a:p>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02AAB2-3E27-430F-AE5A-AFC10F09B6FB}" type="slidenum">
              <a:rPr lang="en-US"/>
              <a:pPr fontAlgn="base">
                <a:spcBef>
                  <a:spcPct val="0"/>
                </a:spcBef>
                <a:spcAft>
                  <a:spcPct val="0"/>
                </a:spcAft>
                <a:defRPr/>
              </a:pPr>
              <a:t>33</a:t>
            </a:fld>
            <a:endParaRPr lang="en-US"/>
          </a:p>
        </p:txBody>
      </p:sp>
      <p:sp>
        <p:nvSpPr>
          <p:cNvPr id="8090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18B3EC3-BC6C-4169-AA59-51043D591620}" type="datetime1">
              <a:rPr lang="en-US"/>
              <a:pPr fontAlgn="base">
                <a:spcBef>
                  <a:spcPct val="0"/>
                </a:spcBef>
                <a:spcAft>
                  <a:spcPct val="0"/>
                </a:spcAft>
                <a:defRPr/>
              </a:pPr>
              <a:t>12/31/2012</a:t>
            </a:fld>
            <a:endParaRPr lang="en-US"/>
          </a:p>
        </p:txBody>
      </p:sp>
      <p:sp>
        <p:nvSpPr>
          <p:cNvPr id="8090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8090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ECCE8-FF85-4481-B061-074D2B915B4F}" type="slidenum">
              <a:rPr lang="en-US"/>
              <a:pPr fontAlgn="base">
                <a:spcBef>
                  <a:spcPct val="0"/>
                </a:spcBef>
                <a:spcAft>
                  <a:spcPct val="0"/>
                </a:spcAft>
                <a:defRPr/>
              </a:pPr>
              <a:t>34</a:t>
            </a:fld>
            <a:endParaRPr lang="en-US"/>
          </a:p>
        </p:txBody>
      </p:sp>
      <p:sp>
        <p:nvSpPr>
          <p:cNvPr id="8294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B80EDD8-FAFC-484F-817F-EFB13A65C9AC}" type="datetime1">
              <a:rPr lang="en-US"/>
              <a:pPr fontAlgn="base">
                <a:spcBef>
                  <a:spcPct val="0"/>
                </a:spcBef>
                <a:spcAft>
                  <a:spcPct val="0"/>
                </a:spcAft>
                <a:defRPr/>
              </a:pPr>
              <a:t>12/31/2012</a:t>
            </a:fld>
            <a:endParaRPr lang="en-US"/>
          </a:p>
        </p:txBody>
      </p:sp>
      <p:sp>
        <p:nvSpPr>
          <p:cNvPr id="8294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8295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 a general discussion</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01E6C-CB30-413A-AA9C-419CB7E578E1}" type="slidenum">
              <a:rPr lang="en-US"/>
              <a:pPr fontAlgn="base">
                <a:spcBef>
                  <a:spcPct val="0"/>
                </a:spcBef>
                <a:spcAft>
                  <a:spcPct val="0"/>
                </a:spcAft>
                <a:defRPr/>
              </a:pPr>
              <a:t>35</a:t>
            </a:fld>
            <a:endParaRPr lang="en-US"/>
          </a:p>
        </p:txBody>
      </p:sp>
      <p:sp>
        <p:nvSpPr>
          <p:cNvPr id="849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A6F987A-FF53-4592-879F-DA01293C3CDA}" type="datetime1">
              <a:rPr lang="en-US"/>
              <a:pPr fontAlgn="base">
                <a:spcBef>
                  <a:spcPct val="0"/>
                </a:spcBef>
                <a:spcAft>
                  <a:spcPct val="0"/>
                </a:spcAft>
                <a:defRPr/>
              </a:pPr>
              <a:t>12/31/2012</a:t>
            </a:fld>
            <a:endParaRPr lang="en-US"/>
          </a:p>
        </p:txBody>
      </p:sp>
      <p:sp>
        <p:nvSpPr>
          <p:cNvPr id="8499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8499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CB65D-3F3F-4B31-B2E2-C3377CF7F1CA}" type="slidenum">
              <a:rPr lang="en-US"/>
              <a:pPr fontAlgn="base">
                <a:spcBef>
                  <a:spcPct val="0"/>
                </a:spcBef>
                <a:spcAft>
                  <a:spcPct val="0"/>
                </a:spcAft>
                <a:defRPr/>
              </a:pPr>
              <a:t>36</a:t>
            </a:fld>
            <a:endParaRPr lang="en-US"/>
          </a:p>
        </p:txBody>
      </p:sp>
      <p:sp>
        <p:nvSpPr>
          <p:cNvPr id="8704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F771D1E-9274-4158-95C9-80CFF38154A0}" type="datetime1">
              <a:rPr lang="en-US"/>
              <a:pPr fontAlgn="base">
                <a:spcBef>
                  <a:spcPct val="0"/>
                </a:spcBef>
                <a:spcAft>
                  <a:spcPct val="0"/>
                </a:spcAft>
                <a:defRPr/>
              </a:pPr>
              <a:t>12/31/2012</a:t>
            </a:fld>
            <a:endParaRPr lang="en-US"/>
          </a:p>
        </p:txBody>
      </p:sp>
      <p:sp>
        <p:nvSpPr>
          <p:cNvPr id="8704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8704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DAC6D9-91B4-44FF-9AC4-66C9C2D31BB9}" type="slidenum">
              <a:rPr lang="en-US"/>
              <a:pPr fontAlgn="base">
                <a:spcBef>
                  <a:spcPct val="0"/>
                </a:spcBef>
                <a:spcAft>
                  <a:spcPct val="0"/>
                </a:spcAft>
                <a:defRPr/>
              </a:pPr>
              <a:t>37</a:t>
            </a:fld>
            <a:endParaRPr lang="en-US"/>
          </a:p>
        </p:txBody>
      </p:sp>
      <p:sp>
        <p:nvSpPr>
          <p:cNvPr id="8909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87626E-C682-4E8C-A4BF-4CA76C4F9EAA}" type="datetime1">
              <a:rPr lang="en-US"/>
              <a:pPr fontAlgn="base">
                <a:spcBef>
                  <a:spcPct val="0"/>
                </a:spcBef>
                <a:spcAft>
                  <a:spcPct val="0"/>
                </a:spcAft>
                <a:defRPr/>
              </a:pPr>
              <a:t>12/31/2012</a:t>
            </a:fld>
            <a:endParaRPr lang="en-US"/>
          </a:p>
        </p:txBody>
      </p:sp>
      <p:sp>
        <p:nvSpPr>
          <p:cNvPr id="8909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8909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087A1D-77CF-4FF3-94EC-F878AEC94F00}" type="slidenum">
              <a:rPr lang="en-US"/>
              <a:pPr fontAlgn="base">
                <a:spcBef>
                  <a:spcPct val="0"/>
                </a:spcBef>
                <a:spcAft>
                  <a:spcPct val="0"/>
                </a:spcAft>
                <a:defRPr/>
              </a:pPr>
              <a:t>38</a:t>
            </a:fld>
            <a:endParaRPr lang="en-US"/>
          </a:p>
        </p:txBody>
      </p:sp>
      <p:sp>
        <p:nvSpPr>
          <p:cNvPr id="911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937EE17-08DC-479D-BB65-F69A6D60EC93}" type="datetime1">
              <a:rPr lang="en-US"/>
              <a:pPr fontAlgn="base">
                <a:spcBef>
                  <a:spcPct val="0"/>
                </a:spcBef>
                <a:spcAft>
                  <a:spcPct val="0"/>
                </a:spcAft>
                <a:defRPr/>
              </a:pPr>
              <a:t>12/31/2012</a:t>
            </a:fld>
            <a:endParaRPr lang="en-US"/>
          </a:p>
        </p:txBody>
      </p:sp>
      <p:sp>
        <p:nvSpPr>
          <p:cNvPr id="911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9114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7B13F2-2B70-4866-A473-88F789670135}" type="slidenum">
              <a:rPr lang="en-US"/>
              <a:pPr fontAlgn="base">
                <a:spcBef>
                  <a:spcPct val="0"/>
                </a:spcBef>
                <a:spcAft>
                  <a:spcPct val="0"/>
                </a:spcAft>
                <a:defRPr/>
              </a:pPr>
              <a:t>39</a:t>
            </a:fld>
            <a:endParaRPr lang="en-US"/>
          </a:p>
        </p:txBody>
      </p:sp>
      <p:sp>
        <p:nvSpPr>
          <p:cNvPr id="931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6E9294-66D7-4574-8F38-DA52C9E8FAE9}" type="datetime1">
              <a:rPr lang="en-US"/>
              <a:pPr fontAlgn="base">
                <a:spcBef>
                  <a:spcPct val="0"/>
                </a:spcBef>
                <a:spcAft>
                  <a:spcPct val="0"/>
                </a:spcAft>
                <a:defRPr/>
              </a:pPr>
              <a:t>12/31/2012</a:t>
            </a:fld>
            <a:endParaRPr lang="en-US"/>
          </a:p>
        </p:txBody>
      </p:sp>
      <p:sp>
        <p:nvSpPr>
          <p:cNvPr id="9318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9319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6CD5A-C170-43E7-8616-81900AA1F460}" type="slidenum">
              <a:rPr lang="en-US"/>
              <a:pPr fontAlgn="base">
                <a:spcBef>
                  <a:spcPct val="0"/>
                </a:spcBef>
                <a:spcAft>
                  <a:spcPct val="0"/>
                </a:spcAft>
                <a:defRPr/>
              </a:pPr>
              <a:t>40</a:t>
            </a:fld>
            <a:endParaRPr lang="en-US"/>
          </a:p>
        </p:txBody>
      </p:sp>
      <p:sp>
        <p:nvSpPr>
          <p:cNvPr id="952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40CA313-17B8-4615-8ECF-423215BD97DE}" type="datetime1">
              <a:rPr lang="en-US"/>
              <a:pPr fontAlgn="base">
                <a:spcBef>
                  <a:spcPct val="0"/>
                </a:spcBef>
                <a:spcAft>
                  <a:spcPct val="0"/>
                </a:spcAft>
                <a:defRPr/>
              </a:pPr>
              <a:t>12/31/2012</a:t>
            </a:fld>
            <a:endParaRPr lang="en-US"/>
          </a:p>
        </p:txBody>
      </p:sp>
      <p:sp>
        <p:nvSpPr>
          <p:cNvPr id="9523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9523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BDEF3-1663-46C3-8A1D-BA82F2715114}" type="slidenum">
              <a:rPr lang="en-US"/>
              <a:pPr fontAlgn="base">
                <a:spcBef>
                  <a:spcPct val="0"/>
                </a:spcBef>
                <a:spcAft>
                  <a:spcPct val="0"/>
                </a:spcAft>
                <a:defRPr/>
              </a:pPr>
              <a:t>5</a:t>
            </a:fld>
            <a:endParaRPr lang="en-US"/>
          </a:p>
        </p:txBody>
      </p:sp>
      <p:sp>
        <p:nvSpPr>
          <p:cNvPr id="235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71D84B-6283-4448-AC54-544A6690E99F}" type="datetime1">
              <a:rPr lang="en-US"/>
              <a:pPr fontAlgn="base">
                <a:spcBef>
                  <a:spcPct val="0"/>
                </a:spcBef>
                <a:spcAft>
                  <a:spcPct val="0"/>
                </a:spcAft>
                <a:defRPr/>
              </a:pPr>
              <a:t>12/31/2012</a:t>
            </a:fld>
            <a:endParaRPr lang="en-US"/>
          </a:p>
        </p:txBody>
      </p:sp>
      <p:sp>
        <p:nvSpPr>
          <p:cNvPr id="235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2355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CDC6C-8D1A-4E96-9C68-71084882623E}" type="slidenum">
              <a:rPr lang="en-US"/>
              <a:pPr fontAlgn="base">
                <a:spcBef>
                  <a:spcPct val="0"/>
                </a:spcBef>
                <a:spcAft>
                  <a:spcPct val="0"/>
                </a:spcAft>
                <a:defRPr/>
              </a:pPr>
              <a:t>41</a:t>
            </a:fld>
            <a:endParaRPr lang="en-US"/>
          </a:p>
        </p:txBody>
      </p:sp>
      <p:sp>
        <p:nvSpPr>
          <p:cNvPr id="972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FA54535-5575-4A09-9BBC-830F3BA8B53B}" type="datetime1">
              <a:rPr lang="en-US"/>
              <a:pPr fontAlgn="base">
                <a:spcBef>
                  <a:spcPct val="0"/>
                </a:spcBef>
                <a:spcAft>
                  <a:spcPct val="0"/>
                </a:spcAft>
                <a:defRPr/>
              </a:pPr>
              <a:t>12/31/2012</a:t>
            </a:fld>
            <a:endParaRPr lang="en-US"/>
          </a:p>
        </p:txBody>
      </p:sp>
      <p:sp>
        <p:nvSpPr>
          <p:cNvPr id="9728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9728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46FB0-9068-407E-BB23-4B9A6F3D96E4}" type="slidenum">
              <a:rPr lang="en-US"/>
              <a:pPr fontAlgn="base">
                <a:spcBef>
                  <a:spcPct val="0"/>
                </a:spcBef>
                <a:spcAft>
                  <a:spcPct val="0"/>
                </a:spcAft>
                <a:defRPr/>
              </a:pPr>
              <a:t>42</a:t>
            </a:fld>
            <a:endParaRPr lang="en-US"/>
          </a:p>
        </p:txBody>
      </p:sp>
      <p:sp>
        <p:nvSpPr>
          <p:cNvPr id="993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63B00E-E5ED-43F4-ABE7-0BB901EFAC50}" type="datetime1">
              <a:rPr lang="en-US"/>
              <a:pPr fontAlgn="base">
                <a:spcBef>
                  <a:spcPct val="0"/>
                </a:spcBef>
                <a:spcAft>
                  <a:spcPct val="0"/>
                </a:spcAft>
                <a:defRPr/>
              </a:pPr>
              <a:t>12/31/2012</a:t>
            </a:fld>
            <a:endParaRPr lang="en-US"/>
          </a:p>
        </p:txBody>
      </p:sp>
      <p:sp>
        <p:nvSpPr>
          <p:cNvPr id="9933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9933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BEA4F9-A8A1-4B9F-AB91-CFA3635E7137}" type="slidenum">
              <a:rPr lang="en-US"/>
              <a:pPr fontAlgn="base">
                <a:spcBef>
                  <a:spcPct val="0"/>
                </a:spcBef>
                <a:spcAft>
                  <a:spcPct val="0"/>
                </a:spcAft>
                <a:defRPr/>
              </a:pPr>
              <a:t>43</a:t>
            </a:fld>
            <a:endParaRPr lang="en-US"/>
          </a:p>
        </p:txBody>
      </p:sp>
      <p:sp>
        <p:nvSpPr>
          <p:cNvPr id="10138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41F63C-6ED1-423F-8BAA-595CD97119DD}" type="datetime1">
              <a:rPr lang="en-US"/>
              <a:pPr fontAlgn="base">
                <a:spcBef>
                  <a:spcPct val="0"/>
                </a:spcBef>
                <a:spcAft>
                  <a:spcPct val="0"/>
                </a:spcAft>
                <a:defRPr/>
              </a:pPr>
              <a:t>12/31/2012</a:t>
            </a:fld>
            <a:endParaRPr lang="en-US"/>
          </a:p>
        </p:txBody>
      </p:sp>
      <p:sp>
        <p:nvSpPr>
          <p:cNvPr id="10138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0138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5C736-7833-4ACA-BFE3-F84D0195CAB3}" type="slidenum">
              <a:rPr lang="en-US"/>
              <a:pPr fontAlgn="base">
                <a:spcBef>
                  <a:spcPct val="0"/>
                </a:spcBef>
                <a:spcAft>
                  <a:spcPct val="0"/>
                </a:spcAft>
                <a:defRPr/>
              </a:pPr>
              <a:t>44</a:t>
            </a:fld>
            <a:endParaRPr lang="en-US"/>
          </a:p>
        </p:txBody>
      </p:sp>
      <p:sp>
        <p:nvSpPr>
          <p:cNvPr id="1034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BE26C8-5A14-4F42-B39D-83CC5FECA8FD}" type="datetime1">
              <a:rPr lang="en-US"/>
              <a:pPr fontAlgn="base">
                <a:spcBef>
                  <a:spcPct val="0"/>
                </a:spcBef>
                <a:spcAft>
                  <a:spcPct val="0"/>
                </a:spcAft>
                <a:defRPr/>
              </a:pPr>
              <a:t>12/31/2012</a:t>
            </a:fld>
            <a:endParaRPr lang="en-US"/>
          </a:p>
        </p:txBody>
      </p:sp>
      <p:sp>
        <p:nvSpPr>
          <p:cNvPr id="10342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0343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E64CC-31B1-4F52-A995-273B2BF1CFA5}" type="slidenum">
              <a:rPr lang="en-US"/>
              <a:pPr fontAlgn="base">
                <a:spcBef>
                  <a:spcPct val="0"/>
                </a:spcBef>
                <a:spcAft>
                  <a:spcPct val="0"/>
                </a:spcAft>
                <a:defRPr/>
              </a:pPr>
              <a:t>45</a:t>
            </a:fld>
            <a:endParaRPr lang="en-US"/>
          </a:p>
        </p:txBody>
      </p:sp>
      <p:sp>
        <p:nvSpPr>
          <p:cNvPr id="1054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326A85E-957E-47FB-98FF-06F9BBF71474}" type="datetime1">
              <a:rPr lang="en-US"/>
              <a:pPr fontAlgn="base">
                <a:spcBef>
                  <a:spcPct val="0"/>
                </a:spcBef>
                <a:spcAft>
                  <a:spcPct val="0"/>
                </a:spcAft>
                <a:defRPr/>
              </a:pPr>
              <a:t>12/31/2012</a:t>
            </a:fld>
            <a:endParaRPr lang="en-US"/>
          </a:p>
        </p:txBody>
      </p:sp>
      <p:sp>
        <p:nvSpPr>
          <p:cNvPr id="1054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0547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FCEF0-D452-4C6E-B88C-9D1040DE258C}" type="slidenum">
              <a:rPr lang="en-US"/>
              <a:pPr fontAlgn="base">
                <a:spcBef>
                  <a:spcPct val="0"/>
                </a:spcBef>
                <a:spcAft>
                  <a:spcPct val="0"/>
                </a:spcAft>
                <a:defRPr/>
              </a:pPr>
              <a:t>46</a:t>
            </a:fld>
            <a:endParaRPr lang="en-US"/>
          </a:p>
        </p:txBody>
      </p:sp>
      <p:sp>
        <p:nvSpPr>
          <p:cNvPr id="10752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7C2650-ACF5-4737-AAFC-5CEFACC65CD6}" type="datetime1">
              <a:rPr lang="en-US"/>
              <a:pPr fontAlgn="base">
                <a:spcBef>
                  <a:spcPct val="0"/>
                </a:spcBef>
                <a:spcAft>
                  <a:spcPct val="0"/>
                </a:spcAft>
                <a:defRPr/>
              </a:pPr>
              <a:t>12/31/2012</a:t>
            </a:fld>
            <a:endParaRPr lang="en-US"/>
          </a:p>
        </p:txBody>
      </p:sp>
      <p:sp>
        <p:nvSpPr>
          <p:cNvPr id="10752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0752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DBA0E-F497-48FC-8158-0BBA89409058}" type="slidenum">
              <a:rPr lang="en-US"/>
              <a:pPr fontAlgn="base">
                <a:spcBef>
                  <a:spcPct val="0"/>
                </a:spcBef>
                <a:spcAft>
                  <a:spcPct val="0"/>
                </a:spcAft>
                <a:defRPr/>
              </a:pPr>
              <a:t>47</a:t>
            </a:fld>
            <a:endParaRPr lang="en-US"/>
          </a:p>
        </p:txBody>
      </p:sp>
      <p:sp>
        <p:nvSpPr>
          <p:cNvPr id="1095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8C3C48B-3EC5-487F-AECF-5F6B483C2FCC}" type="datetime1">
              <a:rPr lang="en-US"/>
              <a:pPr fontAlgn="base">
                <a:spcBef>
                  <a:spcPct val="0"/>
                </a:spcBef>
                <a:spcAft>
                  <a:spcPct val="0"/>
                </a:spcAft>
                <a:defRPr/>
              </a:pPr>
              <a:t>12/31/2012</a:t>
            </a:fld>
            <a:endParaRPr lang="en-US"/>
          </a:p>
        </p:txBody>
      </p:sp>
      <p:sp>
        <p:nvSpPr>
          <p:cNvPr id="1095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0957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EBEBF-4494-4F01-9C9C-D1EB94DF8802}" type="slidenum">
              <a:rPr lang="en-US"/>
              <a:pPr fontAlgn="base">
                <a:spcBef>
                  <a:spcPct val="0"/>
                </a:spcBef>
                <a:spcAft>
                  <a:spcPct val="0"/>
                </a:spcAft>
                <a:defRPr/>
              </a:pPr>
              <a:t>48</a:t>
            </a:fld>
            <a:endParaRPr lang="en-US"/>
          </a:p>
        </p:txBody>
      </p:sp>
      <p:sp>
        <p:nvSpPr>
          <p:cNvPr id="11162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06262-9708-46D3-90B3-81416EE68F94}" type="datetime1">
              <a:rPr lang="en-US"/>
              <a:pPr fontAlgn="base">
                <a:spcBef>
                  <a:spcPct val="0"/>
                </a:spcBef>
                <a:spcAft>
                  <a:spcPct val="0"/>
                </a:spcAft>
                <a:defRPr/>
              </a:pPr>
              <a:t>12/31/2012</a:t>
            </a:fld>
            <a:endParaRPr lang="en-US"/>
          </a:p>
        </p:txBody>
      </p:sp>
      <p:sp>
        <p:nvSpPr>
          <p:cNvPr id="11162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1162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481B0-A2BE-4BC3-8EF8-EEBAD950217D}" type="slidenum">
              <a:rPr lang="en-US"/>
              <a:pPr fontAlgn="base">
                <a:spcBef>
                  <a:spcPct val="0"/>
                </a:spcBef>
                <a:spcAft>
                  <a:spcPct val="0"/>
                </a:spcAft>
                <a:defRPr/>
              </a:pPr>
              <a:t>49</a:t>
            </a:fld>
            <a:endParaRPr lang="en-US"/>
          </a:p>
        </p:txBody>
      </p:sp>
      <p:sp>
        <p:nvSpPr>
          <p:cNvPr id="11366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99049F6-6AC2-4254-B2D0-F95B4BF15A01}" type="datetime1">
              <a:rPr lang="en-US"/>
              <a:pPr fontAlgn="base">
                <a:spcBef>
                  <a:spcPct val="0"/>
                </a:spcBef>
                <a:spcAft>
                  <a:spcPct val="0"/>
                </a:spcAft>
                <a:defRPr/>
              </a:pPr>
              <a:t>12/31/2012</a:t>
            </a:fld>
            <a:endParaRPr lang="en-US"/>
          </a:p>
        </p:txBody>
      </p:sp>
      <p:sp>
        <p:nvSpPr>
          <p:cNvPr id="11366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1367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Re-emphasize same point from yesterday</a:t>
            </a:r>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4E98B-8480-4D2F-B808-C498458C7D6E}" type="slidenum">
              <a:rPr lang="en-US"/>
              <a:pPr fontAlgn="base">
                <a:spcBef>
                  <a:spcPct val="0"/>
                </a:spcBef>
                <a:spcAft>
                  <a:spcPct val="0"/>
                </a:spcAft>
                <a:defRPr/>
              </a:pPr>
              <a:t>50</a:t>
            </a:fld>
            <a:endParaRPr lang="en-US"/>
          </a:p>
        </p:txBody>
      </p:sp>
      <p:sp>
        <p:nvSpPr>
          <p:cNvPr id="115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915CC59-D936-46CB-B91C-5D0871A924DD}" type="datetime1">
              <a:rPr lang="en-US"/>
              <a:pPr fontAlgn="base">
                <a:spcBef>
                  <a:spcPct val="0"/>
                </a:spcBef>
                <a:spcAft>
                  <a:spcPct val="0"/>
                </a:spcAft>
                <a:defRPr/>
              </a:pPr>
              <a:t>12/31/2012</a:t>
            </a:fld>
            <a:endParaRPr lang="en-US"/>
          </a:p>
        </p:txBody>
      </p:sp>
      <p:sp>
        <p:nvSpPr>
          <p:cNvPr id="11571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1571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E3748-BFC2-4D80-BD72-F12A98B0F67D}" type="slidenum">
              <a:rPr lang="en-US"/>
              <a:pPr fontAlgn="base">
                <a:spcBef>
                  <a:spcPct val="0"/>
                </a:spcBef>
                <a:spcAft>
                  <a:spcPct val="0"/>
                </a:spcAft>
                <a:defRPr/>
              </a:pPr>
              <a:t>6</a:t>
            </a:fld>
            <a:endParaRPr lang="en-US"/>
          </a:p>
        </p:txBody>
      </p:sp>
      <p:sp>
        <p:nvSpPr>
          <p:cNvPr id="256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3C7BE3-360C-4703-9F44-EB8F6E8A272D}" type="datetime1">
              <a:rPr lang="en-US"/>
              <a:pPr fontAlgn="base">
                <a:spcBef>
                  <a:spcPct val="0"/>
                </a:spcBef>
                <a:spcAft>
                  <a:spcPct val="0"/>
                </a:spcAft>
                <a:defRPr/>
              </a:pPr>
              <a:t>12/31/2012</a:t>
            </a:fld>
            <a:endParaRPr lang="en-US"/>
          </a:p>
        </p:txBody>
      </p:sp>
      <p:sp>
        <p:nvSpPr>
          <p:cNvPr id="256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2560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56E843-49AE-46B0-9CC3-14399533383D}" type="slidenum">
              <a:rPr lang="en-US"/>
              <a:pPr fontAlgn="base">
                <a:spcBef>
                  <a:spcPct val="0"/>
                </a:spcBef>
                <a:spcAft>
                  <a:spcPct val="0"/>
                </a:spcAft>
                <a:defRPr/>
              </a:pPr>
              <a:t>51</a:t>
            </a:fld>
            <a:endParaRPr lang="en-US"/>
          </a:p>
        </p:txBody>
      </p:sp>
      <p:sp>
        <p:nvSpPr>
          <p:cNvPr id="11776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682F150-A3A6-4977-9DEF-DD281885BA55}" type="datetime1">
              <a:rPr lang="en-US"/>
              <a:pPr fontAlgn="base">
                <a:spcBef>
                  <a:spcPct val="0"/>
                </a:spcBef>
                <a:spcAft>
                  <a:spcPct val="0"/>
                </a:spcAft>
                <a:defRPr/>
              </a:pPr>
              <a:t>12/31/2012</a:t>
            </a:fld>
            <a:endParaRPr lang="en-US"/>
          </a:p>
        </p:txBody>
      </p:sp>
      <p:sp>
        <p:nvSpPr>
          <p:cNvPr id="11776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1776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967E79-DE2D-4F6A-ADB8-D42BFBB2A903}" type="slidenum">
              <a:rPr lang="en-US"/>
              <a:pPr fontAlgn="base">
                <a:spcBef>
                  <a:spcPct val="0"/>
                </a:spcBef>
                <a:spcAft>
                  <a:spcPct val="0"/>
                </a:spcAft>
                <a:defRPr/>
              </a:pPr>
              <a:t>52</a:t>
            </a:fld>
            <a:endParaRPr lang="en-US"/>
          </a:p>
        </p:txBody>
      </p:sp>
      <p:sp>
        <p:nvSpPr>
          <p:cNvPr id="1198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474159-B675-41D2-B0C4-A10DDC14943C}" type="datetime1">
              <a:rPr lang="en-US"/>
              <a:pPr fontAlgn="base">
                <a:spcBef>
                  <a:spcPct val="0"/>
                </a:spcBef>
                <a:spcAft>
                  <a:spcPct val="0"/>
                </a:spcAft>
                <a:defRPr/>
              </a:pPr>
              <a:t>12/31/2012</a:t>
            </a:fld>
            <a:endParaRPr lang="en-US"/>
          </a:p>
        </p:txBody>
      </p:sp>
      <p:sp>
        <p:nvSpPr>
          <p:cNvPr id="1198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198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FEAE14-FA6C-4155-8005-F7F122D1F015}" type="slidenum">
              <a:rPr lang="en-US"/>
              <a:pPr fontAlgn="base">
                <a:spcBef>
                  <a:spcPct val="0"/>
                </a:spcBef>
                <a:spcAft>
                  <a:spcPct val="0"/>
                </a:spcAft>
                <a:defRPr/>
              </a:pPr>
              <a:t>53</a:t>
            </a:fld>
            <a:endParaRPr lang="en-US"/>
          </a:p>
        </p:txBody>
      </p:sp>
      <p:sp>
        <p:nvSpPr>
          <p:cNvPr id="1218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51737F1-8A6A-4614-A2AB-A9F54703310C}" type="datetime1">
              <a:rPr lang="en-US"/>
              <a:pPr fontAlgn="base">
                <a:spcBef>
                  <a:spcPct val="0"/>
                </a:spcBef>
                <a:spcAft>
                  <a:spcPct val="0"/>
                </a:spcAft>
                <a:defRPr/>
              </a:pPr>
              <a:t>12/31/2012</a:t>
            </a:fld>
            <a:endParaRPr lang="en-US"/>
          </a:p>
        </p:txBody>
      </p:sp>
      <p:sp>
        <p:nvSpPr>
          <p:cNvPr id="1218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218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754F70-86BE-424A-8090-F2D9301F211B}" type="slidenum">
              <a:rPr lang="en-US"/>
              <a:pPr fontAlgn="base">
                <a:spcBef>
                  <a:spcPct val="0"/>
                </a:spcBef>
                <a:spcAft>
                  <a:spcPct val="0"/>
                </a:spcAft>
                <a:defRPr/>
              </a:pPr>
              <a:t>54</a:t>
            </a:fld>
            <a:endParaRPr lang="en-US"/>
          </a:p>
        </p:txBody>
      </p:sp>
      <p:sp>
        <p:nvSpPr>
          <p:cNvPr id="1239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30569E4-31D5-412F-8C9D-2A929AA46626}" type="datetime1">
              <a:rPr lang="en-US"/>
              <a:pPr fontAlgn="base">
                <a:spcBef>
                  <a:spcPct val="0"/>
                </a:spcBef>
                <a:spcAft>
                  <a:spcPct val="0"/>
                </a:spcAft>
                <a:defRPr/>
              </a:pPr>
              <a:t>12/31/2012</a:t>
            </a:fld>
            <a:endParaRPr lang="en-US"/>
          </a:p>
        </p:txBody>
      </p:sp>
      <p:sp>
        <p:nvSpPr>
          <p:cNvPr id="1239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12391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122C9E-105E-455A-97EC-44F800F3430C}" type="slidenum">
              <a:rPr lang="en-US"/>
              <a:pPr fontAlgn="base">
                <a:spcBef>
                  <a:spcPct val="0"/>
                </a:spcBef>
                <a:spcAft>
                  <a:spcPct val="0"/>
                </a:spcAft>
                <a:defRPr/>
              </a:pPr>
              <a:t>7</a:t>
            </a:fld>
            <a:endParaRPr lang="en-US"/>
          </a:p>
        </p:txBody>
      </p:sp>
      <p:sp>
        <p:nvSpPr>
          <p:cNvPr id="276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D6956CB-C706-410C-9C8A-28C09F88EB09}" type="datetime1">
              <a:rPr lang="en-US"/>
              <a:pPr fontAlgn="base">
                <a:spcBef>
                  <a:spcPct val="0"/>
                </a:spcBef>
                <a:spcAft>
                  <a:spcPct val="0"/>
                </a:spcAft>
                <a:defRPr/>
              </a:pPr>
              <a:t>12/31/2012</a:t>
            </a:fld>
            <a:endParaRPr lang="en-US"/>
          </a:p>
        </p:txBody>
      </p:sp>
      <p:sp>
        <p:nvSpPr>
          <p:cNvPr id="276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2765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B15C9-8F62-42F8-9E9D-C33CC01A2BD8}" type="slidenum">
              <a:rPr lang="en-US"/>
              <a:pPr fontAlgn="base">
                <a:spcBef>
                  <a:spcPct val="0"/>
                </a:spcBef>
                <a:spcAft>
                  <a:spcPct val="0"/>
                </a:spcAft>
                <a:defRPr/>
              </a:pPr>
              <a:t>8</a:t>
            </a:fld>
            <a:endParaRPr lang="en-US"/>
          </a:p>
        </p:txBody>
      </p:sp>
      <p:sp>
        <p:nvSpPr>
          <p:cNvPr id="2970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34BA6FA-11D9-4DAB-9F76-6369EBEE6C59}" type="datetime1">
              <a:rPr lang="en-US"/>
              <a:pPr fontAlgn="base">
                <a:spcBef>
                  <a:spcPct val="0"/>
                </a:spcBef>
                <a:spcAft>
                  <a:spcPct val="0"/>
                </a:spcAft>
                <a:defRPr/>
              </a:pPr>
              <a:t>12/31/2012</a:t>
            </a:fld>
            <a:endParaRPr lang="en-US"/>
          </a:p>
        </p:txBody>
      </p:sp>
      <p:sp>
        <p:nvSpPr>
          <p:cNvPr id="2970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2970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ED0B8-0121-4FF9-9968-2E509ADACA1B}" type="slidenum">
              <a:rPr lang="en-US"/>
              <a:pPr fontAlgn="base">
                <a:spcBef>
                  <a:spcPct val="0"/>
                </a:spcBef>
                <a:spcAft>
                  <a:spcPct val="0"/>
                </a:spcAft>
                <a:defRPr/>
              </a:pPr>
              <a:t>9</a:t>
            </a:fld>
            <a:endParaRPr lang="en-US"/>
          </a:p>
        </p:txBody>
      </p:sp>
      <p:sp>
        <p:nvSpPr>
          <p:cNvPr id="3174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E14DF62-1C73-4E52-B371-D0AF1F37B608}" type="datetime1">
              <a:rPr lang="en-US"/>
              <a:pPr fontAlgn="base">
                <a:spcBef>
                  <a:spcPct val="0"/>
                </a:spcBef>
                <a:spcAft>
                  <a:spcPct val="0"/>
                </a:spcAft>
                <a:defRPr/>
              </a:pPr>
              <a:t>12/31/2012</a:t>
            </a:fld>
            <a:endParaRPr lang="en-US"/>
          </a:p>
        </p:txBody>
      </p:sp>
      <p:sp>
        <p:nvSpPr>
          <p:cNvPr id="3174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3175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Present the overall picture.</a:t>
            </a:r>
          </a:p>
          <a:p>
            <a:pPr eaLnBrk="1" hangingPunct="1">
              <a:spcBef>
                <a:spcPct val="0"/>
              </a:spcBef>
            </a:pPr>
            <a:endParaRPr lang="en-US" smtClean="0"/>
          </a:p>
          <a:p>
            <a:pPr eaLnBrk="1" hangingPunct="1">
              <a:spcBef>
                <a:spcPct val="0"/>
              </a:spcBef>
            </a:pPr>
            <a:r>
              <a:rPr lang="en-US" smtClean="0"/>
              <a:t>Transition to next slide: “Let’s take a closer look at each of these major components of the intake system.”</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CF141-C88F-44FB-AF94-14961E93C1C3}" type="slidenum">
              <a:rPr lang="en-US"/>
              <a:pPr fontAlgn="base">
                <a:spcBef>
                  <a:spcPct val="0"/>
                </a:spcBef>
                <a:spcAft>
                  <a:spcPct val="0"/>
                </a:spcAft>
                <a:defRPr/>
              </a:pPr>
              <a:t>10</a:t>
            </a:fld>
            <a:endParaRPr lang="en-US"/>
          </a:p>
        </p:txBody>
      </p:sp>
      <p:sp>
        <p:nvSpPr>
          <p:cNvPr id="337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7390F3F-35C4-41F2-B414-325F7B65D667}" type="datetime1">
              <a:rPr lang="en-US"/>
              <a:pPr fontAlgn="base">
                <a:spcBef>
                  <a:spcPct val="0"/>
                </a:spcBef>
                <a:spcAft>
                  <a:spcPct val="0"/>
                </a:spcAft>
                <a:defRPr/>
              </a:pPr>
              <a:t>12/31/2012</a:t>
            </a:fld>
            <a:endParaRPr lang="en-US"/>
          </a:p>
        </p:txBody>
      </p:sp>
      <p:sp>
        <p:nvSpPr>
          <p:cNvPr id="3379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Day 3</a:t>
            </a:r>
          </a:p>
        </p:txBody>
      </p:sp>
      <p:sp>
        <p:nvSpPr>
          <p:cNvPr id="3379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Transit Bus Emission Control Systems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3F2B9C-9690-4631-98E6-B53F47CA6E2C}" type="datetime1">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D87BE-0742-4FC9-B34F-914E3DD7F9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A16804-1523-4B33-948B-5DD54276BB24}" type="datetime1">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D9A53-4DB7-4A7A-A0D9-C0380BB38BA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84B623-CFBB-40F3-978A-F128DD1D0E01}" type="datetime1">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576B7-80CF-4E42-A6ED-5BC5B3B78A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01A6E8-DCF7-4D1E-AF23-460272BD6997}" type="datetime1">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2903E-4D10-462F-AD36-448CFC18A8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B51AEF-8E86-4127-B3BD-F60EE6FD22F5}" type="datetime1">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ACF002-D0C7-4960-8304-6282720A74E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15299F-ECD7-41AB-AA71-F043F0242BA2}" type="datetime1">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E4398-C068-4403-BD53-CBDD91EEEB3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D6112A-421D-4D4C-A365-898574FB4A39}" type="datetime1">
              <a:rPr lang="en-US"/>
              <a:pPr>
                <a:defRPr/>
              </a:pPr>
              <a:t>12/31/2012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7CE74E-6E13-4870-8FDF-5AD84D6C2B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582A86-FFB0-4F13-B061-96DDC19F0C74}" type="datetime1">
              <a:rPr lang="en-US"/>
              <a:pPr>
                <a:defRPr/>
              </a:pPr>
              <a:t>12/31/2012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AABF0C-6E46-410F-91BD-64E3FA4F203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92C954-491A-4775-9DCE-9E601237FF8B}" type="datetime1">
              <a:rPr lang="en-US"/>
              <a:pPr>
                <a:defRPr/>
              </a:pPr>
              <a:t>12/31/2012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EF43B2-71DB-4A89-A42C-526F022915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681D0C-ACDD-4943-96F0-E84B92A87744}" type="datetime1">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73D87F-C560-4AAE-8F79-7CD7DD98D85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46E4C1-1960-4108-A221-1514694E290E}" type="datetime1">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54DB51-B40A-48FF-AECF-96027378438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F340EB7-23AB-4724-B0B1-8C9159B879FB}" type="datetime1">
              <a:rPr lang="en-US"/>
              <a:pPr>
                <a:defRPr/>
              </a:pPr>
              <a:t>12/31/2012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D8FEEE-D13F-4AE2-A4D3-027A0B361D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p:txBody>
          <a:bodyPr rtlCol="0">
            <a:normAutofit fontScale="77500" lnSpcReduction="20000"/>
          </a:bodyPr>
          <a:lstStyle/>
          <a:p>
            <a:pPr eaLnBrk="1" fontAlgn="auto" hangingPunct="1">
              <a:spcAft>
                <a:spcPts val="0"/>
              </a:spcAft>
              <a:buFont typeface="Arial" pitchFamily="34" charset="0"/>
              <a:buNone/>
              <a:defRPr/>
            </a:pPr>
            <a:r>
              <a:rPr lang="en-US" sz="3800" b="1" dirty="0" smtClean="0"/>
              <a:t>Transit Bus Emissions </a:t>
            </a:r>
          </a:p>
          <a:p>
            <a:pPr eaLnBrk="1" fontAlgn="auto" hangingPunct="1">
              <a:spcAft>
                <a:spcPts val="0"/>
              </a:spcAft>
              <a:buFont typeface="Arial" pitchFamily="34" charset="0"/>
              <a:buNone/>
              <a:defRPr/>
            </a:pPr>
            <a:r>
              <a:rPr lang="en-US" sz="3800" b="1" dirty="0" smtClean="0"/>
              <a:t>Control Systems</a:t>
            </a:r>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en-US" sz="2800" b="1" dirty="0" smtClean="0"/>
              <a:t>Day 3: DEF/DPF with SCR Emissions Control Systems</a:t>
            </a:r>
            <a:endParaRPr lang="en-US" sz="2800" dirty="0" smtClean="0"/>
          </a:p>
          <a:p>
            <a:pPr eaLnBrk="1" fontAlgn="auto" hangingPunct="1">
              <a:spcAft>
                <a:spcPts val="0"/>
              </a:spcAft>
              <a:buFont typeface="Arial" pitchFamily="34" charset="0"/>
              <a:buNone/>
              <a:defRPr/>
            </a:pPr>
            <a:endParaRPr lang="en-US" dirty="0"/>
          </a:p>
        </p:txBody>
      </p:sp>
      <p:pic>
        <p:nvPicPr>
          <p:cNvPr id="5" name="Picture 4"/>
          <p:cNvPicPr>
            <a:picLocks noChangeAspect="1" noChangeArrowheads="1"/>
          </p:cNvPicPr>
          <p:nvPr/>
        </p:nvPicPr>
        <p:blipFill>
          <a:blip r:embed="rId2"/>
          <a:srcRect/>
          <a:stretch>
            <a:fillRect/>
          </a:stretch>
        </p:blipFill>
        <p:spPr bwMode="auto">
          <a:xfrm>
            <a:off x="2514600" y="762000"/>
            <a:ext cx="3990975" cy="235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a:stretch>
            <a:fillRect/>
          </a:stretch>
        </p:blipFill>
        <p:spPr bwMode="auto">
          <a:xfrm>
            <a:off x="3543300" y="877888"/>
            <a:ext cx="5143500" cy="3465512"/>
          </a:xfrm>
          <a:prstGeom prst="rect">
            <a:avLst/>
          </a:prstGeom>
          <a:noFill/>
          <a:ln w="9525">
            <a:noFill/>
            <a:miter lim="800000"/>
            <a:headEnd/>
            <a:tailEnd/>
          </a:ln>
        </p:spPr>
      </p:pic>
      <p:sp>
        <p:nvSpPr>
          <p:cNvPr id="32770" name="Title 1"/>
          <p:cNvSpPr>
            <a:spLocks noGrp="1"/>
          </p:cNvSpPr>
          <p:nvPr>
            <p:ph type="title"/>
          </p:nvPr>
        </p:nvSpPr>
        <p:spPr>
          <a:xfrm>
            <a:off x="457200" y="0"/>
            <a:ext cx="8229600" cy="1143000"/>
          </a:xfrm>
        </p:spPr>
        <p:txBody>
          <a:bodyPr/>
          <a:lstStyle/>
          <a:p>
            <a:pPr algn="l" eaLnBrk="1" hangingPunct="1"/>
            <a:r>
              <a:rPr lang="en-US" sz="2800" b="1" smtClean="0"/>
              <a:t>2010 Cummins ISB Air Intake Overview</a:t>
            </a:r>
          </a:p>
        </p:txBody>
      </p:sp>
      <p:sp>
        <p:nvSpPr>
          <p:cNvPr id="16" name="Content Placeholder 15"/>
          <p:cNvSpPr>
            <a:spLocks noGrp="1"/>
          </p:cNvSpPr>
          <p:nvPr>
            <p:ph sz="half" idx="1"/>
          </p:nvPr>
        </p:nvSpPr>
        <p:spPr>
          <a:xfrm>
            <a:off x="228600" y="914400"/>
            <a:ext cx="3200400" cy="5715000"/>
          </a:xfrm>
        </p:spPr>
        <p:txBody>
          <a:bodyPr rtlCol="0">
            <a:normAutofit fontScale="92500"/>
          </a:bodyPr>
          <a:lstStyle/>
          <a:p>
            <a:pPr marL="0" indent="0" eaLnBrk="1" fontAlgn="auto" hangingPunct="1">
              <a:spcAft>
                <a:spcPts val="0"/>
              </a:spcAft>
              <a:buFont typeface="Arial" pitchFamily="34" charset="0"/>
              <a:buNone/>
              <a:defRPr/>
            </a:pPr>
            <a:r>
              <a:rPr lang="en-US" sz="2200" dirty="0" smtClean="0"/>
              <a:t>On an engine with EGR, the air intake system and exhaust system components work together to provide the correct amount of intake charge flow into the engine. The major components of the intake system are:</a:t>
            </a:r>
          </a:p>
          <a:p>
            <a:pPr marL="0" indent="0" eaLnBrk="1" fontAlgn="auto" hangingPunct="1">
              <a:spcAft>
                <a:spcPts val="0"/>
              </a:spcAft>
              <a:buFont typeface="Arial" pitchFamily="34" charset="0"/>
              <a:buNone/>
              <a:defRPr/>
            </a:pPr>
            <a:endParaRPr lang="en-US" sz="2200" dirty="0" smtClean="0"/>
          </a:p>
          <a:p>
            <a:pPr marL="514350" indent="-514350" eaLnBrk="1" fontAlgn="auto" hangingPunct="1">
              <a:spcAft>
                <a:spcPts val="0"/>
              </a:spcAft>
              <a:buFont typeface="Arial" pitchFamily="34" charset="0"/>
              <a:buAutoNum type="arabicPeriod"/>
              <a:defRPr/>
            </a:pPr>
            <a:r>
              <a:rPr lang="en-US" sz="2200" dirty="0" smtClean="0"/>
              <a:t>Turbocharger</a:t>
            </a:r>
          </a:p>
          <a:p>
            <a:pPr marL="514350" indent="-514350" eaLnBrk="1" fontAlgn="auto" hangingPunct="1">
              <a:spcAft>
                <a:spcPts val="0"/>
              </a:spcAft>
              <a:buFont typeface="Arial" pitchFamily="34" charset="0"/>
              <a:buAutoNum type="arabicPeriod"/>
              <a:defRPr/>
            </a:pPr>
            <a:r>
              <a:rPr lang="en-US" sz="2200" dirty="0" smtClean="0"/>
              <a:t>Charge Air Cooler (CAC)</a:t>
            </a:r>
          </a:p>
          <a:p>
            <a:pPr marL="514350" indent="-514350" eaLnBrk="1" fontAlgn="auto" hangingPunct="1">
              <a:spcAft>
                <a:spcPts val="0"/>
              </a:spcAft>
              <a:buFont typeface="Arial" pitchFamily="34" charset="0"/>
              <a:buAutoNum type="arabicPeriod"/>
              <a:defRPr/>
            </a:pPr>
            <a:r>
              <a:rPr lang="en-US" sz="2200" dirty="0" smtClean="0"/>
              <a:t>Air Intake Connection</a:t>
            </a:r>
          </a:p>
          <a:p>
            <a:pPr marL="514350" indent="-514350" eaLnBrk="1" fontAlgn="auto" hangingPunct="1">
              <a:spcAft>
                <a:spcPts val="0"/>
              </a:spcAft>
              <a:buFont typeface="Arial" pitchFamily="34" charset="0"/>
              <a:buAutoNum type="arabicPeriod"/>
              <a:defRPr/>
            </a:pPr>
            <a:r>
              <a:rPr lang="en-US" sz="2200" dirty="0" smtClean="0"/>
              <a:t>Air Intake Manifold / Cold Starting Aid</a:t>
            </a:r>
          </a:p>
          <a:p>
            <a:pPr marL="514350" indent="-514350" eaLnBrk="1" fontAlgn="auto" hangingPunct="1">
              <a:spcAft>
                <a:spcPts val="0"/>
              </a:spcAft>
              <a:buFont typeface="Arial" pitchFamily="34" charset="0"/>
              <a:buAutoNum type="arabicPeriod"/>
              <a:defRPr/>
            </a:pPr>
            <a:r>
              <a:rPr lang="en-US" sz="2200" dirty="0" smtClean="0"/>
              <a:t>EGR Valve</a:t>
            </a:r>
            <a:endParaRPr lang="en-US" sz="2200" dirty="0"/>
          </a:p>
        </p:txBody>
      </p:sp>
      <p:sp>
        <p:nvSpPr>
          <p:cNvPr id="32772" name="TextBox 9"/>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32773" name="TextBox 10"/>
          <p:cNvSpPr txBox="1">
            <a:spLocks noChangeArrowheads="1"/>
          </p:cNvSpPr>
          <p:nvPr/>
        </p:nvSpPr>
        <p:spPr bwMode="auto">
          <a:xfrm>
            <a:off x="5791200" y="9144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1</a:t>
            </a:r>
          </a:p>
        </p:txBody>
      </p:sp>
      <p:sp>
        <p:nvSpPr>
          <p:cNvPr id="32774" name="TextBox 11"/>
          <p:cNvSpPr txBox="1">
            <a:spLocks noChangeArrowheads="1"/>
          </p:cNvSpPr>
          <p:nvPr/>
        </p:nvSpPr>
        <p:spPr bwMode="auto">
          <a:xfrm>
            <a:off x="7315200" y="32004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4</a:t>
            </a:r>
          </a:p>
        </p:txBody>
      </p:sp>
      <p:sp>
        <p:nvSpPr>
          <p:cNvPr id="32775" name="TextBox 13"/>
          <p:cNvSpPr txBox="1">
            <a:spLocks noChangeArrowheads="1"/>
          </p:cNvSpPr>
          <p:nvPr/>
        </p:nvSpPr>
        <p:spPr bwMode="auto">
          <a:xfrm>
            <a:off x="3733800" y="19812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2</a:t>
            </a:r>
          </a:p>
        </p:txBody>
      </p:sp>
      <p:sp>
        <p:nvSpPr>
          <p:cNvPr id="32776" name="TextBox 14"/>
          <p:cNvSpPr txBox="1">
            <a:spLocks noChangeArrowheads="1"/>
          </p:cNvSpPr>
          <p:nvPr/>
        </p:nvSpPr>
        <p:spPr bwMode="auto">
          <a:xfrm>
            <a:off x="6019800" y="37338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3</a:t>
            </a:r>
          </a:p>
        </p:txBody>
      </p:sp>
      <p:sp>
        <p:nvSpPr>
          <p:cNvPr id="32777" name="TextBox 12"/>
          <p:cNvSpPr txBox="1">
            <a:spLocks noChangeArrowheads="1"/>
          </p:cNvSpPr>
          <p:nvPr/>
        </p:nvSpPr>
        <p:spPr bwMode="auto">
          <a:xfrm>
            <a:off x="6934200" y="3429000"/>
            <a:ext cx="381000" cy="369888"/>
          </a:xfrm>
          <a:prstGeom prst="rect">
            <a:avLst/>
          </a:prstGeom>
          <a:solidFill>
            <a:schemeClr val="bg1"/>
          </a:solidFill>
          <a:ln w="9525">
            <a:noFill/>
            <a:miter lim="800000"/>
            <a:headEnd/>
            <a:tailEnd/>
          </a:ln>
        </p:spPr>
        <p:txBody>
          <a:bodyPr>
            <a:spAutoFit/>
          </a:bodyPr>
          <a:lstStyle/>
          <a:p>
            <a:r>
              <a:rPr lang="en-US" b="1">
                <a:latin typeface="Calibri" pitchFamily="34" charset="0"/>
              </a:rPr>
              <a:t>5</a:t>
            </a:r>
          </a:p>
        </p:txBody>
      </p:sp>
      <p:sp>
        <p:nvSpPr>
          <p:cNvPr id="17" name="Slide Number Placeholder 16"/>
          <p:cNvSpPr>
            <a:spLocks noGrp="1"/>
          </p:cNvSpPr>
          <p:nvPr>
            <p:ph type="sldNum" sz="quarter" idx="12"/>
          </p:nvPr>
        </p:nvSpPr>
        <p:spPr/>
        <p:txBody>
          <a:bodyPr/>
          <a:lstStyle/>
          <a:p>
            <a:pPr>
              <a:defRPr/>
            </a:pPr>
            <a:fld id="{BEA7182F-95D0-4BCD-AE9A-7607089688CB}" type="slidenum">
              <a:rPr lang="en-US"/>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143000"/>
          </a:xfrm>
        </p:spPr>
        <p:txBody>
          <a:bodyPr/>
          <a:lstStyle/>
          <a:p>
            <a:pPr eaLnBrk="1" hangingPunct="1"/>
            <a:r>
              <a:rPr lang="en-US" sz="3200" b="1" smtClean="0"/>
              <a:t>2010 Cummins ISB Turbocharger Operation (1)</a:t>
            </a:r>
          </a:p>
        </p:txBody>
      </p:sp>
      <p:sp>
        <p:nvSpPr>
          <p:cNvPr id="10" name="Content Placeholder 9"/>
          <p:cNvSpPr>
            <a:spLocks noGrp="1"/>
          </p:cNvSpPr>
          <p:nvPr>
            <p:ph sz="half" idx="1"/>
          </p:nvPr>
        </p:nvSpPr>
        <p:spPr>
          <a:xfrm>
            <a:off x="228600" y="1143000"/>
            <a:ext cx="4038600" cy="4525963"/>
          </a:xfrm>
        </p:spPr>
        <p:txBody>
          <a:bodyPr rtlCol="0">
            <a:normAutofit fontScale="85000" lnSpcReduction="20000"/>
          </a:bodyPr>
          <a:lstStyle/>
          <a:p>
            <a:pPr marL="0" indent="0" eaLnBrk="1" fontAlgn="auto" hangingPunct="1">
              <a:spcAft>
                <a:spcPts val="0"/>
              </a:spcAft>
              <a:buFont typeface="Arial" pitchFamily="34" charset="0"/>
              <a:buNone/>
              <a:defRPr/>
            </a:pPr>
            <a:r>
              <a:rPr lang="en-US" dirty="0" smtClean="0"/>
              <a:t>The turbocharger in the 2010 Cummins is a variable geometry turbocharger (VGT). It includes:</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A serviceable actuator mounted to the bearing housing of the turbocharger</a:t>
            </a:r>
          </a:p>
          <a:p>
            <a:pPr eaLnBrk="1" fontAlgn="auto" hangingPunct="1">
              <a:spcAft>
                <a:spcPts val="0"/>
              </a:spcAft>
              <a:buFont typeface="Arial" pitchFamily="34" charset="0"/>
              <a:buChar char="•"/>
              <a:defRPr/>
            </a:pPr>
            <a:r>
              <a:rPr lang="en-US" dirty="0" smtClean="0"/>
              <a:t>A speed sensor in the bearing housing to monitor operation</a:t>
            </a:r>
          </a:p>
          <a:p>
            <a:pPr eaLnBrk="1" fontAlgn="auto" hangingPunct="1">
              <a:spcAft>
                <a:spcPts val="0"/>
              </a:spcAft>
              <a:buFont typeface="Arial" pitchFamily="34" charset="0"/>
              <a:buChar char="•"/>
              <a:defRPr/>
            </a:pPr>
            <a:r>
              <a:rPr lang="en-US" dirty="0" smtClean="0"/>
              <a:t>Water cooled bearing housings (in addition to oil lubrication</a:t>
            </a:r>
            <a:endParaRPr lang="en-US" dirty="0"/>
          </a:p>
        </p:txBody>
      </p:sp>
      <p:pic>
        <p:nvPicPr>
          <p:cNvPr id="34819" name="Picture 2"/>
          <p:cNvPicPr>
            <a:picLocks noChangeAspect="1" noChangeArrowheads="1"/>
          </p:cNvPicPr>
          <p:nvPr/>
        </p:nvPicPr>
        <p:blipFill>
          <a:blip r:embed="rId3"/>
          <a:srcRect/>
          <a:stretch>
            <a:fillRect/>
          </a:stretch>
        </p:blipFill>
        <p:spPr bwMode="auto">
          <a:xfrm>
            <a:off x="4572000" y="1600200"/>
            <a:ext cx="4202113" cy="2895600"/>
          </a:xfrm>
          <a:prstGeom prst="rect">
            <a:avLst/>
          </a:prstGeom>
          <a:noFill/>
          <a:ln w="9525">
            <a:noFill/>
            <a:miter lim="800000"/>
            <a:headEnd/>
            <a:tailEnd/>
          </a:ln>
        </p:spPr>
      </p:pic>
      <p:sp>
        <p:nvSpPr>
          <p:cNvPr id="34820"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6" name="Slide Number Placeholder 5"/>
          <p:cNvSpPr>
            <a:spLocks noGrp="1"/>
          </p:cNvSpPr>
          <p:nvPr>
            <p:ph type="sldNum" sz="quarter" idx="12"/>
          </p:nvPr>
        </p:nvSpPr>
        <p:spPr/>
        <p:txBody>
          <a:bodyPr/>
          <a:lstStyle/>
          <a:p>
            <a:pPr>
              <a:defRPr/>
            </a:pPr>
            <a:fld id="{542D565E-C876-4039-989A-88D0147576FE}" type="slidenum">
              <a:rPr lang="en-US"/>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143000"/>
          </a:xfrm>
        </p:spPr>
        <p:txBody>
          <a:bodyPr/>
          <a:lstStyle/>
          <a:p>
            <a:pPr eaLnBrk="1" hangingPunct="1"/>
            <a:r>
              <a:rPr lang="en-US" sz="3200" b="1" smtClean="0"/>
              <a:t>2010 Cummins ISB Turbocharger Operation (2)</a:t>
            </a:r>
          </a:p>
        </p:txBody>
      </p:sp>
      <p:sp>
        <p:nvSpPr>
          <p:cNvPr id="36866" name="Content Placeholder 9"/>
          <p:cNvSpPr>
            <a:spLocks noGrp="1"/>
          </p:cNvSpPr>
          <p:nvPr>
            <p:ph idx="1"/>
          </p:nvPr>
        </p:nvSpPr>
        <p:spPr>
          <a:xfrm>
            <a:off x="0" y="990600"/>
            <a:ext cx="4038600" cy="3124200"/>
          </a:xfrm>
        </p:spPr>
        <p:txBody>
          <a:bodyPr/>
          <a:lstStyle/>
          <a:p>
            <a:pPr marL="228600" indent="-228600" eaLnBrk="1" hangingPunct="1"/>
            <a:r>
              <a:rPr lang="en-US" sz="2800" smtClean="0"/>
              <a:t>Turbocharger uses exhaust gas energy from the engine to turn the turbine wheel</a:t>
            </a:r>
          </a:p>
          <a:p>
            <a:pPr marL="228600" indent="-228600" eaLnBrk="1" hangingPunct="1"/>
            <a:r>
              <a:rPr lang="en-US" sz="2800" smtClean="0"/>
              <a:t>Turbine wheel drives the compressor wheel through a common shaft</a:t>
            </a:r>
          </a:p>
        </p:txBody>
      </p:sp>
      <p:pic>
        <p:nvPicPr>
          <p:cNvPr id="36867" name="Picture 5"/>
          <p:cNvPicPr>
            <a:picLocks noChangeAspect="1" noChangeArrowheads="1"/>
          </p:cNvPicPr>
          <p:nvPr/>
        </p:nvPicPr>
        <p:blipFill>
          <a:blip r:embed="rId3"/>
          <a:srcRect/>
          <a:stretch>
            <a:fillRect/>
          </a:stretch>
        </p:blipFill>
        <p:spPr bwMode="auto">
          <a:xfrm>
            <a:off x="4038600" y="914400"/>
            <a:ext cx="4584700" cy="3132138"/>
          </a:xfrm>
          <a:prstGeom prst="rect">
            <a:avLst/>
          </a:prstGeom>
          <a:noFill/>
          <a:ln w="9525">
            <a:noFill/>
            <a:miter lim="800000"/>
            <a:headEnd/>
            <a:tailEnd/>
          </a:ln>
        </p:spPr>
      </p:pic>
      <p:sp>
        <p:nvSpPr>
          <p:cNvPr id="36868"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36869" name="Content Placeholder 9"/>
          <p:cNvSpPr txBox="1">
            <a:spLocks/>
          </p:cNvSpPr>
          <p:nvPr/>
        </p:nvSpPr>
        <p:spPr bwMode="auto">
          <a:xfrm>
            <a:off x="0" y="4191000"/>
            <a:ext cx="9144000" cy="1981200"/>
          </a:xfrm>
          <a:prstGeom prst="rect">
            <a:avLst/>
          </a:prstGeom>
          <a:noFill/>
          <a:ln w="9525">
            <a:noFill/>
            <a:miter lim="800000"/>
            <a:headEnd/>
            <a:tailEnd/>
          </a:ln>
        </p:spPr>
        <p:txBody>
          <a:bodyPr/>
          <a:lstStyle/>
          <a:p>
            <a:pPr marL="228600" indent="-228600">
              <a:spcBef>
                <a:spcPct val="20000"/>
              </a:spcBef>
              <a:buFont typeface="Arial" charset="0"/>
              <a:buChar char="•"/>
            </a:pPr>
            <a:r>
              <a:rPr lang="en-US" sz="2800">
                <a:latin typeface="Calibri" pitchFamily="34" charset="0"/>
              </a:rPr>
              <a:t>Impellers on the compressor wheel draw intake air through the air filter and inlet plumbing into the turbocharger compressor housing</a:t>
            </a:r>
          </a:p>
          <a:p>
            <a:pPr marL="228600" indent="-228600">
              <a:spcBef>
                <a:spcPct val="20000"/>
              </a:spcBef>
              <a:buFont typeface="Arial" charset="0"/>
              <a:buChar char="•"/>
            </a:pPr>
            <a:r>
              <a:rPr lang="en-US" sz="2800">
                <a:latin typeface="Calibri" pitchFamily="34" charset="0"/>
              </a:rPr>
              <a:t>Air is then pressurized by the compressor wheel before being delivered to charge air cooler</a:t>
            </a:r>
          </a:p>
        </p:txBody>
      </p:sp>
      <p:sp>
        <p:nvSpPr>
          <p:cNvPr id="7" name="Slide Number Placeholder 6"/>
          <p:cNvSpPr>
            <a:spLocks noGrp="1"/>
          </p:cNvSpPr>
          <p:nvPr>
            <p:ph type="sldNum" sz="quarter" idx="12"/>
          </p:nvPr>
        </p:nvSpPr>
        <p:spPr/>
        <p:txBody>
          <a:bodyPr/>
          <a:lstStyle/>
          <a:p>
            <a:pPr>
              <a:defRPr/>
            </a:pPr>
            <a:fld id="{FFB7D7B0-8AEF-43ED-8B90-17FA559BBBAA}" type="slidenum">
              <a:rPr lang="en-US"/>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143000"/>
          </a:xfrm>
        </p:spPr>
        <p:txBody>
          <a:bodyPr/>
          <a:lstStyle/>
          <a:p>
            <a:pPr eaLnBrk="1" hangingPunct="1"/>
            <a:r>
              <a:rPr lang="en-US" sz="3200" b="1" smtClean="0"/>
              <a:t>2010 Cummins ISB Turbocharger Operation (3)</a:t>
            </a:r>
          </a:p>
        </p:txBody>
      </p:sp>
      <p:sp>
        <p:nvSpPr>
          <p:cNvPr id="38914"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38915" name="Content Placeholder 9"/>
          <p:cNvSpPr>
            <a:spLocks noGrp="1"/>
          </p:cNvSpPr>
          <p:nvPr>
            <p:ph idx="1"/>
          </p:nvPr>
        </p:nvSpPr>
        <p:spPr>
          <a:xfrm>
            <a:off x="152400" y="990600"/>
            <a:ext cx="3886200" cy="5410200"/>
          </a:xfrm>
        </p:spPr>
        <p:txBody>
          <a:bodyPr/>
          <a:lstStyle/>
          <a:p>
            <a:pPr marL="0" indent="0" eaLnBrk="1" hangingPunct="1">
              <a:buFont typeface="Arial" charset="0"/>
              <a:buNone/>
            </a:pPr>
            <a:r>
              <a:rPr lang="en-US" sz="2300" smtClean="0"/>
              <a:t>The turbine, compressor wheel, and shaft are supported by two rotating bearings in the bearing housing. Passages in the bearing housing direct filtered, pressurized engine oil to the shaft bearing and thrust bearings. The oil is used to lubricate and cool the rotating components. Oil then drains from the bearing housing to the engine sump, through the oil drain line.</a:t>
            </a:r>
          </a:p>
        </p:txBody>
      </p:sp>
      <p:sp>
        <p:nvSpPr>
          <p:cNvPr id="38916" name="Content Placeholder 9"/>
          <p:cNvSpPr txBox="1">
            <a:spLocks/>
          </p:cNvSpPr>
          <p:nvPr/>
        </p:nvSpPr>
        <p:spPr bwMode="auto">
          <a:xfrm>
            <a:off x="4191000" y="4038600"/>
            <a:ext cx="4953000" cy="1981200"/>
          </a:xfrm>
          <a:prstGeom prst="rect">
            <a:avLst/>
          </a:prstGeom>
          <a:noFill/>
          <a:ln w="9525">
            <a:noFill/>
            <a:miter lim="800000"/>
            <a:headEnd/>
            <a:tailEnd/>
          </a:ln>
        </p:spPr>
        <p:txBody>
          <a:bodyPr/>
          <a:lstStyle/>
          <a:p>
            <a:pPr>
              <a:spcBef>
                <a:spcPct val="20000"/>
              </a:spcBef>
            </a:pPr>
            <a:r>
              <a:rPr lang="en-US" sz="2300">
                <a:latin typeface="Calibri" pitchFamily="34" charset="0"/>
              </a:rPr>
              <a:t>An adequate supply of good, filtered oil is very important to the life of the turbocharger. Make sure a high quality oil is used and the oil and the oil filter are changed in accordance with the maintenance recommendations.</a:t>
            </a:r>
          </a:p>
        </p:txBody>
      </p:sp>
      <p:pic>
        <p:nvPicPr>
          <p:cNvPr id="38917" name="Picture 4"/>
          <p:cNvPicPr>
            <a:picLocks noChangeAspect="1" noChangeArrowheads="1"/>
          </p:cNvPicPr>
          <p:nvPr/>
        </p:nvPicPr>
        <p:blipFill>
          <a:blip r:embed="rId3"/>
          <a:srcRect/>
          <a:stretch>
            <a:fillRect/>
          </a:stretch>
        </p:blipFill>
        <p:spPr bwMode="auto">
          <a:xfrm>
            <a:off x="4191000" y="914400"/>
            <a:ext cx="4191000" cy="29654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237A59B-66BA-4DE2-A290-BC9B0118CC85}" type="slidenum">
              <a:rPr lang="en-US"/>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000" y="0"/>
            <a:ext cx="8229600" cy="1143000"/>
          </a:xfrm>
        </p:spPr>
        <p:txBody>
          <a:bodyPr/>
          <a:lstStyle/>
          <a:p>
            <a:pPr eaLnBrk="1" hangingPunct="1"/>
            <a:r>
              <a:rPr lang="en-US" sz="3200" b="1" smtClean="0"/>
              <a:t>2010 Cummins ISB Charge Air Cooler (CAC) </a:t>
            </a:r>
          </a:p>
        </p:txBody>
      </p:sp>
      <p:sp>
        <p:nvSpPr>
          <p:cNvPr id="12" name="Content Placeholder 11"/>
          <p:cNvSpPr>
            <a:spLocks noGrp="1"/>
          </p:cNvSpPr>
          <p:nvPr>
            <p:ph sz="half" idx="1"/>
          </p:nvPr>
        </p:nvSpPr>
        <p:spPr>
          <a:xfrm>
            <a:off x="228600" y="1143000"/>
            <a:ext cx="3962400" cy="3505200"/>
          </a:xfrm>
        </p:spPr>
        <p:txBody>
          <a:bodyPr rtlCol="0">
            <a:normAutofit fontScale="85000" lnSpcReduction="20000"/>
          </a:bodyPr>
          <a:lstStyle/>
          <a:p>
            <a:pPr marL="514350" indent="-514350" eaLnBrk="1" fontAlgn="auto" hangingPunct="1">
              <a:spcAft>
                <a:spcPts val="0"/>
              </a:spcAft>
              <a:buFont typeface="Arial" pitchFamily="34" charset="0"/>
              <a:buAutoNum type="arabicPeriod"/>
              <a:defRPr/>
            </a:pPr>
            <a:r>
              <a:rPr lang="en-US" dirty="0" smtClean="0"/>
              <a:t>Chassis mounted charge air coolers improve engine performance and reduce emissions</a:t>
            </a:r>
          </a:p>
          <a:p>
            <a:pPr marL="514350" indent="-514350" eaLnBrk="1" fontAlgn="auto" hangingPunct="1">
              <a:spcAft>
                <a:spcPts val="0"/>
              </a:spcAft>
              <a:buFont typeface="Arial" pitchFamily="34" charset="0"/>
              <a:buAutoNum type="arabicPeriod"/>
              <a:defRPr/>
            </a:pPr>
            <a:r>
              <a:rPr lang="en-US" dirty="0" smtClean="0"/>
              <a:t>The system uses large diameter piping to transfer the air from the turbocharger to the CAC, then returns the air from the CAC to the intake manifold</a:t>
            </a:r>
          </a:p>
        </p:txBody>
      </p:sp>
      <p:sp>
        <p:nvSpPr>
          <p:cNvPr id="40963" name="Content Placeholder 11"/>
          <p:cNvSpPr>
            <a:spLocks noGrp="1"/>
          </p:cNvSpPr>
          <p:nvPr>
            <p:ph sz="half" idx="2"/>
          </p:nvPr>
        </p:nvSpPr>
        <p:spPr>
          <a:xfrm>
            <a:off x="228600" y="4572000"/>
            <a:ext cx="8229600" cy="1981200"/>
          </a:xfrm>
        </p:spPr>
        <p:txBody>
          <a:bodyPr/>
          <a:lstStyle/>
          <a:p>
            <a:pPr marL="514350" indent="-514350" eaLnBrk="1" hangingPunct="1">
              <a:buFont typeface="Arial" charset="0"/>
              <a:buAutoNum type="arabicPeriod" startAt="3"/>
            </a:pPr>
            <a:r>
              <a:rPr lang="en-US" sz="2400" smtClean="0"/>
              <a:t>Air compressed by the turbocharger increases in temperature, this air is passed through the CAC, which cools the air.</a:t>
            </a:r>
          </a:p>
          <a:p>
            <a:pPr marL="514350" indent="-514350" eaLnBrk="1" hangingPunct="1">
              <a:buFont typeface="Arial" charset="0"/>
              <a:buAutoNum type="arabicPeriod" startAt="3"/>
            </a:pPr>
            <a:r>
              <a:rPr lang="en-US" sz="2400" smtClean="0"/>
              <a:t>The cooler air is more dense, so more air can be compressed into the cylinder, yielding a greater combustion efficiency.</a:t>
            </a:r>
          </a:p>
        </p:txBody>
      </p:sp>
      <p:sp>
        <p:nvSpPr>
          <p:cNvPr id="40964"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40965" name="Picture 2"/>
          <p:cNvPicPr>
            <a:picLocks noChangeAspect="1" noChangeArrowheads="1"/>
          </p:cNvPicPr>
          <p:nvPr/>
        </p:nvPicPr>
        <p:blipFill>
          <a:blip r:embed="rId3"/>
          <a:srcRect/>
          <a:stretch>
            <a:fillRect/>
          </a:stretch>
        </p:blipFill>
        <p:spPr bwMode="auto">
          <a:xfrm>
            <a:off x="4111625" y="1295400"/>
            <a:ext cx="4375150" cy="2895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AFCF9E6-2C2E-4963-AD78-8DCCE346CB00}" type="slidenum">
              <a:rPr lang="en-US"/>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143000"/>
          </a:xfrm>
        </p:spPr>
        <p:txBody>
          <a:bodyPr/>
          <a:lstStyle/>
          <a:p>
            <a:pPr eaLnBrk="1" hangingPunct="1"/>
            <a:r>
              <a:rPr lang="en-US" sz="3200" b="1" smtClean="0"/>
              <a:t>2010 Cummins ISB Air Intake Connection</a:t>
            </a:r>
          </a:p>
        </p:txBody>
      </p:sp>
      <p:sp>
        <p:nvSpPr>
          <p:cNvPr id="7" name="Content Placeholder 6"/>
          <p:cNvSpPr>
            <a:spLocks noGrp="1"/>
          </p:cNvSpPr>
          <p:nvPr>
            <p:ph sz="half" idx="1"/>
          </p:nvPr>
        </p:nvSpPr>
        <p:spPr>
          <a:xfrm>
            <a:off x="0" y="1143000"/>
            <a:ext cx="3962400" cy="2971800"/>
          </a:xfrm>
        </p:spPr>
        <p:txBody>
          <a:bodyPr rtlCol="0">
            <a:normAutofit lnSpcReduction="10000"/>
          </a:bodyPr>
          <a:lstStyle/>
          <a:p>
            <a:pPr eaLnBrk="1" fontAlgn="auto" hangingPunct="1">
              <a:spcAft>
                <a:spcPts val="0"/>
              </a:spcAft>
              <a:buFont typeface="Arial" pitchFamily="34" charset="0"/>
              <a:buChar char="•"/>
              <a:defRPr/>
            </a:pPr>
            <a:r>
              <a:rPr lang="en-US" sz="2400" dirty="0" smtClean="0"/>
              <a:t>The air intake connection (1) is a critical piece in combining the EGR flow and the fresh intake air.</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en-US" sz="2400" dirty="0" smtClean="0"/>
              <a:t>EGR valve (2) is mounted on top of the air intake connection. </a:t>
            </a:r>
            <a:endParaRPr lang="en-US" sz="2400" dirty="0"/>
          </a:p>
        </p:txBody>
      </p:sp>
      <p:sp>
        <p:nvSpPr>
          <p:cNvPr id="8" name="Content Placeholder 7"/>
          <p:cNvSpPr>
            <a:spLocks noGrp="1"/>
          </p:cNvSpPr>
          <p:nvPr>
            <p:ph sz="half" idx="2"/>
          </p:nvPr>
        </p:nvSpPr>
        <p:spPr>
          <a:xfrm>
            <a:off x="0" y="4191000"/>
            <a:ext cx="8610600" cy="2316163"/>
          </a:xfrm>
        </p:spPr>
        <p:txBody>
          <a:bodyPr rtlCol="0">
            <a:normAutofit lnSpcReduction="10000"/>
          </a:bodyPr>
          <a:lstStyle/>
          <a:p>
            <a:pPr eaLnBrk="1" fontAlgn="auto" hangingPunct="1">
              <a:spcAft>
                <a:spcPts val="0"/>
              </a:spcAft>
              <a:buFont typeface="Arial" pitchFamily="34" charset="0"/>
              <a:buChar char="•"/>
              <a:defRPr/>
            </a:pPr>
            <a:r>
              <a:rPr lang="en-US" sz="2400" dirty="0" smtClean="0"/>
              <a:t>The amount of EGR flow entering the air intake connection is determined by readings from the delta p sensor (3)</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en-US" sz="2400" dirty="0" smtClean="0"/>
              <a:t>The air intake connection is also the air intake source for engines with turbochargers. An air compressor inlet tube connects the air compressor to the air intake connection</a:t>
            </a:r>
            <a:endParaRPr lang="en-US" sz="2400" dirty="0"/>
          </a:p>
        </p:txBody>
      </p:sp>
      <p:sp>
        <p:nvSpPr>
          <p:cNvPr id="43012"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43013" name="Picture 2"/>
          <p:cNvPicPr>
            <a:picLocks noChangeAspect="1" noChangeArrowheads="1"/>
          </p:cNvPicPr>
          <p:nvPr/>
        </p:nvPicPr>
        <p:blipFill>
          <a:blip r:embed="rId3"/>
          <a:srcRect/>
          <a:stretch>
            <a:fillRect/>
          </a:stretch>
        </p:blipFill>
        <p:spPr bwMode="auto">
          <a:xfrm>
            <a:off x="4191000" y="1066800"/>
            <a:ext cx="4572000" cy="30861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005B0003-275B-452B-9E6E-48BF89E643B6}" type="slidenum">
              <a:rPr lang="en-US"/>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228600"/>
            <a:ext cx="9144000" cy="1143000"/>
          </a:xfrm>
        </p:spPr>
        <p:txBody>
          <a:bodyPr/>
          <a:lstStyle/>
          <a:p>
            <a:pPr eaLnBrk="1" hangingPunct="1"/>
            <a:r>
              <a:rPr lang="en-US" sz="2700" b="1" smtClean="0"/>
              <a:t>2010 Cummins ISB Air Intake Manifold / Cold Starting Aid</a:t>
            </a:r>
          </a:p>
        </p:txBody>
      </p:sp>
      <p:sp>
        <p:nvSpPr>
          <p:cNvPr id="45058" name="Content Placeholder 6"/>
          <p:cNvSpPr>
            <a:spLocks noGrp="1"/>
          </p:cNvSpPr>
          <p:nvPr>
            <p:ph idx="1"/>
          </p:nvPr>
        </p:nvSpPr>
        <p:spPr>
          <a:xfrm>
            <a:off x="0" y="3810000"/>
            <a:ext cx="9144000" cy="2819400"/>
          </a:xfrm>
        </p:spPr>
        <p:txBody>
          <a:bodyPr/>
          <a:lstStyle/>
          <a:p>
            <a:pPr eaLnBrk="1" hangingPunct="1"/>
            <a:r>
              <a:rPr lang="en-US" sz="2400" smtClean="0"/>
              <a:t>The air intake manifold with integral cold starting aid covers the intake portion of the cylinder head.</a:t>
            </a:r>
          </a:p>
          <a:p>
            <a:pPr eaLnBrk="1" hangingPunct="1"/>
            <a:r>
              <a:rPr lang="en-US" sz="2400" smtClean="0"/>
              <a:t>The cold starting aid is used to pre-heat the intake air under cold ambient conditions</a:t>
            </a:r>
          </a:p>
          <a:p>
            <a:pPr eaLnBrk="1" hangingPunct="1"/>
            <a:r>
              <a:rPr lang="en-US" sz="2400" smtClean="0"/>
              <a:t>The ECM controls the operation of the intake air heater by controlling a single solenoid which provides power for the heater when commanded</a:t>
            </a:r>
          </a:p>
          <a:p>
            <a:pPr eaLnBrk="1" hangingPunct="1"/>
            <a:endParaRPr lang="en-US" sz="2400" smtClean="0"/>
          </a:p>
        </p:txBody>
      </p:sp>
      <p:sp>
        <p:nvSpPr>
          <p:cNvPr id="45059" name="TextBox 8"/>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45060" name="Content Placeholder 7"/>
          <p:cNvSpPr txBox="1">
            <a:spLocks/>
          </p:cNvSpPr>
          <p:nvPr/>
        </p:nvSpPr>
        <p:spPr bwMode="auto">
          <a:xfrm>
            <a:off x="0" y="4541838"/>
            <a:ext cx="8610600" cy="2316162"/>
          </a:xfrm>
          <a:prstGeom prst="rect">
            <a:avLst/>
          </a:prstGeom>
          <a:noFill/>
          <a:ln w="9525">
            <a:noFill/>
            <a:miter lim="800000"/>
            <a:headEnd/>
            <a:tailEnd/>
          </a:ln>
        </p:spPr>
        <p:txBody>
          <a:bodyPr/>
          <a:lstStyle/>
          <a:p>
            <a:pPr marL="342900" indent="-342900">
              <a:spcBef>
                <a:spcPct val="20000"/>
              </a:spcBef>
              <a:buFont typeface="Arial" charset="0"/>
              <a:buNone/>
            </a:pPr>
            <a:endParaRPr lang="en-US" sz="2400">
              <a:latin typeface="Calibri" pitchFamily="34" charset="0"/>
            </a:endParaRPr>
          </a:p>
        </p:txBody>
      </p:sp>
      <p:pic>
        <p:nvPicPr>
          <p:cNvPr id="45061" name="Picture 2"/>
          <p:cNvPicPr>
            <a:picLocks noChangeAspect="1" noChangeArrowheads="1"/>
          </p:cNvPicPr>
          <p:nvPr/>
        </p:nvPicPr>
        <p:blipFill>
          <a:blip r:embed="rId3"/>
          <a:srcRect/>
          <a:stretch>
            <a:fillRect/>
          </a:stretch>
        </p:blipFill>
        <p:spPr bwMode="auto">
          <a:xfrm>
            <a:off x="2514600" y="762000"/>
            <a:ext cx="4297363" cy="27781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C437FFBD-485D-48A4-ABAE-3FAB12D38F4B}" type="slidenum">
              <a:rPr lang="en-US"/>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3050"/>
            <a:ext cx="8382000" cy="412750"/>
          </a:xfrm>
        </p:spPr>
        <p:txBody>
          <a:bodyPr/>
          <a:lstStyle/>
          <a:p>
            <a:pPr eaLnBrk="1" hangingPunct="1"/>
            <a:r>
              <a:rPr lang="en-US" sz="2400" smtClean="0"/>
              <a:t>2010 Cummins ISB Air Intake Flow and Overall Operation</a:t>
            </a:r>
          </a:p>
        </p:txBody>
      </p:sp>
      <p:sp>
        <p:nvSpPr>
          <p:cNvPr id="47106" name="TextBox 7"/>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47107" name="Picture 2"/>
          <p:cNvPicPr>
            <a:picLocks noChangeAspect="1" noChangeArrowheads="1"/>
          </p:cNvPicPr>
          <p:nvPr/>
        </p:nvPicPr>
        <p:blipFill>
          <a:blip r:embed="rId3"/>
          <a:srcRect/>
          <a:stretch>
            <a:fillRect/>
          </a:stretch>
        </p:blipFill>
        <p:spPr bwMode="auto">
          <a:xfrm>
            <a:off x="2490788" y="1219200"/>
            <a:ext cx="6653212" cy="3886200"/>
          </a:xfrm>
          <a:prstGeom prst="rect">
            <a:avLst/>
          </a:prstGeom>
          <a:noFill/>
          <a:ln w="9525">
            <a:noFill/>
            <a:miter lim="800000"/>
            <a:headEnd/>
            <a:tailEnd/>
          </a:ln>
        </p:spPr>
      </p:pic>
      <p:sp>
        <p:nvSpPr>
          <p:cNvPr id="7" name="Text Placeholder 6"/>
          <p:cNvSpPr>
            <a:spLocks noGrp="1"/>
          </p:cNvSpPr>
          <p:nvPr>
            <p:ph type="body" sz="half" idx="2"/>
          </p:nvPr>
        </p:nvSpPr>
        <p:spPr>
          <a:xfrm>
            <a:off x="228600" y="1066800"/>
            <a:ext cx="3008313" cy="5105400"/>
          </a:xfrm>
        </p:spPr>
        <p:txBody>
          <a:bodyPr rtlCol="0">
            <a:normAutofit lnSpcReduction="10000"/>
          </a:bodyPr>
          <a:lstStyle/>
          <a:p>
            <a:pPr eaLnBrk="1" fontAlgn="auto" hangingPunct="1">
              <a:spcAft>
                <a:spcPts val="0"/>
              </a:spcAft>
              <a:buFont typeface="Arial" pitchFamily="34" charset="0"/>
              <a:buNone/>
              <a:defRPr/>
            </a:pPr>
            <a:r>
              <a:rPr lang="en-US" sz="2000" b="1" dirty="0" smtClean="0"/>
              <a:t>Air Intake Flow</a:t>
            </a:r>
          </a:p>
          <a:p>
            <a:pPr eaLnBrk="1" fontAlgn="auto" hangingPunct="1">
              <a:spcAft>
                <a:spcPts val="0"/>
              </a:spcAft>
              <a:buFont typeface="Arial" pitchFamily="34" charset="0"/>
              <a:buNone/>
              <a:defRPr/>
            </a:pPr>
            <a:endParaRPr lang="en-US" dirty="0" smtClean="0"/>
          </a:p>
          <a:p>
            <a:pPr marL="342900" indent="-342900" eaLnBrk="1" fontAlgn="auto" hangingPunct="1">
              <a:spcAft>
                <a:spcPts val="0"/>
              </a:spcAft>
              <a:buFont typeface="+mj-lt"/>
              <a:buAutoNum type="arabicPeriod"/>
              <a:defRPr/>
            </a:pPr>
            <a:r>
              <a:rPr lang="en-US" sz="1600" dirty="0" smtClean="0"/>
              <a:t>Air cleaner</a:t>
            </a:r>
          </a:p>
          <a:p>
            <a:pPr marL="342900" indent="-342900" eaLnBrk="1" fontAlgn="auto" hangingPunct="1">
              <a:spcAft>
                <a:spcPts val="0"/>
              </a:spcAft>
              <a:buFont typeface="+mj-lt"/>
              <a:buAutoNum type="arabicPeriod"/>
              <a:defRPr/>
            </a:pPr>
            <a:r>
              <a:rPr lang="en-US" sz="1600" dirty="0" smtClean="0"/>
              <a:t>Turbocharger compressor inlet</a:t>
            </a:r>
          </a:p>
          <a:p>
            <a:pPr marL="342900" indent="-342900" eaLnBrk="1" fontAlgn="auto" hangingPunct="1">
              <a:spcAft>
                <a:spcPts val="0"/>
              </a:spcAft>
              <a:buFont typeface="+mj-lt"/>
              <a:buAutoNum type="arabicPeriod"/>
              <a:defRPr/>
            </a:pPr>
            <a:r>
              <a:rPr lang="en-US" sz="1600" dirty="0" smtClean="0"/>
              <a:t>Turbocharger compressor outlet</a:t>
            </a:r>
          </a:p>
          <a:p>
            <a:pPr marL="342900" indent="-342900" eaLnBrk="1" fontAlgn="auto" hangingPunct="1">
              <a:spcAft>
                <a:spcPts val="0"/>
              </a:spcAft>
              <a:buFont typeface="+mj-lt"/>
              <a:buAutoNum type="arabicPeriod"/>
              <a:defRPr/>
            </a:pPr>
            <a:r>
              <a:rPr lang="en-US" sz="1600" dirty="0" smtClean="0"/>
              <a:t>Charge air cooler inlet</a:t>
            </a:r>
          </a:p>
          <a:p>
            <a:pPr marL="342900" indent="-342900" eaLnBrk="1" fontAlgn="auto" hangingPunct="1">
              <a:spcAft>
                <a:spcPts val="0"/>
              </a:spcAft>
              <a:buFont typeface="+mj-lt"/>
              <a:buAutoNum type="arabicPeriod"/>
              <a:defRPr/>
            </a:pPr>
            <a:r>
              <a:rPr lang="en-US" sz="1600" dirty="0" smtClean="0"/>
              <a:t>Charge air cooler outlet</a:t>
            </a:r>
          </a:p>
          <a:p>
            <a:pPr marL="342900" indent="-342900" eaLnBrk="1" fontAlgn="auto" hangingPunct="1">
              <a:spcAft>
                <a:spcPts val="0"/>
              </a:spcAft>
              <a:buFont typeface="+mj-lt"/>
              <a:buAutoNum type="arabicPeriod"/>
              <a:defRPr/>
            </a:pPr>
            <a:r>
              <a:rPr lang="en-US" sz="1600" dirty="0" smtClean="0"/>
              <a:t>Air intake connection</a:t>
            </a:r>
          </a:p>
          <a:p>
            <a:pPr marL="342900" indent="-342900" eaLnBrk="1" fontAlgn="auto" hangingPunct="1">
              <a:spcAft>
                <a:spcPts val="0"/>
              </a:spcAft>
              <a:buFont typeface="+mj-lt"/>
              <a:buAutoNum type="arabicPeriod"/>
              <a:defRPr/>
            </a:pPr>
            <a:r>
              <a:rPr lang="en-US" sz="1600" dirty="0" smtClean="0"/>
              <a:t>Intake manifold </a:t>
            </a:r>
          </a:p>
          <a:p>
            <a:pPr marL="342900" indent="-342900" eaLnBrk="1" fontAlgn="auto" hangingPunct="1">
              <a:spcAft>
                <a:spcPts val="0"/>
              </a:spcAft>
              <a:buFont typeface="+mj-lt"/>
              <a:buAutoNum type="arabicPeriod"/>
              <a:defRPr/>
            </a:pPr>
            <a:r>
              <a:rPr lang="en-US" sz="1600" dirty="0" smtClean="0"/>
              <a:t>Intake port</a:t>
            </a:r>
          </a:p>
          <a:p>
            <a:pPr marL="342900" indent="-342900" eaLnBrk="1" fontAlgn="auto" hangingPunct="1">
              <a:spcAft>
                <a:spcPts val="0"/>
              </a:spcAft>
              <a:buFont typeface="+mj-lt"/>
              <a:buAutoNum type="arabicPeriod"/>
              <a:defRPr/>
            </a:pPr>
            <a:r>
              <a:rPr lang="en-US" sz="1600" dirty="0" smtClean="0"/>
              <a:t>Intake valves</a:t>
            </a:r>
          </a:p>
          <a:p>
            <a:pPr marL="342900" indent="-342900" eaLnBrk="1" fontAlgn="auto" hangingPunct="1">
              <a:spcAft>
                <a:spcPts val="0"/>
              </a:spcAft>
              <a:buFont typeface="+mj-lt"/>
              <a:buAutoNum type="arabicPeriod"/>
              <a:defRPr/>
            </a:pPr>
            <a:r>
              <a:rPr lang="en-US" sz="1600" dirty="0" smtClean="0"/>
              <a:t>EGR connection tube</a:t>
            </a:r>
          </a:p>
          <a:p>
            <a:pPr marL="342900" indent="-342900" eaLnBrk="1" fontAlgn="auto" hangingPunct="1">
              <a:spcAft>
                <a:spcPts val="0"/>
              </a:spcAft>
              <a:buFont typeface="+mj-lt"/>
              <a:buAutoNum type="arabicPeriod"/>
              <a:defRPr/>
            </a:pPr>
            <a:r>
              <a:rPr lang="en-US" sz="1600" dirty="0" smtClean="0"/>
              <a:t>EGR cooled exhaust gases</a:t>
            </a:r>
          </a:p>
          <a:p>
            <a:pPr marL="342900" indent="-342900" eaLnBrk="1" fontAlgn="auto" hangingPunct="1">
              <a:spcAft>
                <a:spcPts val="0"/>
              </a:spcAft>
              <a:buFont typeface="+mj-lt"/>
              <a:buAutoNum type="arabicPeriod"/>
              <a:defRPr/>
            </a:pPr>
            <a:r>
              <a:rPr lang="en-US" sz="1600" dirty="0" smtClean="0"/>
              <a:t>Charge air cooled intake air</a:t>
            </a:r>
          </a:p>
          <a:p>
            <a:pPr marL="342900" indent="-342900" eaLnBrk="1" fontAlgn="auto" hangingPunct="1">
              <a:spcAft>
                <a:spcPts val="0"/>
              </a:spcAft>
              <a:buFont typeface="+mj-lt"/>
              <a:buAutoNum type="arabicPeriod"/>
              <a:defRPr/>
            </a:pPr>
            <a:r>
              <a:rPr lang="en-US" sz="1600" dirty="0" smtClean="0"/>
              <a:t>EGR valve</a:t>
            </a:r>
          </a:p>
          <a:p>
            <a:pPr marL="342900" indent="-342900" eaLnBrk="1" fontAlgn="auto" hangingPunct="1">
              <a:spcAft>
                <a:spcPts val="0"/>
              </a:spcAft>
              <a:buFont typeface="+mj-lt"/>
              <a:buAutoNum type="arabicPeriod"/>
              <a:defRPr/>
            </a:pPr>
            <a:r>
              <a:rPr lang="en-US" sz="1600" dirty="0" smtClean="0"/>
              <a:t>Air mixture to combustion cylinder</a:t>
            </a:r>
          </a:p>
          <a:p>
            <a:pPr marL="342900" indent="-342900" eaLnBrk="1" fontAlgn="auto" hangingPunct="1">
              <a:spcAft>
                <a:spcPts val="0"/>
              </a:spcAft>
              <a:buFont typeface="+mj-lt"/>
              <a:buAutoNum type="arabicPeriod"/>
              <a:defRPr/>
            </a:pPr>
            <a:endParaRPr lang="en-US" dirty="0" smtClean="0"/>
          </a:p>
          <a:p>
            <a:pPr eaLnBrk="1" fontAlgn="auto" hangingPunct="1">
              <a:spcAft>
                <a:spcPts val="0"/>
              </a:spcAft>
              <a:buFont typeface="Arial" pitchFamily="34" charset="0"/>
              <a:buNone/>
              <a:defRPr/>
            </a:pPr>
            <a:endParaRPr lang="en-US" dirty="0"/>
          </a:p>
        </p:txBody>
      </p:sp>
      <p:sp>
        <p:nvSpPr>
          <p:cNvPr id="6" name="Slide Number Placeholder 5"/>
          <p:cNvSpPr>
            <a:spLocks noGrp="1"/>
          </p:cNvSpPr>
          <p:nvPr>
            <p:ph type="sldNum" sz="quarter" idx="12"/>
          </p:nvPr>
        </p:nvSpPr>
        <p:spPr/>
        <p:txBody>
          <a:bodyPr/>
          <a:lstStyle/>
          <a:p>
            <a:pPr>
              <a:defRPr/>
            </a:pPr>
            <a:fld id="{AEA6398F-C2B2-4B4B-8224-7E44F38F39CA}" type="slidenum">
              <a:rPr lang="en-US"/>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305800" cy="565150"/>
          </a:xfrm>
        </p:spPr>
        <p:txBody>
          <a:bodyPr/>
          <a:lstStyle/>
          <a:p>
            <a:pPr eaLnBrk="1" hangingPunct="1"/>
            <a:r>
              <a:rPr lang="en-US" sz="2400" smtClean="0"/>
              <a:t>2010 Cummins ISB Exhaust System Overview</a:t>
            </a:r>
          </a:p>
        </p:txBody>
      </p:sp>
      <p:sp>
        <p:nvSpPr>
          <p:cNvPr id="49154"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49155" name="Content Placeholder 15"/>
          <p:cNvSpPr txBox="1">
            <a:spLocks/>
          </p:cNvSpPr>
          <p:nvPr/>
        </p:nvSpPr>
        <p:spPr bwMode="auto">
          <a:xfrm>
            <a:off x="4114800" y="4876800"/>
            <a:ext cx="4419600" cy="2895600"/>
          </a:xfrm>
          <a:prstGeom prst="rect">
            <a:avLst/>
          </a:prstGeom>
          <a:noFill/>
          <a:ln w="9525">
            <a:noFill/>
            <a:miter lim="800000"/>
            <a:headEnd/>
            <a:tailEnd/>
          </a:ln>
        </p:spPr>
        <p:txBody>
          <a:bodyPr/>
          <a:lstStyle/>
          <a:p>
            <a:pPr>
              <a:spcBef>
                <a:spcPct val="20000"/>
              </a:spcBef>
              <a:buFont typeface="Arial" charset="0"/>
              <a:buNone/>
            </a:pPr>
            <a:r>
              <a:rPr lang="en-US" sz="2200">
                <a:latin typeface="Calibri" pitchFamily="34" charset="0"/>
              </a:rPr>
              <a:t>…we will also look at the main aftertreatment components of the exhaust system</a:t>
            </a:r>
          </a:p>
        </p:txBody>
      </p:sp>
      <p:pic>
        <p:nvPicPr>
          <p:cNvPr id="49156" name="Picture 2"/>
          <p:cNvPicPr>
            <a:picLocks noChangeAspect="1" noChangeArrowheads="1"/>
          </p:cNvPicPr>
          <p:nvPr/>
        </p:nvPicPr>
        <p:blipFill>
          <a:blip r:embed="rId3"/>
          <a:srcRect/>
          <a:stretch>
            <a:fillRect/>
          </a:stretch>
        </p:blipFill>
        <p:spPr bwMode="auto">
          <a:xfrm>
            <a:off x="3505200" y="914400"/>
            <a:ext cx="5410200" cy="3717925"/>
          </a:xfrm>
          <a:prstGeom prst="rect">
            <a:avLst/>
          </a:prstGeom>
          <a:noFill/>
          <a:ln w="9525">
            <a:noFill/>
            <a:miter lim="800000"/>
            <a:headEnd/>
            <a:tailEnd/>
          </a:ln>
        </p:spPr>
      </p:pic>
      <p:sp>
        <p:nvSpPr>
          <p:cNvPr id="10" name="Content Placeholder 15"/>
          <p:cNvSpPr>
            <a:spLocks noGrp="1"/>
          </p:cNvSpPr>
          <p:nvPr>
            <p:ph sz="half" idx="1"/>
          </p:nvPr>
        </p:nvSpPr>
        <p:spPr>
          <a:xfrm>
            <a:off x="228600" y="914400"/>
            <a:ext cx="3505200" cy="5715000"/>
          </a:xfrm>
        </p:spPr>
        <p:txBody>
          <a:bodyPr rtlCol="0">
            <a:normAutofit/>
          </a:bodyPr>
          <a:lstStyle/>
          <a:p>
            <a:pPr marL="0" indent="0" eaLnBrk="1" fontAlgn="auto" hangingPunct="1">
              <a:spcAft>
                <a:spcPts val="0"/>
              </a:spcAft>
              <a:buFont typeface="Arial" pitchFamily="34" charset="0"/>
              <a:buNone/>
              <a:defRPr/>
            </a:pPr>
            <a:r>
              <a:rPr lang="en-US" sz="2200" dirty="0" smtClean="0"/>
              <a:t>On an engine with EGR, the air intake system and exhaust system components work together to provide the correct amount of intake charge flow into the engine. The major components of the exhaust system are:</a:t>
            </a:r>
          </a:p>
          <a:p>
            <a:pPr marL="0" indent="0" eaLnBrk="1" fontAlgn="auto" hangingPunct="1">
              <a:spcAft>
                <a:spcPts val="0"/>
              </a:spcAft>
              <a:buFont typeface="Arial" pitchFamily="34" charset="0"/>
              <a:buNone/>
              <a:defRPr/>
            </a:pPr>
            <a:endParaRPr lang="en-US" sz="2200" dirty="0" smtClean="0"/>
          </a:p>
          <a:p>
            <a:pPr marL="514350" indent="-514350" eaLnBrk="1" fontAlgn="auto" hangingPunct="1">
              <a:spcAft>
                <a:spcPts val="0"/>
              </a:spcAft>
              <a:buFont typeface="Arial" pitchFamily="34" charset="0"/>
              <a:buAutoNum type="arabicPeriod"/>
              <a:defRPr/>
            </a:pPr>
            <a:r>
              <a:rPr lang="en-US" sz="2200" dirty="0" smtClean="0"/>
              <a:t>Exhaust manifold and seal</a:t>
            </a:r>
          </a:p>
          <a:p>
            <a:pPr marL="514350" indent="-514350" eaLnBrk="1" fontAlgn="auto" hangingPunct="1">
              <a:spcAft>
                <a:spcPts val="0"/>
              </a:spcAft>
              <a:buFont typeface="Arial" pitchFamily="34" charset="0"/>
              <a:buAutoNum type="arabicPeriod"/>
              <a:defRPr/>
            </a:pPr>
            <a:r>
              <a:rPr lang="en-US" sz="2200" dirty="0" smtClean="0"/>
              <a:t>EGR cooler</a:t>
            </a:r>
          </a:p>
          <a:p>
            <a:pPr marL="514350" indent="-514350" eaLnBrk="1" fontAlgn="auto" hangingPunct="1">
              <a:spcAft>
                <a:spcPts val="0"/>
              </a:spcAft>
              <a:buFont typeface="Arial" pitchFamily="34" charset="0"/>
              <a:buAutoNum type="arabicPeriod"/>
              <a:defRPr/>
            </a:pPr>
            <a:r>
              <a:rPr lang="en-US" sz="2200" dirty="0" smtClean="0"/>
              <a:t>EGR valve</a:t>
            </a:r>
          </a:p>
          <a:p>
            <a:pPr marL="514350" indent="-514350" eaLnBrk="1" fontAlgn="auto" hangingPunct="1">
              <a:spcAft>
                <a:spcPts val="0"/>
              </a:spcAft>
              <a:buFont typeface="Arial" pitchFamily="34" charset="0"/>
              <a:buAutoNum type="arabicPeriod"/>
              <a:defRPr/>
            </a:pPr>
            <a:r>
              <a:rPr lang="en-US" sz="2200" dirty="0" smtClean="0"/>
              <a:t>Exhaust pressure sensor and mounting</a:t>
            </a:r>
            <a:endParaRPr lang="en-US" sz="2200" dirty="0"/>
          </a:p>
        </p:txBody>
      </p:sp>
      <p:sp>
        <p:nvSpPr>
          <p:cNvPr id="7" name="Slide Number Placeholder 6"/>
          <p:cNvSpPr>
            <a:spLocks noGrp="1"/>
          </p:cNvSpPr>
          <p:nvPr>
            <p:ph type="sldNum" sz="quarter" idx="12"/>
          </p:nvPr>
        </p:nvSpPr>
        <p:spPr/>
        <p:txBody>
          <a:bodyPr/>
          <a:lstStyle/>
          <a:p>
            <a:pPr>
              <a:defRPr/>
            </a:pPr>
            <a:fld id="{61C88261-2E62-4D89-B402-A62B2BA75265}"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3050"/>
            <a:ext cx="8305800" cy="565150"/>
          </a:xfrm>
        </p:spPr>
        <p:txBody>
          <a:bodyPr/>
          <a:lstStyle/>
          <a:p>
            <a:pPr algn="ctr" eaLnBrk="1" hangingPunct="1"/>
            <a:r>
              <a:rPr lang="en-US" sz="2800" smtClean="0"/>
              <a:t>2010 Cummins ISB Exhaust Manifold and Seal</a:t>
            </a:r>
          </a:p>
        </p:txBody>
      </p:sp>
      <p:sp>
        <p:nvSpPr>
          <p:cNvPr id="51202"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51203" name="Content Placeholder 15"/>
          <p:cNvSpPr>
            <a:spLocks noGrp="1"/>
          </p:cNvSpPr>
          <p:nvPr>
            <p:ph sz="half" idx="1"/>
          </p:nvPr>
        </p:nvSpPr>
        <p:spPr>
          <a:xfrm>
            <a:off x="533400" y="1447800"/>
            <a:ext cx="3200400" cy="5715000"/>
          </a:xfrm>
        </p:spPr>
        <p:txBody>
          <a:bodyPr/>
          <a:lstStyle/>
          <a:p>
            <a:pPr marL="0" indent="0" eaLnBrk="1" hangingPunct="1">
              <a:buFont typeface="Arial" charset="0"/>
              <a:buNone/>
            </a:pPr>
            <a:r>
              <a:rPr lang="en-US" sz="2200" smtClean="0"/>
              <a:t>The exhaust manifold and seal is a two-piece design with a sealed slip-joint to allow for thermal expansion. </a:t>
            </a:r>
          </a:p>
          <a:p>
            <a:pPr marL="0" indent="0" eaLnBrk="1" hangingPunct="1">
              <a:buFont typeface="Arial" charset="0"/>
              <a:buNone/>
            </a:pPr>
            <a:endParaRPr lang="en-US" sz="2200" smtClean="0"/>
          </a:p>
          <a:p>
            <a:pPr marL="0" indent="0" eaLnBrk="1" hangingPunct="1">
              <a:buFont typeface="Arial" charset="0"/>
              <a:buNone/>
            </a:pPr>
            <a:r>
              <a:rPr lang="en-US" sz="2200" smtClean="0"/>
              <a:t>The exhaust manifold has an additional port (1) that connects to the EGR cooler inlet.</a:t>
            </a:r>
          </a:p>
          <a:p>
            <a:pPr marL="0" indent="0" eaLnBrk="1" hangingPunct="1">
              <a:buFont typeface="Arial" charset="0"/>
              <a:buNone/>
            </a:pPr>
            <a:endParaRPr lang="en-US" sz="2200" smtClean="0"/>
          </a:p>
          <a:p>
            <a:pPr marL="0" indent="0" eaLnBrk="1" hangingPunct="1">
              <a:buFont typeface="Arial" charset="0"/>
              <a:buNone/>
            </a:pPr>
            <a:endParaRPr lang="en-US" sz="2200" smtClean="0"/>
          </a:p>
        </p:txBody>
      </p:sp>
      <p:sp>
        <p:nvSpPr>
          <p:cNvPr id="51204" name="TextBox 8"/>
          <p:cNvSpPr txBox="1">
            <a:spLocks noChangeArrowheads="1"/>
          </p:cNvSpPr>
          <p:nvPr/>
        </p:nvSpPr>
        <p:spPr bwMode="auto">
          <a:xfrm>
            <a:off x="4876800" y="22098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2</a:t>
            </a:r>
          </a:p>
        </p:txBody>
      </p:sp>
      <p:sp>
        <p:nvSpPr>
          <p:cNvPr id="51205" name="TextBox 10"/>
          <p:cNvSpPr txBox="1">
            <a:spLocks noChangeArrowheads="1"/>
          </p:cNvSpPr>
          <p:nvPr/>
        </p:nvSpPr>
        <p:spPr bwMode="auto">
          <a:xfrm>
            <a:off x="6248400" y="15240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1</a:t>
            </a:r>
          </a:p>
        </p:txBody>
      </p:sp>
      <p:cxnSp>
        <p:nvCxnSpPr>
          <p:cNvPr id="13" name="Straight Arrow Connector 12"/>
          <p:cNvCxnSpPr>
            <a:stCxn id="51204" idx="2"/>
          </p:cNvCxnSpPr>
          <p:nvPr/>
        </p:nvCxnSpPr>
        <p:spPr>
          <a:xfrm>
            <a:off x="5067300" y="2579688"/>
            <a:ext cx="114300" cy="54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07" name="Picture 2"/>
          <p:cNvPicPr>
            <a:picLocks noChangeAspect="1" noChangeArrowheads="1"/>
          </p:cNvPicPr>
          <p:nvPr/>
        </p:nvPicPr>
        <p:blipFill>
          <a:blip r:embed="rId3"/>
          <a:srcRect/>
          <a:stretch>
            <a:fillRect/>
          </a:stretch>
        </p:blipFill>
        <p:spPr bwMode="auto">
          <a:xfrm>
            <a:off x="3581400" y="1447800"/>
            <a:ext cx="5202238" cy="36576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FB94CB09-D459-46B2-9844-E2E1DA8122E4}"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Today’s Learning Objectives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Explain the operation and major functions of UTA’s 2010 Emission control system</a:t>
            </a:r>
          </a:p>
          <a:p>
            <a:pPr eaLnBrk="1" fontAlgn="auto" hangingPunct="1">
              <a:spcAft>
                <a:spcPts val="0"/>
              </a:spcAft>
              <a:buFont typeface="Arial" pitchFamily="34" charset="0"/>
              <a:buChar char="•"/>
              <a:defRPr/>
            </a:pPr>
            <a:r>
              <a:rPr lang="en-US" dirty="0" smtClean="0"/>
              <a:t>Explain why additional engine cooling capacity is needed to meet EPA 2010 regulations</a:t>
            </a:r>
          </a:p>
          <a:p>
            <a:pPr eaLnBrk="1" fontAlgn="auto" hangingPunct="1">
              <a:spcAft>
                <a:spcPts val="0"/>
              </a:spcAft>
              <a:buFont typeface="Arial" pitchFamily="34" charset="0"/>
              <a:buChar char="•"/>
              <a:defRPr/>
            </a:pPr>
            <a:r>
              <a:rPr lang="en-US" dirty="0" smtClean="0"/>
              <a:t>Explain operation of active regeneration injectors, SCR, and DEF injection system</a:t>
            </a:r>
          </a:p>
          <a:p>
            <a:pPr eaLnBrk="1" fontAlgn="auto" hangingPunct="1">
              <a:spcAft>
                <a:spcPts val="0"/>
              </a:spcAft>
              <a:buFont typeface="Arial" pitchFamily="34" charset="0"/>
              <a:buChar char="•"/>
              <a:defRPr/>
            </a:pPr>
            <a:r>
              <a:rPr lang="en-US" dirty="0" smtClean="0"/>
              <a:t>Diagnose and repair faults related to the DEF injection system</a:t>
            </a:r>
          </a:p>
          <a:p>
            <a:pPr eaLnBrk="1" fontAlgn="auto" hangingPunct="1">
              <a:spcAft>
                <a:spcPts val="0"/>
              </a:spcAft>
              <a:buFont typeface="Arial" pitchFamily="34" charset="0"/>
              <a:buChar char="•"/>
              <a:defRPr/>
            </a:pPr>
            <a:r>
              <a:rPr lang="en-US" dirty="0" smtClean="0"/>
              <a:t>Use Cummins INSITE for analyzing and troubleshooting 2010 buses</a:t>
            </a:r>
          </a:p>
        </p:txBody>
      </p:sp>
      <p:sp>
        <p:nvSpPr>
          <p:cNvPr id="4" name="Slide Number Placeholder 3"/>
          <p:cNvSpPr>
            <a:spLocks noGrp="1"/>
          </p:cNvSpPr>
          <p:nvPr>
            <p:ph type="sldNum" sz="quarter" idx="12"/>
          </p:nvPr>
        </p:nvSpPr>
        <p:spPr/>
        <p:txBody>
          <a:bodyPr/>
          <a:lstStyle/>
          <a:p>
            <a:pPr>
              <a:defRPr/>
            </a:pPr>
            <a:fld id="{81EA696A-D4D3-4459-AAFD-6ABEC8441363}"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305800" cy="565150"/>
          </a:xfrm>
        </p:spPr>
        <p:txBody>
          <a:bodyPr/>
          <a:lstStyle/>
          <a:p>
            <a:pPr algn="ctr" eaLnBrk="1" hangingPunct="1"/>
            <a:r>
              <a:rPr lang="en-US" sz="2800" smtClean="0"/>
              <a:t>2010 Cummins ISB EGR Cooler and EGR Valve</a:t>
            </a:r>
          </a:p>
        </p:txBody>
      </p:sp>
      <p:sp>
        <p:nvSpPr>
          <p:cNvPr id="53250"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10" name="Content Placeholder 15"/>
          <p:cNvSpPr>
            <a:spLocks noGrp="1"/>
          </p:cNvSpPr>
          <p:nvPr>
            <p:ph sz="half" idx="1"/>
          </p:nvPr>
        </p:nvSpPr>
        <p:spPr>
          <a:xfrm>
            <a:off x="304800" y="762000"/>
            <a:ext cx="4572000" cy="6096000"/>
          </a:xfrm>
        </p:spPr>
        <p:txBody>
          <a:bodyPr rtlCol="0">
            <a:normAutofit fontScale="85000" lnSpcReduction="20000"/>
          </a:bodyPr>
          <a:lstStyle/>
          <a:p>
            <a:pPr marL="0" indent="0" eaLnBrk="1" fontAlgn="auto" hangingPunct="1">
              <a:spcAft>
                <a:spcPts val="0"/>
              </a:spcAft>
              <a:buFont typeface="Arial" pitchFamily="34" charset="0"/>
              <a:buNone/>
              <a:defRPr/>
            </a:pPr>
            <a:r>
              <a:rPr lang="en-US" sz="2400" dirty="0" smtClean="0"/>
              <a:t>The EGR cooler cools the exhaust gases flowing to the EGR valve. The EGR cooler is mounted above the exhaust manifold and is supported by the EGR cooler mounting bracket attached to the cylinder head. </a:t>
            </a:r>
          </a:p>
          <a:p>
            <a:pPr marL="0" indent="0" eaLnBrk="1" fontAlgn="auto" hangingPunct="1">
              <a:spcAft>
                <a:spcPts val="0"/>
              </a:spcAft>
              <a:buFont typeface="Arial" pitchFamily="34" charset="0"/>
              <a:buNone/>
              <a:defRPr/>
            </a:pPr>
            <a:endParaRPr lang="en-US" sz="2400" dirty="0" smtClean="0"/>
          </a:p>
          <a:p>
            <a:pPr marL="0" indent="0" eaLnBrk="1" fontAlgn="auto" hangingPunct="1">
              <a:spcAft>
                <a:spcPts val="0"/>
              </a:spcAft>
              <a:buFont typeface="Arial" pitchFamily="34" charset="0"/>
              <a:buNone/>
              <a:defRPr/>
            </a:pPr>
            <a:r>
              <a:rPr lang="en-US" sz="2400" dirty="0" smtClean="0"/>
              <a:t>The EGR cooler has a coolant vent near the exhaust outlet of the EGR cooler. This vent prevents air from being trapped in the cooler during coolant filling and engine operation by continuously flowing coolant to the top tank of the vehicle cooling system</a:t>
            </a:r>
          </a:p>
          <a:p>
            <a:pPr marL="0" indent="0" eaLnBrk="1" fontAlgn="auto" hangingPunct="1">
              <a:spcAft>
                <a:spcPts val="0"/>
              </a:spcAft>
              <a:buFont typeface="Arial" pitchFamily="34" charset="0"/>
              <a:buNone/>
              <a:defRPr/>
            </a:pPr>
            <a:endParaRPr lang="en-US" sz="2400" dirty="0"/>
          </a:p>
          <a:p>
            <a:pPr marL="0" indent="0" eaLnBrk="1" fontAlgn="auto" hangingPunct="1">
              <a:spcAft>
                <a:spcPts val="0"/>
              </a:spcAft>
              <a:buFont typeface="Arial" pitchFamily="34" charset="0"/>
              <a:buNone/>
              <a:defRPr/>
            </a:pPr>
            <a:r>
              <a:rPr lang="en-US" sz="2400" dirty="0" smtClean="0"/>
              <a:t>Because the EGR valve is mounted on top of the air intake connection. The EGR valve is an electric motor-driven valve that is controlled by the engine ECM. The EGR valve uses a dual poppet valve to control the EGR flow into the air intake connection. The EGR valve is not a serviceable part.</a:t>
            </a:r>
          </a:p>
          <a:p>
            <a:pPr marL="0" indent="0" eaLnBrk="1" fontAlgn="auto" hangingPunct="1">
              <a:spcAft>
                <a:spcPts val="0"/>
              </a:spcAft>
              <a:buFont typeface="Arial" pitchFamily="34" charset="0"/>
              <a:buNone/>
              <a:defRPr/>
            </a:pPr>
            <a:endParaRPr lang="en-US" sz="2200" dirty="0" smtClean="0"/>
          </a:p>
          <a:p>
            <a:pPr marL="0" indent="0" eaLnBrk="1" fontAlgn="auto" hangingPunct="1">
              <a:spcAft>
                <a:spcPts val="0"/>
              </a:spcAft>
              <a:buFont typeface="Arial" pitchFamily="34" charset="0"/>
              <a:buNone/>
              <a:defRPr/>
            </a:pPr>
            <a:endParaRPr lang="en-US" sz="2200" dirty="0" smtClean="0"/>
          </a:p>
        </p:txBody>
      </p:sp>
      <p:sp>
        <p:nvSpPr>
          <p:cNvPr id="53252" name="Content Placeholder 15"/>
          <p:cNvSpPr txBox="1">
            <a:spLocks/>
          </p:cNvSpPr>
          <p:nvPr/>
        </p:nvSpPr>
        <p:spPr bwMode="auto">
          <a:xfrm>
            <a:off x="0" y="4724400"/>
            <a:ext cx="9144000" cy="3276600"/>
          </a:xfrm>
          <a:prstGeom prst="rect">
            <a:avLst/>
          </a:prstGeom>
          <a:noFill/>
          <a:ln w="9525">
            <a:noFill/>
            <a:miter lim="800000"/>
            <a:headEnd/>
            <a:tailEnd/>
          </a:ln>
        </p:spPr>
        <p:txBody>
          <a:bodyPr/>
          <a:lstStyle/>
          <a:p>
            <a:pPr>
              <a:spcBef>
                <a:spcPct val="20000"/>
              </a:spcBef>
              <a:buFont typeface="Arial" charset="0"/>
              <a:buNone/>
            </a:pPr>
            <a:endParaRPr lang="en-US" sz="2200">
              <a:latin typeface="Calibri" pitchFamily="34" charset="0"/>
            </a:endParaRPr>
          </a:p>
          <a:p>
            <a:pPr>
              <a:spcBef>
                <a:spcPct val="20000"/>
              </a:spcBef>
              <a:buFont typeface="Arial" charset="0"/>
              <a:buNone/>
            </a:pPr>
            <a:endParaRPr lang="en-US" sz="2200">
              <a:latin typeface="Calibri" pitchFamily="34" charset="0"/>
            </a:endParaRPr>
          </a:p>
        </p:txBody>
      </p:sp>
      <p:pic>
        <p:nvPicPr>
          <p:cNvPr id="53253" name="Picture 2"/>
          <p:cNvPicPr>
            <a:picLocks noChangeAspect="1" noChangeArrowheads="1"/>
          </p:cNvPicPr>
          <p:nvPr/>
        </p:nvPicPr>
        <p:blipFill>
          <a:blip r:embed="rId3"/>
          <a:srcRect/>
          <a:stretch>
            <a:fillRect/>
          </a:stretch>
        </p:blipFill>
        <p:spPr bwMode="auto">
          <a:xfrm>
            <a:off x="5105400" y="838200"/>
            <a:ext cx="3810000" cy="2640013"/>
          </a:xfrm>
          <a:prstGeom prst="rect">
            <a:avLst/>
          </a:prstGeom>
          <a:noFill/>
          <a:ln w="9525">
            <a:noFill/>
            <a:miter lim="800000"/>
            <a:headEnd/>
            <a:tailEnd/>
          </a:ln>
        </p:spPr>
      </p:pic>
      <p:pic>
        <p:nvPicPr>
          <p:cNvPr id="53254" name="Picture 5"/>
          <p:cNvPicPr>
            <a:picLocks noChangeAspect="1" noChangeArrowheads="1"/>
          </p:cNvPicPr>
          <p:nvPr/>
        </p:nvPicPr>
        <p:blipFill>
          <a:blip r:embed="rId4"/>
          <a:srcRect/>
          <a:stretch>
            <a:fillRect/>
          </a:stretch>
        </p:blipFill>
        <p:spPr bwMode="auto">
          <a:xfrm>
            <a:off x="5257800" y="3657600"/>
            <a:ext cx="3429000" cy="2336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2B60C1FE-BFC8-4252-AD4F-A79D5EB8E682}" type="slidenum">
              <a:rPr lang="en-US"/>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0" y="0"/>
            <a:ext cx="9144000" cy="565150"/>
          </a:xfrm>
        </p:spPr>
        <p:txBody>
          <a:bodyPr/>
          <a:lstStyle/>
          <a:p>
            <a:pPr algn="ctr" eaLnBrk="1" hangingPunct="1"/>
            <a:r>
              <a:rPr lang="en-US" sz="2800" smtClean="0"/>
              <a:t>2010 Cummins ISB Exhaust Pressure Sensor and Mounting</a:t>
            </a:r>
          </a:p>
        </p:txBody>
      </p:sp>
      <p:sp>
        <p:nvSpPr>
          <p:cNvPr id="55298"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55299" name="Content Placeholder 15"/>
          <p:cNvSpPr>
            <a:spLocks noGrp="1"/>
          </p:cNvSpPr>
          <p:nvPr>
            <p:ph sz="half" idx="1"/>
          </p:nvPr>
        </p:nvSpPr>
        <p:spPr>
          <a:xfrm>
            <a:off x="0" y="3810000"/>
            <a:ext cx="9144000" cy="2819400"/>
          </a:xfrm>
        </p:spPr>
        <p:txBody>
          <a:bodyPr/>
          <a:lstStyle/>
          <a:p>
            <a:pPr marL="179388" indent="-179388" eaLnBrk="1" hangingPunct="1"/>
            <a:r>
              <a:rPr lang="en-US" sz="2200" smtClean="0"/>
              <a:t>Exhaust pressure in the exhaust manifold, is measured by an exhaust pressure sensor. </a:t>
            </a:r>
            <a:r>
              <a:rPr lang="en-US" sz="2200" i="1" smtClean="0"/>
              <a:t>What two things does the pressure in the exhaust manifold determine? </a:t>
            </a:r>
          </a:p>
          <a:p>
            <a:pPr marL="179388" indent="-179388" eaLnBrk="1" hangingPunct="1"/>
            <a:r>
              <a:rPr lang="en-US" sz="2200" smtClean="0"/>
              <a:t>In order to maximize longevity, the sensor does NOT mount directly in the exhaust manifold. </a:t>
            </a:r>
          </a:p>
          <a:p>
            <a:pPr marL="179388" indent="-179388" eaLnBrk="1" hangingPunct="1"/>
            <a:r>
              <a:rPr lang="en-US" sz="2200" smtClean="0"/>
              <a:t>The exhaust pressure sensor is located in a mounting pedestal attached to the cylinder head (shown in picture).</a:t>
            </a:r>
          </a:p>
        </p:txBody>
      </p:sp>
      <p:pic>
        <p:nvPicPr>
          <p:cNvPr id="55300" name="Picture 2"/>
          <p:cNvPicPr>
            <a:picLocks noChangeAspect="1" noChangeArrowheads="1"/>
          </p:cNvPicPr>
          <p:nvPr/>
        </p:nvPicPr>
        <p:blipFill>
          <a:blip r:embed="rId3"/>
          <a:srcRect/>
          <a:stretch>
            <a:fillRect/>
          </a:stretch>
        </p:blipFill>
        <p:spPr bwMode="auto">
          <a:xfrm>
            <a:off x="2514600" y="685800"/>
            <a:ext cx="4084638" cy="2819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DE1A312-EB94-4597-B74C-815A866B9F75}" type="slidenum">
              <a:rPr lang="en-US"/>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srcRect/>
          <a:stretch>
            <a:fillRect/>
          </a:stretch>
        </p:blipFill>
        <p:spPr bwMode="auto">
          <a:xfrm>
            <a:off x="3355975" y="1447800"/>
            <a:ext cx="5297488" cy="3810000"/>
          </a:xfrm>
          <a:prstGeom prst="rect">
            <a:avLst/>
          </a:prstGeom>
          <a:noFill/>
          <a:ln w="9525">
            <a:noFill/>
            <a:miter lim="800000"/>
            <a:headEnd/>
            <a:tailEnd/>
          </a:ln>
        </p:spPr>
      </p:pic>
      <p:sp>
        <p:nvSpPr>
          <p:cNvPr id="57346" name="Title 1"/>
          <p:cNvSpPr>
            <a:spLocks noGrp="1"/>
          </p:cNvSpPr>
          <p:nvPr>
            <p:ph type="title"/>
          </p:nvPr>
        </p:nvSpPr>
        <p:spPr>
          <a:xfrm>
            <a:off x="0" y="0"/>
            <a:ext cx="9144000" cy="565150"/>
          </a:xfrm>
        </p:spPr>
        <p:txBody>
          <a:bodyPr/>
          <a:lstStyle/>
          <a:p>
            <a:pPr algn="ctr" eaLnBrk="1" hangingPunct="1"/>
            <a:r>
              <a:rPr lang="en-US" sz="2800" smtClean="0"/>
              <a:t>2010 Cummins ISB Exhaust Aftertreatment Components</a:t>
            </a:r>
          </a:p>
        </p:txBody>
      </p:sp>
      <p:sp>
        <p:nvSpPr>
          <p:cNvPr id="57347"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10" name="Content Placeholder 15"/>
          <p:cNvSpPr>
            <a:spLocks noGrp="1"/>
          </p:cNvSpPr>
          <p:nvPr>
            <p:ph sz="half" idx="1"/>
          </p:nvPr>
        </p:nvSpPr>
        <p:spPr>
          <a:xfrm>
            <a:off x="228600" y="914400"/>
            <a:ext cx="3200400" cy="5715000"/>
          </a:xfrm>
        </p:spPr>
        <p:txBody>
          <a:bodyPr rtlCol="0">
            <a:normAutofit fontScale="92500" lnSpcReduction="10000"/>
          </a:bodyPr>
          <a:lstStyle/>
          <a:p>
            <a:pPr marL="0" indent="0" eaLnBrk="1" fontAlgn="auto" hangingPunct="1">
              <a:spcAft>
                <a:spcPts val="0"/>
              </a:spcAft>
              <a:buFont typeface="Arial" pitchFamily="34" charset="0"/>
              <a:buNone/>
              <a:defRPr/>
            </a:pPr>
            <a:r>
              <a:rPr lang="en-US" sz="2200" dirty="0" smtClean="0"/>
              <a:t>The aftertreatment system is used to reduce particulate emissions and is composed of six main components:</a:t>
            </a:r>
          </a:p>
          <a:p>
            <a:pPr marL="0" indent="0" eaLnBrk="1" fontAlgn="auto" hangingPunct="1">
              <a:spcAft>
                <a:spcPts val="0"/>
              </a:spcAft>
              <a:buFont typeface="Arial" pitchFamily="34" charset="0"/>
              <a:buNone/>
              <a:defRPr/>
            </a:pPr>
            <a:endParaRPr lang="en-US" sz="2200" dirty="0" smtClean="0"/>
          </a:p>
          <a:p>
            <a:pPr marL="514350" indent="-514350" eaLnBrk="1" fontAlgn="auto" hangingPunct="1">
              <a:spcAft>
                <a:spcPts val="0"/>
              </a:spcAft>
              <a:buFont typeface="Arial" pitchFamily="34" charset="0"/>
              <a:buAutoNum type="arabicPeriod"/>
              <a:defRPr/>
            </a:pPr>
            <a:r>
              <a:rPr lang="en-US" sz="2200" dirty="0" smtClean="0"/>
              <a:t>Aftertreatment inlet and DOC</a:t>
            </a:r>
          </a:p>
          <a:p>
            <a:pPr marL="514350" indent="-514350" eaLnBrk="1" fontAlgn="auto" hangingPunct="1">
              <a:spcAft>
                <a:spcPts val="0"/>
              </a:spcAft>
              <a:buFont typeface="Arial" pitchFamily="34" charset="0"/>
              <a:buAutoNum type="arabicPeriod"/>
              <a:defRPr/>
            </a:pPr>
            <a:r>
              <a:rPr lang="en-US" sz="2200" dirty="0" smtClean="0"/>
              <a:t>Aftertreatment  DPF differential pressure sensor</a:t>
            </a:r>
          </a:p>
          <a:p>
            <a:pPr marL="514350" indent="-514350" eaLnBrk="1" fontAlgn="auto" hangingPunct="1">
              <a:spcAft>
                <a:spcPts val="0"/>
              </a:spcAft>
              <a:buFont typeface="Arial" pitchFamily="34" charset="0"/>
              <a:buAutoNum type="arabicPeriod"/>
              <a:defRPr/>
            </a:pPr>
            <a:r>
              <a:rPr lang="en-US" sz="2200" dirty="0" smtClean="0"/>
              <a:t>Aftertreatment DPF</a:t>
            </a:r>
          </a:p>
          <a:p>
            <a:pPr marL="514350" indent="-514350" eaLnBrk="1" fontAlgn="auto" hangingPunct="1">
              <a:spcAft>
                <a:spcPts val="0"/>
              </a:spcAft>
              <a:buFont typeface="Arial" pitchFamily="34" charset="0"/>
              <a:buAutoNum type="arabicPeriod"/>
              <a:defRPr/>
            </a:pPr>
            <a:r>
              <a:rPr lang="en-US" sz="2200" dirty="0" smtClean="0"/>
              <a:t>Aftertreatment outlet</a:t>
            </a:r>
          </a:p>
          <a:p>
            <a:pPr marL="514350" indent="-514350" eaLnBrk="1" fontAlgn="auto" hangingPunct="1">
              <a:spcAft>
                <a:spcPts val="0"/>
              </a:spcAft>
              <a:buFont typeface="Arial" pitchFamily="34" charset="0"/>
              <a:buAutoNum type="arabicPeriod"/>
              <a:defRPr/>
            </a:pPr>
            <a:r>
              <a:rPr lang="en-US" sz="2200" dirty="0" smtClean="0"/>
              <a:t>Aftertreatment exhaust gas temperature sensors</a:t>
            </a:r>
          </a:p>
          <a:p>
            <a:pPr marL="514350" indent="-514350" eaLnBrk="1" fontAlgn="auto" hangingPunct="1">
              <a:spcAft>
                <a:spcPts val="0"/>
              </a:spcAft>
              <a:buFont typeface="Arial" pitchFamily="34" charset="0"/>
              <a:buAutoNum type="arabicPeriod"/>
              <a:defRPr/>
            </a:pPr>
            <a:r>
              <a:rPr lang="en-US" sz="2200" dirty="0" smtClean="0"/>
              <a:t>Aftertreatment DPF temperature sensor interface module</a:t>
            </a:r>
            <a:endParaRPr lang="en-US" sz="2200" dirty="0"/>
          </a:p>
        </p:txBody>
      </p:sp>
      <p:sp>
        <p:nvSpPr>
          <p:cNvPr id="57349" name="TextBox 8"/>
          <p:cNvSpPr txBox="1">
            <a:spLocks noChangeArrowheads="1"/>
          </p:cNvSpPr>
          <p:nvPr/>
        </p:nvSpPr>
        <p:spPr bwMode="auto">
          <a:xfrm>
            <a:off x="5867400" y="48006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1</a:t>
            </a:r>
          </a:p>
        </p:txBody>
      </p:sp>
      <p:sp>
        <p:nvSpPr>
          <p:cNvPr id="57350" name="TextBox 10"/>
          <p:cNvSpPr txBox="1">
            <a:spLocks noChangeArrowheads="1"/>
          </p:cNvSpPr>
          <p:nvPr/>
        </p:nvSpPr>
        <p:spPr bwMode="auto">
          <a:xfrm>
            <a:off x="7696200" y="16002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2</a:t>
            </a:r>
          </a:p>
        </p:txBody>
      </p:sp>
      <p:sp>
        <p:nvSpPr>
          <p:cNvPr id="57351" name="TextBox 11"/>
          <p:cNvSpPr txBox="1">
            <a:spLocks noChangeArrowheads="1"/>
          </p:cNvSpPr>
          <p:nvPr/>
        </p:nvSpPr>
        <p:spPr bwMode="auto">
          <a:xfrm>
            <a:off x="6629400" y="43434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3</a:t>
            </a:r>
          </a:p>
        </p:txBody>
      </p:sp>
      <p:sp>
        <p:nvSpPr>
          <p:cNvPr id="57352" name="TextBox 12"/>
          <p:cNvSpPr txBox="1">
            <a:spLocks noChangeArrowheads="1"/>
          </p:cNvSpPr>
          <p:nvPr/>
        </p:nvSpPr>
        <p:spPr bwMode="auto">
          <a:xfrm>
            <a:off x="8153400" y="34290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4</a:t>
            </a:r>
          </a:p>
        </p:txBody>
      </p:sp>
      <p:sp>
        <p:nvSpPr>
          <p:cNvPr id="57353" name="TextBox 13"/>
          <p:cNvSpPr txBox="1">
            <a:spLocks noChangeArrowheads="1"/>
          </p:cNvSpPr>
          <p:nvPr/>
        </p:nvSpPr>
        <p:spPr bwMode="auto">
          <a:xfrm>
            <a:off x="3886200" y="24384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5</a:t>
            </a:r>
          </a:p>
        </p:txBody>
      </p:sp>
      <p:sp>
        <p:nvSpPr>
          <p:cNvPr id="57354" name="TextBox 14"/>
          <p:cNvSpPr txBox="1">
            <a:spLocks noChangeArrowheads="1"/>
          </p:cNvSpPr>
          <p:nvPr/>
        </p:nvSpPr>
        <p:spPr bwMode="auto">
          <a:xfrm>
            <a:off x="7086600" y="40386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6</a:t>
            </a:r>
          </a:p>
        </p:txBody>
      </p:sp>
      <p:sp>
        <p:nvSpPr>
          <p:cNvPr id="57355" name="TextBox 15"/>
          <p:cNvSpPr txBox="1">
            <a:spLocks noChangeArrowheads="1"/>
          </p:cNvSpPr>
          <p:nvPr/>
        </p:nvSpPr>
        <p:spPr bwMode="auto">
          <a:xfrm>
            <a:off x="8001000" y="2286000"/>
            <a:ext cx="381000" cy="369888"/>
          </a:xfrm>
          <a:prstGeom prst="rect">
            <a:avLst/>
          </a:prstGeom>
          <a:solidFill>
            <a:schemeClr val="bg1"/>
          </a:solidFill>
          <a:ln w="9525">
            <a:noFill/>
            <a:miter lim="800000"/>
            <a:headEnd/>
            <a:tailEnd/>
          </a:ln>
        </p:spPr>
        <p:txBody>
          <a:bodyPr>
            <a:spAutoFit/>
          </a:bodyPr>
          <a:lstStyle/>
          <a:p>
            <a:r>
              <a:rPr lang="en-US">
                <a:latin typeface="Calibri" pitchFamily="34" charset="0"/>
              </a:rPr>
              <a:t>5</a:t>
            </a:r>
          </a:p>
        </p:txBody>
      </p:sp>
      <p:sp>
        <p:nvSpPr>
          <p:cNvPr id="17" name="Slide Number Placeholder 16"/>
          <p:cNvSpPr>
            <a:spLocks noGrp="1"/>
          </p:cNvSpPr>
          <p:nvPr>
            <p:ph type="sldNum" sz="quarter" idx="12"/>
          </p:nvPr>
        </p:nvSpPr>
        <p:spPr/>
        <p:txBody>
          <a:bodyPr/>
          <a:lstStyle/>
          <a:p>
            <a:pPr>
              <a:defRPr/>
            </a:pPr>
            <a:fld id="{12B1BB6D-DDF1-4170-803F-06245B1FA39C}" type="slidenum">
              <a:rPr lang="en-US"/>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0"/>
            <a:ext cx="9144000" cy="565150"/>
          </a:xfrm>
        </p:spPr>
        <p:txBody>
          <a:bodyPr/>
          <a:lstStyle/>
          <a:p>
            <a:pPr algn="ctr" eaLnBrk="1" hangingPunct="1"/>
            <a:r>
              <a:rPr lang="en-US" sz="2800" smtClean="0"/>
              <a:t>2010 Cummins ISB Passive Regeneration</a:t>
            </a:r>
          </a:p>
        </p:txBody>
      </p:sp>
      <p:sp>
        <p:nvSpPr>
          <p:cNvPr id="59394"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10" name="Content Placeholder 15"/>
          <p:cNvSpPr>
            <a:spLocks noGrp="1"/>
          </p:cNvSpPr>
          <p:nvPr>
            <p:ph sz="half" idx="1"/>
          </p:nvPr>
        </p:nvSpPr>
        <p:spPr>
          <a:xfrm>
            <a:off x="228600" y="609600"/>
            <a:ext cx="4114800" cy="4191000"/>
          </a:xfrm>
        </p:spPr>
        <p:txBody>
          <a:bodyPr rtlCol="0">
            <a:normAutofit fontScale="92500"/>
          </a:bodyPr>
          <a:lstStyle/>
          <a:p>
            <a:pPr marL="0" indent="0" eaLnBrk="1" fontAlgn="auto" hangingPunct="1">
              <a:spcAft>
                <a:spcPts val="0"/>
              </a:spcAft>
              <a:buFont typeface="Arial" pitchFamily="34" charset="0"/>
              <a:buNone/>
              <a:defRPr/>
            </a:pPr>
            <a:r>
              <a:rPr lang="en-US" sz="2200" dirty="0" smtClean="0"/>
              <a:t>Passive regeneration occurs when the exhaust temperatures are naturally high enough to oxidize the soot collected in the aftertreatment diesel particulate filter faster than the soot is collected.</a:t>
            </a:r>
          </a:p>
          <a:p>
            <a:pPr marL="0" indent="0" eaLnBrk="1" fontAlgn="auto" hangingPunct="1">
              <a:spcAft>
                <a:spcPts val="0"/>
              </a:spcAft>
              <a:buFont typeface="Arial" pitchFamily="34" charset="0"/>
              <a:buNone/>
              <a:defRPr/>
            </a:pPr>
            <a:endParaRPr lang="en-US" sz="2200" dirty="0" smtClean="0"/>
          </a:p>
          <a:p>
            <a:pPr marL="0" indent="0" eaLnBrk="1" fontAlgn="auto" hangingPunct="1">
              <a:spcAft>
                <a:spcPts val="0"/>
              </a:spcAft>
              <a:buFont typeface="Arial" pitchFamily="34" charset="0"/>
              <a:buNone/>
              <a:defRPr/>
            </a:pPr>
            <a:r>
              <a:rPr lang="en-US" sz="2200" dirty="0" smtClean="0"/>
              <a:t>Passive regeneration typically occurs when the temperature of the aftertreatment diesel particulate filter is above 316 C (600F). This occurs during highway driving or when driving with heavy loads.</a:t>
            </a:r>
          </a:p>
          <a:p>
            <a:pPr marL="0" indent="0" eaLnBrk="1" fontAlgn="auto" hangingPunct="1">
              <a:spcAft>
                <a:spcPts val="0"/>
              </a:spcAft>
              <a:buFont typeface="Arial" pitchFamily="34" charset="0"/>
              <a:buNone/>
              <a:defRPr/>
            </a:pPr>
            <a:endParaRPr lang="en-US" sz="2200" dirty="0" smtClean="0"/>
          </a:p>
        </p:txBody>
      </p:sp>
      <p:pic>
        <p:nvPicPr>
          <p:cNvPr id="59396" name="Picture 2"/>
          <p:cNvPicPr>
            <a:picLocks noChangeAspect="1" noChangeArrowheads="1"/>
          </p:cNvPicPr>
          <p:nvPr/>
        </p:nvPicPr>
        <p:blipFill>
          <a:blip r:embed="rId3"/>
          <a:srcRect/>
          <a:stretch>
            <a:fillRect/>
          </a:stretch>
        </p:blipFill>
        <p:spPr bwMode="auto">
          <a:xfrm>
            <a:off x="4419600" y="838200"/>
            <a:ext cx="4137025" cy="3441700"/>
          </a:xfrm>
          <a:prstGeom prst="rect">
            <a:avLst/>
          </a:prstGeom>
          <a:noFill/>
          <a:ln w="9525">
            <a:noFill/>
            <a:miter lim="800000"/>
            <a:headEnd/>
            <a:tailEnd/>
          </a:ln>
        </p:spPr>
      </p:pic>
      <p:sp>
        <p:nvSpPr>
          <p:cNvPr id="59397" name="Content Placeholder 15"/>
          <p:cNvSpPr txBox="1">
            <a:spLocks/>
          </p:cNvSpPr>
          <p:nvPr/>
        </p:nvSpPr>
        <p:spPr bwMode="auto">
          <a:xfrm>
            <a:off x="228600" y="4572000"/>
            <a:ext cx="8458200" cy="2514600"/>
          </a:xfrm>
          <a:prstGeom prst="rect">
            <a:avLst/>
          </a:prstGeom>
          <a:noFill/>
          <a:ln w="9525">
            <a:noFill/>
            <a:miter lim="800000"/>
            <a:headEnd/>
            <a:tailEnd/>
          </a:ln>
        </p:spPr>
        <p:txBody>
          <a:bodyPr/>
          <a:lstStyle/>
          <a:p>
            <a:pPr>
              <a:spcBef>
                <a:spcPct val="20000"/>
              </a:spcBef>
              <a:buFont typeface="Arial" charset="0"/>
              <a:buNone/>
            </a:pPr>
            <a:endParaRPr lang="en-US" sz="2200">
              <a:latin typeface="Calibri" pitchFamily="34" charset="0"/>
            </a:endParaRPr>
          </a:p>
          <a:p>
            <a:pPr>
              <a:spcBef>
                <a:spcPct val="20000"/>
              </a:spcBef>
              <a:buFont typeface="Arial" charset="0"/>
              <a:buNone/>
            </a:pPr>
            <a:r>
              <a:rPr lang="en-US" sz="2000">
                <a:latin typeface="Calibri" pitchFamily="34" charset="0"/>
              </a:rPr>
              <a:t>Since passive regeneration occurs naturally, it is considered to be normal engine operation. No fuel is added to the exhaust stream during passive regeneration</a:t>
            </a:r>
          </a:p>
        </p:txBody>
      </p:sp>
      <p:sp>
        <p:nvSpPr>
          <p:cNvPr id="7" name="Slide Number Placeholder 6"/>
          <p:cNvSpPr>
            <a:spLocks noGrp="1"/>
          </p:cNvSpPr>
          <p:nvPr>
            <p:ph type="sldNum" sz="quarter" idx="12"/>
          </p:nvPr>
        </p:nvSpPr>
        <p:spPr/>
        <p:txBody>
          <a:bodyPr/>
          <a:lstStyle/>
          <a:p>
            <a:pPr>
              <a:defRPr/>
            </a:pPr>
            <a:fld id="{D113EA47-CCAC-48DE-A8F4-C0AEC8585C56}" type="slidenum">
              <a:rPr lang="en-US"/>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0"/>
            <a:ext cx="9144000" cy="565150"/>
          </a:xfrm>
        </p:spPr>
        <p:txBody>
          <a:bodyPr/>
          <a:lstStyle/>
          <a:p>
            <a:pPr algn="ctr" eaLnBrk="1" hangingPunct="1"/>
            <a:r>
              <a:rPr lang="en-US" sz="2800" smtClean="0"/>
              <a:t>2010 Cummins ISB Active Regeneration</a:t>
            </a:r>
          </a:p>
        </p:txBody>
      </p:sp>
      <p:sp>
        <p:nvSpPr>
          <p:cNvPr id="61442"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10" name="Content Placeholder 15"/>
          <p:cNvSpPr>
            <a:spLocks noGrp="1"/>
          </p:cNvSpPr>
          <p:nvPr>
            <p:ph sz="half" idx="1"/>
          </p:nvPr>
        </p:nvSpPr>
        <p:spPr>
          <a:xfrm>
            <a:off x="228600" y="609600"/>
            <a:ext cx="4114800" cy="6019800"/>
          </a:xfrm>
        </p:spPr>
        <p:txBody>
          <a:bodyPr rtlCol="0">
            <a:normAutofit fontScale="92500"/>
          </a:bodyPr>
          <a:lstStyle/>
          <a:p>
            <a:pPr marL="0" indent="0" eaLnBrk="1" fontAlgn="auto" hangingPunct="1">
              <a:spcAft>
                <a:spcPts val="0"/>
              </a:spcAft>
              <a:buFont typeface="Arial" pitchFamily="34" charset="0"/>
              <a:buNone/>
              <a:defRPr/>
            </a:pPr>
            <a:r>
              <a:rPr lang="en-US" sz="2200" dirty="0" smtClean="0"/>
              <a:t>Active regeneration occurs when the exhaust temperatures are not naturally high enough to oxidize the soot collected in the aftertreatment diesel particulate filter faster than it is collected.</a:t>
            </a:r>
          </a:p>
          <a:p>
            <a:pPr marL="0" indent="0" eaLnBrk="1" fontAlgn="auto" hangingPunct="1">
              <a:spcAft>
                <a:spcPts val="0"/>
              </a:spcAft>
              <a:buFont typeface="Arial" pitchFamily="34" charset="0"/>
              <a:buNone/>
              <a:defRPr/>
            </a:pPr>
            <a:endParaRPr lang="en-US" sz="2200" dirty="0" smtClean="0"/>
          </a:p>
          <a:p>
            <a:pPr marL="0" indent="0" eaLnBrk="1" fontAlgn="auto" hangingPunct="1">
              <a:spcAft>
                <a:spcPts val="0"/>
              </a:spcAft>
              <a:buFont typeface="Arial" pitchFamily="34" charset="0"/>
              <a:buNone/>
              <a:defRPr/>
            </a:pPr>
            <a:r>
              <a:rPr lang="en-US" sz="2200" dirty="0" smtClean="0"/>
              <a:t>Active regeneration requires assistance from the engine in order to increase the exhaust temperature. This is typically done by injecting a small amount of diesel fuel into the exhaust stream (called aftertreatment injection) which is then oxidized by the aftertreatment DCO. The oxidation of this additional fuel creates the heat needed to regenerate the aftertreatment DPF.</a:t>
            </a:r>
          </a:p>
          <a:p>
            <a:pPr marL="0" indent="0" eaLnBrk="1" fontAlgn="auto" hangingPunct="1">
              <a:spcAft>
                <a:spcPts val="0"/>
              </a:spcAft>
              <a:buFont typeface="Arial" pitchFamily="34" charset="0"/>
              <a:buNone/>
              <a:defRPr/>
            </a:pPr>
            <a:endParaRPr lang="en-US" sz="2200" dirty="0" smtClean="0"/>
          </a:p>
        </p:txBody>
      </p:sp>
      <p:pic>
        <p:nvPicPr>
          <p:cNvPr id="61444" name="Picture 2"/>
          <p:cNvPicPr>
            <a:picLocks noChangeAspect="1" noChangeArrowheads="1"/>
          </p:cNvPicPr>
          <p:nvPr/>
        </p:nvPicPr>
        <p:blipFill>
          <a:blip r:embed="rId3"/>
          <a:srcRect/>
          <a:stretch>
            <a:fillRect/>
          </a:stretch>
        </p:blipFill>
        <p:spPr bwMode="auto">
          <a:xfrm>
            <a:off x="4419600" y="914400"/>
            <a:ext cx="4197350" cy="2819400"/>
          </a:xfrm>
          <a:prstGeom prst="rect">
            <a:avLst/>
          </a:prstGeom>
          <a:noFill/>
          <a:ln w="9525">
            <a:noFill/>
            <a:miter lim="800000"/>
            <a:headEnd/>
            <a:tailEnd/>
          </a:ln>
        </p:spPr>
      </p:pic>
      <p:sp>
        <p:nvSpPr>
          <p:cNvPr id="9" name="Content Placeholder 15"/>
          <p:cNvSpPr txBox="1">
            <a:spLocks/>
          </p:cNvSpPr>
          <p:nvPr/>
        </p:nvSpPr>
        <p:spPr>
          <a:xfrm>
            <a:off x="4419600" y="3810000"/>
            <a:ext cx="4724400" cy="2743200"/>
          </a:xfrm>
          <a:prstGeom prst="rect">
            <a:avLst/>
          </a:prstGeom>
        </p:spPr>
        <p:txBody>
          <a:bodyPr>
            <a:normAutofit fontScale="92500" lnSpcReduction="10000"/>
          </a:bodyPr>
          <a:lstStyle/>
          <a:p>
            <a:pPr fontAlgn="auto">
              <a:spcBef>
                <a:spcPct val="20000"/>
              </a:spcBef>
              <a:spcAft>
                <a:spcPts val="0"/>
              </a:spcAft>
              <a:buFont typeface="Arial" pitchFamily="34" charset="0"/>
              <a:buNone/>
              <a:defRPr/>
            </a:pPr>
            <a:endParaRPr lang="en-US" sz="2200" dirty="0">
              <a:latin typeface="+mn-lt"/>
            </a:endParaRPr>
          </a:p>
          <a:p>
            <a:pPr fontAlgn="auto">
              <a:spcBef>
                <a:spcPct val="20000"/>
              </a:spcBef>
              <a:spcAft>
                <a:spcPts val="0"/>
              </a:spcAft>
              <a:buFont typeface="Arial" pitchFamily="34" charset="0"/>
              <a:buNone/>
              <a:defRPr/>
            </a:pPr>
            <a:r>
              <a:rPr lang="en-US" sz="2200" dirty="0">
                <a:latin typeface="+mn-lt"/>
              </a:rPr>
              <a:t>For active regeneration to occur, the ECM must detect that the aftertreatment diesel particulate filter restriction has reached a specified limit. Once this limit is reached, the engine will alter its operation in order to create exhaust temperatures high enough to actively regenerate the aftertreatment DPF.</a:t>
            </a:r>
          </a:p>
        </p:txBody>
      </p:sp>
      <p:sp>
        <p:nvSpPr>
          <p:cNvPr id="7" name="Slide Number Placeholder 6"/>
          <p:cNvSpPr>
            <a:spLocks noGrp="1"/>
          </p:cNvSpPr>
          <p:nvPr>
            <p:ph type="sldNum" sz="quarter" idx="12"/>
          </p:nvPr>
        </p:nvSpPr>
        <p:spPr/>
        <p:txBody>
          <a:bodyPr/>
          <a:lstStyle/>
          <a:p>
            <a:pPr>
              <a:defRPr/>
            </a:pPr>
            <a:fld id="{10171FA3-D54E-4E20-9529-1F5292D99359}" type="slidenum">
              <a:rPr lang="en-US"/>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73050"/>
            <a:ext cx="8305800" cy="565150"/>
          </a:xfrm>
        </p:spPr>
        <p:txBody>
          <a:bodyPr/>
          <a:lstStyle/>
          <a:p>
            <a:pPr eaLnBrk="1" hangingPunct="1"/>
            <a:r>
              <a:rPr lang="en-US" sz="2400" smtClean="0"/>
              <a:t>2010 Cummins ISB Exhaust System Flow and Overall Operation</a:t>
            </a:r>
          </a:p>
        </p:txBody>
      </p:sp>
      <p:sp>
        <p:nvSpPr>
          <p:cNvPr id="63490"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63491" name="Picture 2"/>
          <p:cNvPicPr>
            <a:picLocks noChangeAspect="1" noChangeArrowheads="1"/>
          </p:cNvPicPr>
          <p:nvPr/>
        </p:nvPicPr>
        <p:blipFill>
          <a:blip r:embed="rId3"/>
          <a:srcRect/>
          <a:stretch>
            <a:fillRect/>
          </a:stretch>
        </p:blipFill>
        <p:spPr bwMode="auto">
          <a:xfrm>
            <a:off x="3081338" y="1066800"/>
            <a:ext cx="6027737" cy="3962400"/>
          </a:xfrm>
          <a:prstGeom prst="rect">
            <a:avLst/>
          </a:prstGeom>
          <a:noFill/>
          <a:ln w="9525">
            <a:noFill/>
            <a:miter lim="800000"/>
            <a:headEnd/>
            <a:tailEnd/>
          </a:ln>
        </p:spPr>
      </p:pic>
      <p:sp>
        <p:nvSpPr>
          <p:cNvPr id="7" name="Text Placeholder 6"/>
          <p:cNvSpPr>
            <a:spLocks noGrp="1"/>
          </p:cNvSpPr>
          <p:nvPr>
            <p:ph type="body" sz="half" idx="2"/>
          </p:nvPr>
        </p:nvSpPr>
        <p:spPr/>
        <p:txBody>
          <a:bodyPr rtlCol="0">
            <a:normAutofit/>
          </a:bodyPr>
          <a:lstStyle/>
          <a:p>
            <a:pPr eaLnBrk="1" fontAlgn="auto" hangingPunct="1">
              <a:spcAft>
                <a:spcPts val="0"/>
              </a:spcAft>
              <a:buFont typeface="Arial" pitchFamily="34" charset="0"/>
              <a:buNone/>
              <a:defRPr/>
            </a:pPr>
            <a:r>
              <a:rPr lang="en-US" sz="2000" b="1" dirty="0" smtClean="0"/>
              <a:t>Exhaust System Flow (1)</a:t>
            </a:r>
          </a:p>
          <a:p>
            <a:pPr eaLnBrk="1" fontAlgn="auto" hangingPunct="1">
              <a:spcAft>
                <a:spcPts val="0"/>
              </a:spcAft>
              <a:buFont typeface="Arial" pitchFamily="34" charset="0"/>
              <a:buNone/>
              <a:defRPr/>
            </a:pPr>
            <a:endParaRPr lang="en-US" sz="2000" b="1" dirty="0" smtClean="0"/>
          </a:p>
          <a:p>
            <a:pPr marL="457200" indent="-457200" eaLnBrk="1" fontAlgn="auto" hangingPunct="1">
              <a:spcAft>
                <a:spcPts val="0"/>
              </a:spcAft>
              <a:buFont typeface="+mj-lt"/>
              <a:buAutoNum type="arabicPeriod"/>
              <a:defRPr/>
            </a:pPr>
            <a:r>
              <a:rPr lang="en-US" sz="1600" dirty="0" smtClean="0"/>
              <a:t>Exhaust valves</a:t>
            </a:r>
          </a:p>
          <a:p>
            <a:pPr marL="457200" indent="-457200" eaLnBrk="1" fontAlgn="auto" hangingPunct="1">
              <a:spcAft>
                <a:spcPts val="0"/>
              </a:spcAft>
              <a:buFont typeface="+mj-lt"/>
              <a:buAutoNum type="arabicPeriod"/>
              <a:defRPr/>
            </a:pPr>
            <a:r>
              <a:rPr lang="en-US" sz="1600" dirty="0" smtClean="0"/>
              <a:t>Exhaust port</a:t>
            </a:r>
          </a:p>
          <a:p>
            <a:pPr marL="457200" indent="-457200" eaLnBrk="1" fontAlgn="auto" hangingPunct="1">
              <a:spcAft>
                <a:spcPts val="0"/>
              </a:spcAft>
              <a:buFont typeface="+mj-lt"/>
              <a:buAutoNum type="arabicPeriod"/>
              <a:defRPr/>
            </a:pPr>
            <a:r>
              <a:rPr lang="en-US" sz="1600" dirty="0" smtClean="0"/>
              <a:t>Exhaust manifold</a:t>
            </a:r>
          </a:p>
          <a:p>
            <a:pPr marL="457200" indent="-457200" eaLnBrk="1" fontAlgn="auto" hangingPunct="1">
              <a:spcAft>
                <a:spcPts val="0"/>
              </a:spcAft>
              <a:buFont typeface="+mj-lt"/>
              <a:buAutoNum type="arabicPeriod"/>
              <a:defRPr/>
            </a:pPr>
            <a:r>
              <a:rPr lang="en-US" sz="1600" dirty="0" smtClean="0"/>
              <a:t>Turbocharger</a:t>
            </a:r>
          </a:p>
          <a:p>
            <a:pPr marL="457200" indent="-457200" eaLnBrk="1" fontAlgn="auto" hangingPunct="1">
              <a:spcAft>
                <a:spcPts val="0"/>
              </a:spcAft>
              <a:buFont typeface="+mj-lt"/>
              <a:buAutoNum type="arabicPeriod"/>
              <a:defRPr/>
            </a:pPr>
            <a:r>
              <a:rPr lang="en-US" sz="1600" dirty="0" smtClean="0"/>
              <a:t>Turbocharger exhaust outlet</a:t>
            </a:r>
          </a:p>
          <a:p>
            <a:pPr marL="457200" indent="-457200" eaLnBrk="1" fontAlgn="auto" hangingPunct="1">
              <a:spcAft>
                <a:spcPts val="0"/>
              </a:spcAft>
              <a:buFont typeface="+mj-lt"/>
              <a:buAutoNum type="arabicPeriod"/>
              <a:defRPr/>
            </a:pPr>
            <a:r>
              <a:rPr lang="en-US" sz="1600" dirty="0" smtClean="0"/>
              <a:t>Exhaust inlet to EGR valve and cooler</a:t>
            </a:r>
          </a:p>
          <a:p>
            <a:pPr marL="457200" indent="-457200" eaLnBrk="1" fontAlgn="auto" hangingPunct="1">
              <a:spcAft>
                <a:spcPts val="0"/>
              </a:spcAft>
              <a:buFont typeface="+mj-lt"/>
              <a:buAutoNum type="arabicPeriod"/>
              <a:defRPr/>
            </a:pPr>
            <a:r>
              <a:rPr lang="en-US" sz="1600" dirty="0" smtClean="0"/>
              <a:t>EGR cooler</a:t>
            </a:r>
          </a:p>
          <a:p>
            <a:pPr marL="457200" indent="-457200" eaLnBrk="1" fontAlgn="auto" hangingPunct="1">
              <a:spcAft>
                <a:spcPts val="0"/>
              </a:spcAft>
              <a:buFont typeface="+mj-lt"/>
              <a:buAutoNum type="arabicPeriod"/>
              <a:defRPr/>
            </a:pPr>
            <a:r>
              <a:rPr lang="en-US" sz="1600" dirty="0" smtClean="0"/>
              <a:t>Cooled exhaust outlet to EGR valve</a:t>
            </a:r>
          </a:p>
          <a:p>
            <a:pPr marL="457200" indent="-457200" eaLnBrk="1" fontAlgn="auto" hangingPunct="1">
              <a:spcAft>
                <a:spcPts val="0"/>
              </a:spcAft>
              <a:buFont typeface="+mj-lt"/>
              <a:buAutoNum type="arabicPeriod"/>
              <a:defRPr/>
            </a:pPr>
            <a:r>
              <a:rPr lang="en-US" sz="1600" dirty="0" smtClean="0"/>
              <a:t>EGR valve</a:t>
            </a:r>
          </a:p>
          <a:p>
            <a:pPr marL="457200" indent="-457200" eaLnBrk="1" fontAlgn="auto" hangingPunct="1">
              <a:spcAft>
                <a:spcPts val="0"/>
              </a:spcAft>
              <a:buFont typeface="+mj-lt"/>
              <a:buAutoNum type="arabicPeriod"/>
              <a:defRPr/>
            </a:pPr>
            <a:r>
              <a:rPr lang="en-US" sz="1600" dirty="0" smtClean="0"/>
              <a:t>EGR valve differential pressure sensor</a:t>
            </a:r>
          </a:p>
        </p:txBody>
      </p:sp>
      <p:sp>
        <p:nvSpPr>
          <p:cNvPr id="6" name="Slide Number Placeholder 5"/>
          <p:cNvSpPr>
            <a:spLocks noGrp="1"/>
          </p:cNvSpPr>
          <p:nvPr>
            <p:ph type="sldNum" sz="quarter" idx="12"/>
          </p:nvPr>
        </p:nvSpPr>
        <p:spPr/>
        <p:txBody>
          <a:bodyPr/>
          <a:lstStyle/>
          <a:p>
            <a:pPr>
              <a:defRPr/>
            </a:pPr>
            <a:fld id="{1411FBCB-C481-4426-91DE-8293A69E3886}" type="slidenum">
              <a:rPr lang="en-US"/>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305800" cy="565150"/>
          </a:xfrm>
        </p:spPr>
        <p:txBody>
          <a:bodyPr/>
          <a:lstStyle/>
          <a:p>
            <a:pPr eaLnBrk="1" hangingPunct="1"/>
            <a:r>
              <a:rPr lang="en-US" sz="2400" smtClean="0"/>
              <a:t>2010 Cummins ISB Exhaust System Flow and Overall Operation</a:t>
            </a:r>
          </a:p>
        </p:txBody>
      </p:sp>
      <p:sp>
        <p:nvSpPr>
          <p:cNvPr id="65538" name="Text Placeholder 6"/>
          <p:cNvSpPr>
            <a:spLocks noGrp="1"/>
          </p:cNvSpPr>
          <p:nvPr>
            <p:ph type="body" sz="half" idx="2"/>
          </p:nvPr>
        </p:nvSpPr>
        <p:spPr>
          <a:xfrm>
            <a:off x="228600" y="609600"/>
            <a:ext cx="7924800" cy="533400"/>
          </a:xfrm>
        </p:spPr>
        <p:txBody>
          <a:bodyPr/>
          <a:lstStyle/>
          <a:p>
            <a:pPr algn="ctr" eaLnBrk="1" hangingPunct="1"/>
            <a:r>
              <a:rPr lang="en-US" sz="2000" b="1" smtClean="0"/>
              <a:t>Exhaust System Flow (2)</a:t>
            </a:r>
          </a:p>
        </p:txBody>
      </p:sp>
      <p:sp>
        <p:nvSpPr>
          <p:cNvPr id="65539" name="Text Placeholder 6"/>
          <p:cNvSpPr txBox="1">
            <a:spLocks/>
          </p:cNvSpPr>
          <p:nvPr/>
        </p:nvSpPr>
        <p:spPr bwMode="auto">
          <a:xfrm>
            <a:off x="0" y="990600"/>
            <a:ext cx="3810000" cy="6096000"/>
          </a:xfrm>
          <a:prstGeom prst="rect">
            <a:avLst/>
          </a:prstGeom>
          <a:noFill/>
          <a:ln w="9525">
            <a:noFill/>
            <a:miter lim="800000"/>
            <a:headEnd/>
            <a:tailEnd/>
          </a:ln>
        </p:spPr>
        <p:txBody>
          <a:bodyPr/>
          <a:lstStyle/>
          <a:p>
            <a:pPr marL="342900" indent="-342900">
              <a:spcBef>
                <a:spcPct val="20000"/>
              </a:spcBef>
              <a:buFont typeface="Calibri" pitchFamily="34" charset="0"/>
              <a:buAutoNum type="arabicPeriod"/>
            </a:pPr>
            <a:r>
              <a:rPr lang="en-US" sz="1400">
                <a:latin typeface="Calibri" pitchFamily="34" charset="0"/>
              </a:rPr>
              <a:t>Exhaust gas flow from turbocharger</a:t>
            </a:r>
          </a:p>
          <a:p>
            <a:pPr marL="342900" indent="-342900">
              <a:spcBef>
                <a:spcPct val="20000"/>
              </a:spcBef>
              <a:buFont typeface="Calibri" pitchFamily="34" charset="0"/>
              <a:buAutoNum type="arabicPeriod"/>
            </a:pPr>
            <a:r>
              <a:rPr lang="en-US" sz="1400">
                <a:latin typeface="Calibri" pitchFamily="34" charset="0"/>
              </a:rPr>
              <a:t>DOC intake temperature sensor</a:t>
            </a:r>
          </a:p>
          <a:p>
            <a:pPr marL="342900" indent="-342900">
              <a:spcBef>
                <a:spcPct val="20000"/>
              </a:spcBef>
              <a:buFont typeface="Calibri" pitchFamily="34" charset="0"/>
              <a:buAutoNum type="arabicPeriod"/>
            </a:pPr>
            <a:r>
              <a:rPr lang="en-US" sz="1400">
                <a:latin typeface="Calibri" pitchFamily="34" charset="0"/>
              </a:rPr>
              <a:t>DOC</a:t>
            </a:r>
          </a:p>
          <a:p>
            <a:pPr marL="342900" indent="-342900">
              <a:spcBef>
                <a:spcPct val="20000"/>
              </a:spcBef>
              <a:buFont typeface="Calibri" pitchFamily="34" charset="0"/>
              <a:buAutoNum type="arabicPeriod"/>
            </a:pPr>
            <a:r>
              <a:rPr lang="en-US" sz="1400">
                <a:latin typeface="Calibri" pitchFamily="34" charset="0"/>
              </a:rPr>
              <a:t>DPF intake temperature sensor</a:t>
            </a:r>
          </a:p>
          <a:p>
            <a:pPr marL="342900" indent="-342900">
              <a:spcBef>
                <a:spcPct val="20000"/>
              </a:spcBef>
              <a:buFont typeface="Calibri" pitchFamily="34" charset="0"/>
              <a:buAutoNum type="arabicPeriod"/>
            </a:pPr>
            <a:r>
              <a:rPr lang="en-US" sz="1400">
                <a:latin typeface="Calibri" pitchFamily="34" charset="0"/>
              </a:rPr>
              <a:t>DPF pressure sensor</a:t>
            </a:r>
          </a:p>
          <a:p>
            <a:pPr marL="342900" indent="-342900">
              <a:spcBef>
                <a:spcPct val="20000"/>
              </a:spcBef>
              <a:buFont typeface="Calibri" pitchFamily="34" charset="0"/>
              <a:buAutoNum type="arabicPeriod"/>
            </a:pPr>
            <a:r>
              <a:rPr lang="en-US" sz="1400">
                <a:latin typeface="Calibri" pitchFamily="34" charset="0"/>
              </a:rPr>
              <a:t>DPF</a:t>
            </a:r>
          </a:p>
          <a:p>
            <a:pPr marL="342900" indent="-342900">
              <a:spcBef>
                <a:spcPct val="20000"/>
              </a:spcBef>
              <a:buFont typeface="Calibri" pitchFamily="34" charset="0"/>
              <a:buAutoNum type="arabicPeriod"/>
            </a:pPr>
            <a:r>
              <a:rPr lang="en-US" sz="1400">
                <a:latin typeface="Calibri" pitchFamily="34" charset="0"/>
              </a:rPr>
              <a:t>DPF outlet temperature sensor</a:t>
            </a:r>
          </a:p>
          <a:p>
            <a:pPr marL="342900" indent="-342900">
              <a:spcBef>
                <a:spcPct val="20000"/>
              </a:spcBef>
              <a:buFont typeface="Calibri" pitchFamily="34" charset="0"/>
              <a:buAutoNum type="arabicPeriod"/>
            </a:pPr>
            <a:r>
              <a:rPr lang="en-US" sz="1400">
                <a:latin typeface="Calibri" pitchFamily="34" charset="0"/>
              </a:rPr>
              <a:t>Exhaust gas flow from the DPF</a:t>
            </a:r>
          </a:p>
          <a:p>
            <a:pPr marL="342900" indent="-342900">
              <a:spcBef>
                <a:spcPct val="20000"/>
              </a:spcBef>
              <a:buFont typeface="Calibri" pitchFamily="34" charset="0"/>
              <a:buAutoNum type="arabicPeriod"/>
            </a:pPr>
            <a:r>
              <a:rPr lang="en-US" sz="1400">
                <a:latin typeface="Calibri" pitchFamily="34" charset="0"/>
              </a:rPr>
              <a:t>DEF supply from the aftertreatment DEF dosing valve</a:t>
            </a:r>
          </a:p>
          <a:p>
            <a:pPr marL="342900" indent="-342900">
              <a:spcBef>
                <a:spcPct val="20000"/>
              </a:spcBef>
              <a:buFont typeface="Calibri" pitchFamily="34" charset="0"/>
              <a:buAutoNum type="arabicPeriod"/>
            </a:pPr>
            <a:r>
              <a:rPr lang="en-US" sz="1400">
                <a:latin typeface="Calibri" pitchFamily="34" charset="0"/>
              </a:rPr>
              <a:t>DEF dosing valve</a:t>
            </a:r>
          </a:p>
          <a:p>
            <a:pPr marL="342900" indent="-342900">
              <a:spcBef>
                <a:spcPct val="20000"/>
              </a:spcBef>
              <a:buFont typeface="Calibri" pitchFamily="34" charset="0"/>
              <a:buAutoNum type="arabicPeriod"/>
            </a:pPr>
            <a:r>
              <a:rPr lang="en-US" sz="1400">
                <a:latin typeface="Calibri" pitchFamily="34" charset="0"/>
              </a:rPr>
              <a:t>Aftertreatment decomposition reactor</a:t>
            </a:r>
          </a:p>
          <a:p>
            <a:pPr marL="342900" indent="-342900">
              <a:spcBef>
                <a:spcPct val="20000"/>
              </a:spcBef>
              <a:buFont typeface="Calibri" pitchFamily="34" charset="0"/>
              <a:buAutoNum type="arabicPeriod"/>
            </a:pPr>
            <a:r>
              <a:rPr lang="en-US" sz="1400">
                <a:latin typeface="Calibri" pitchFamily="34" charset="0"/>
              </a:rPr>
              <a:t>Exhaust gas and DEF mixture</a:t>
            </a:r>
          </a:p>
          <a:p>
            <a:pPr marL="342900" indent="-342900">
              <a:spcBef>
                <a:spcPct val="20000"/>
              </a:spcBef>
              <a:buFont typeface="Calibri" pitchFamily="34" charset="0"/>
              <a:buAutoNum type="arabicPeriod"/>
            </a:pPr>
            <a:r>
              <a:rPr lang="en-US" sz="1400">
                <a:latin typeface="Calibri" pitchFamily="34" charset="0"/>
              </a:rPr>
              <a:t>SCR intake temperature sensor</a:t>
            </a:r>
          </a:p>
          <a:p>
            <a:pPr marL="342900" indent="-342900">
              <a:spcBef>
                <a:spcPct val="20000"/>
              </a:spcBef>
              <a:buFont typeface="Calibri" pitchFamily="34" charset="0"/>
              <a:buAutoNum type="arabicPeriod"/>
            </a:pPr>
            <a:r>
              <a:rPr lang="en-US" sz="1400">
                <a:latin typeface="Calibri" pitchFamily="34" charset="0"/>
              </a:rPr>
              <a:t>SCR catalyst</a:t>
            </a:r>
          </a:p>
          <a:p>
            <a:pPr marL="342900" indent="-342900">
              <a:spcBef>
                <a:spcPct val="20000"/>
              </a:spcBef>
              <a:buFont typeface="Calibri" pitchFamily="34" charset="0"/>
              <a:buAutoNum type="arabicPeriod"/>
            </a:pPr>
            <a:r>
              <a:rPr lang="en-US" sz="1400">
                <a:latin typeface="Calibri" pitchFamily="34" charset="0"/>
              </a:rPr>
              <a:t>SCR outlet temperature sensor</a:t>
            </a:r>
          </a:p>
          <a:p>
            <a:pPr marL="342900" indent="-342900">
              <a:spcBef>
                <a:spcPct val="20000"/>
              </a:spcBef>
              <a:buFont typeface="Calibri" pitchFamily="34" charset="0"/>
              <a:buAutoNum type="arabicPeriod"/>
            </a:pPr>
            <a:r>
              <a:rPr lang="en-US" sz="1400">
                <a:latin typeface="Calibri" pitchFamily="34" charset="0"/>
              </a:rPr>
              <a:t>Aftertreatment outlet NOx sensor</a:t>
            </a:r>
          </a:p>
          <a:p>
            <a:pPr marL="342900" indent="-342900">
              <a:spcBef>
                <a:spcPct val="20000"/>
              </a:spcBef>
              <a:buFont typeface="Calibri" pitchFamily="34" charset="0"/>
              <a:buAutoNum type="arabicPeriod"/>
            </a:pPr>
            <a:r>
              <a:rPr lang="en-US" sz="1400">
                <a:latin typeface="Calibri" pitchFamily="34" charset="0"/>
              </a:rPr>
              <a:t>Exhaust flow exiting aftertreatment system</a:t>
            </a:r>
          </a:p>
          <a:p>
            <a:pPr marL="342900" indent="-342900">
              <a:spcBef>
                <a:spcPct val="20000"/>
              </a:spcBef>
              <a:buFont typeface="Calibri" pitchFamily="34" charset="0"/>
              <a:buAutoNum type="arabicPeriod"/>
            </a:pPr>
            <a:r>
              <a:rPr lang="en-US" sz="1400">
                <a:latin typeface="Calibri" pitchFamily="34" charset="0"/>
              </a:rPr>
              <a:t>Coolant supply and return for aftertreatment DEF dosing valve</a:t>
            </a:r>
          </a:p>
        </p:txBody>
      </p:sp>
      <p:sp>
        <p:nvSpPr>
          <p:cNvPr id="65540"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65541" name="Picture 2"/>
          <p:cNvPicPr>
            <a:picLocks noChangeAspect="1" noChangeArrowheads="1"/>
          </p:cNvPicPr>
          <p:nvPr/>
        </p:nvPicPr>
        <p:blipFill>
          <a:blip r:embed="rId3"/>
          <a:srcRect/>
          <a:stretch>
            <a:fillRect/>
          </a:stretch>
        </p:blipFill>
        <p:spPr bwMode="auto">
          <a:xfrm>
            <a:off x="3859213" y="1219200"/>
            <a:ext cx="5284787" cy="457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5DDDF6D-15EE-4C75-8846-EDDC34AD0ED4}" type="slidenum">
              <a:rPr lang="en-US"/>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305800" cy="565150"/>
          </a:xfrm>
        </p:spPr>
        <p:txBody>
          <a:bodyPr/>
          <a:lstStyle/>
          <a:p>
            <a:pPr eaLnBrk="1" hangingPunct="1"/>
            <a:r>
              <a:rPr lang="en-US" sz="2400" smtClean="0"/>
              <a:t>2010 Cummins ISB Exhaust System Flow and Overall Operation</a:t>
            </a:r>
          </a:p>
        </p:txBody>
      </p:sp>
      <p:sp>
        <p:nvSpPr>
          <p:cNvPr id="67586" name="Text Placeholder 6"/>
          <p:cNvSpPr>
            <a:spLocks noGrp="1"/>
          </p:cNvSpPr>
          <p:nvPr>
            <p:ph type="body" sz="half" idx="2"/>
          </p:nvPr>
        </p:nvSpPr>
        <p:spPr>
          <a:xfrm>
            <a:off x="228600" y="609600"/>
            <a:ext cx="7924800" cy="533400"/>
          </a:xfrm>
        </p:spPr>
        <p:txBody>
          <a:bodyPr/>
          <a:lstStyle/>
          <a:p>
            <a:pPr algn="ctr" eaLnBrk="1" hangingPunct="1"/>
            <a:r>
              <a:rPr lang="en-US" sz="2000" b="1" smtClean="0"/>
              <a:t>Exhaust System Flow (3)</a:t>
            </a:r>
          </a:p>
        </p:txBody>
      </p:sp>
      <p:sp>
        <p:nvSpPr>
          <p:cNvPr id="10" name="Text Placeholder 6"/>
          <p:cNvSpPr txBox="1">
            <a:spLocks/>
          </p:cNvSpPr>
          <p:nvPr/>
        </p:nvSpPr>
        <p:spPr>
          <a:xfrm>
            <a:off x="228600" y="4572000"/>
            <a:ext cx="8382000" cy="1981200"/>
          </a:xfrm>
          <a:prstGeom prst="rect">
            <a:avLst/>
          </a:prstGeom>
        </p:spPr>
        <p:txBody>
          <a:bodyPr numCol="2">
            <a:normAutofit/>
          </a:bodyPr>
          <a:lstStyle/>
          <a:p>
            <a:pPr marL="342900" indent="-342900" fontAlgn="auto">
              <a:spcBef>
                <a:spcPct val="20000"/>
              </a:spcBef>
              <a:spcAft>
                <a:spcPts val="0"/>
              </a:spcAft>
              <a:buFont typeface="+mj-lt"/>
              <a:buAutoNum type="arabicPeriod"/>
              <a:defRPr/>
            </a:pPr>
            <a:r>
              <a:rPr lang="en-US" sz="1400" dirty="0">
                <a:latin typeface="+mn-lt"/>
              </a:rPr>
              <a:t>Coolant flow from engine to aftertreatment DEF tank coolant valve</a:t>
            </a:r>
          </a:p>
          <a:p>
            <a:pPr marL="342900" indent="-342900" fontAlgn="auto">
              <a:spcBef>
                <a:spcPct val="20000"/>
              </a:spcBef>
              <a:spcAft>
                <a:spcPts val="0"/>
              </a:spcAft>
              <a:buFont typeface="+mj-lt"/>
              <a:buAutoNum type="arabicPeriod"/>
              <a:defRPr/>
            </a:pPr>
            <a:r>
              <a:rPr lang="en-US" sz="1400" dirty="0">
                <a:latin typeface="+mn-lt"/>
              </a:rPr>
              <a:t>DEF tank coolant valve</a:t>
            </a:r>
          </a:p>
          <a:p>
            <a:pPr marL="342900" indent="-342900" fontAlgn="auto">
              <a:spcBef>
                <a:spcPct val="20000"/>
              </a:spcBef>
              <a:spcAft>
                <a:spcPts val="0"/>
              </a:spcAft>
              <a:buFont typeface="+mj-lt"/>
              <a:buAutoNum type="arabicPeriod"/>
              <a:defRPr/>
            </a:pPr>
            <a:r>
              <a:rPr lang="en-US" sz="1400" dirty="0">
                <a:latin typeface="+mn-lt"/>
              </a:rPr>
              <a:t>Coolant flow to DEF tank (only when DEF tank coolant valve is open</a:t>
            </a:r>
          </a:p>
          <a:p>
            <a:pPr marL="342900" indent="-342900" fontAlgn="auto">
              <a:spcBef>
                <a:spcPct val="20000"/>
              </a:spcBef>
              <a:spcAft>
                <a:spcPts val="0"/>
              </a:spcAft>
              <a:buFont typeface="+mj-lt"/>
              <a:buAutoNum type="arabicPeriod"/>
              <a:defRPr/>
            </a:pPr>
            <a:r>
              <a:rPr lang="en-US" sz="1400" dirty="0">
                <a:latin typeface="+mn-lt"/>
              </a:rPr>
              <a:t>DEF tank</a:t>
            </a:r>
          </a:p>
          <a:p>
            <a:pPr marL="342900" indent="-342900" fontAlgn="auto">
              <a:spcBef>
                <a:spcPct val="20000"/>
              </a:spcBef>
              <a:spcAft>
                <a:spcPts val="0"/>
              </a:spcAft>
              <a:buFont typeface="+mj-lt"/>
              <a:buAutoNum type="arabicPeriod"/>
              <a:defRPr/>
            </a:pPr>
            <a:r>
              <a:rPr lang="en-US" sz="1400" dirty="0">
                <a:latin typeface="+mn-lt"/>
              </a:rPr>
              <a:t>Coolant return to engine</a:t>
            </a:r>
          </a:p>
          <a:p>
            <a:pPr marL="342900" indent="-342900" fontAlgn="auto">
              <a:spcBef>
                <a:spcPct val="20000"/>
              </a:spcBef>
              <a:spcAft>
                <a:spcPts val="0"/>
              </a:spcAft>
              <a:buFont typeface="+mj-lt"/>
              <a:buAutoNum type="arabicPeriod"/>
              <a:defRPr/>
            </a:pPr>
            <a:r>
              <a:rPr lang="en-US" sz="1400" dirty="0">
                <a:latin typeface="+mn-lt"/>
              </a:rPr>
              <a:t>DEF flow to DEF dosing tank</a:t>
            </a:r>
          </a:p>
          <a:p>
            <a:pPr marL="342900" indent="-342900" fontAlgn="auto">
              <a:spcBef>
                <a:spcPct val="20000"/>
              </a:spcBef>
              <a:spcAft>
                <a:spcPts val="0"/>
              </a:spcAft>
              <a:buFont typeface="+mj-lt"/>
              <a:buAutoNum type="arabicPeriod"/>
              <a:defRPr/>
            </a:pPr>
            <a:r>
              <a:rPr lang="en-US" sz="1400" dirty="0">
                <a:latin typeface="+mn-lt"/>
              </a:rPr>
              <a:t>DEF flow to DEF dosing unit</a:t>
            </a:r>
          </a:p>
          <a:p>
            <a:pPr marL="342900" indent="-342900" fontAlgn="auto">
              <a:spcBef>
                <a:spcPct val="20000"/>
              </a:spcBef>
              <a:spcAft>
                <a:spcPts val="0"/>
              </a:spcAft>
              <a:buFont typeface="+mj-lt"/>
              <a:buAutoNum type="arabicPeriod"/>
              <a:defRPr/>
            </a:pPr>
            <a:r>
              <a:rPr lang="en-US" sz="1400" dirty="0">
                <a:latin typeface="+mn-lt"/>
              </a:rPr>
              <a:t>DEF dosing unit</a:t>
            </a:r>
          </a:p>
          <a:p>
            <a:pPr marL="342900" indent="-342900" fontAlgn="auto">
              <a:spcBef>
                <a:spcPct val="20000"/>
              </a:spcBef>
              <a:spcAft>
                <a:spcPts val="0"/>
              </a:spcAft>
              <a:buFont typeface="+mj-lt"/>
              <a:buAutoNum type="arabicPeriod"/>
              <a:defRPr/>
            </a:pPr>
            <a:r>
              <a:rPr lang="en-US" sz="1400" dirty="0">
                <a:latin typeface="+mn-lt"/>
              </a:rPr>
              <a:t>DEF return to DEF tank</a:t>
            </a:r>
          </a:p>
          <a:p>
            <a:pPr marL="342900" indent="-342900" fontAlgn="auto">
              <a:spcBef>
                <a:spcPct val="20000"/>
              </a:spcBef>
              <a:spcAft>
                <a:spcPts val="0"/>
              </a:spcAft>
              <a:buFont typeface="+mj-lt"/>
              <a:buAutoNum type="arabicPeriod"/>
              <a:defRPr/>
            </a:pPr>
            <a:r>
              <a:rPr lang="en-US" sz="1400" dirty="0">
                <a:latin typeface="+mn-lt"/>
              </a:rPr>
              <a:t>DEF flow to DEF dosing valve </a:t>
            </a:r>
          </a:p>
        </p:txBody>
      </p:sp>
      <p:sp>
        <p:nvSpPr>
          <p:cNvPr id="67588"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pic>
        <p:nvPicPr>
          <p:cNvPr id="67589" name="Picture 2"/>
          <p:cNvPicPr>
            <a:picLocks noChangeAspect="1" noChangeArrowheads="1"/>
          </p:cNvPicPr>
          <p:nvPr/>
        </p:nvPicPr>
        <p:blipFill>
          <a:blip r:embed="rId3"/>
          <a:srcRect/>
          <a:stretch>
            <a:fillRect/>
          </a:stretch>
        </p:blipFill>
        <p:spPr bwMode="auto">
          <a:xfrm>
            <a:off x="1295400" y="1066800"/>
            <a:ext cx="6343650" cy="33813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BFBD876E-A5DD-4C70-84C6-921C583722C4}" type="slidenum">
              <a:rPr lang="en-US"/>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Notes on Other Engines</a:t>
            </a:r>
          </a:p>
        </p:txBody>
      </p:sp>
      <p:sp>
        <p:nvSpPr>
          <p:cNvPr id="69634" name="Content Placeholder 2"/>
          <p:cNvSpPr>
            <a:spLocks noGrp="1"/>
          </p:cNvSpPr>
          <p:nvPr>
            <p:ph idx="1"/>
          </p:nvPr>
        </p:nvSpPr>
        <p:spPr/>
        <p:txBody>
          <a:bodyPr/>
          <a:lstStyle/>
          <a:p>
            <a:pPr eaLnBrk="1" hangingPunct="1"/>
            <a:r>
              <a:rPr lang="en-US" smtClean="0"/>
              <a:t>There are not yet any Detroit Diesels at UTA with this technology</a:t>
            </a:r>
          </a:p>
          <a:p>
            <a:pPr eaLnBrk="1" hangingPunct="1"/>
            <a:r>
              <a:rPr lang="en-US" smtClean="0"/>
              <a:t>There are also other similar Cummins engines using this system, this model is used as a representative sample</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C0D82F24-1F00-4D30-9931-A44967AD9123}"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DEF w/ SCR Emissions Control Systems</a:t>
            </a:r>
            <a:br>
              <a:rPr lang="en-US" dirty="0" smtClean="0"/>
            </a:br>
            <a:r>
              <a:rPr lang="en-US" dirty="0" smtClean="0"/>
              <a:t/>
            </a:r>
            <a:br>
              <a:rPr lang="en-US" dirty="0" smtClean="0"/>
            </a:br>
            <a:r>
              <a:rPr lang="en-US" dirty="0" smtClean="0"/>
              <a:t/>
            </a:r>
            <a:br>
              <a:rPr lang="en-US" dirty="0" smtClean="0"/>
            </a:br>
            <a:r>
              <a:rPr lang="en-US" sz="5300" dirty="0" smtClean="0"/>
              <a:t>Service</a:t>
            </a:r>
            <a:endParaRPr lang="en-US" sz="5300" dirty="0"/>
          </a:p>
        </p:txBody>
      </p:sp>
      <p:sp>
        <p:nvSpPr>
          <p:cNvPr id="3" name="Slide Number Placeholder 2"/>
          <p:cNvSpPr>
            <a:spLocks noGrp="1"/>
          </p:cNvSpPr>
          <p:nvPr>
            <p:ph type="sldNum" sz="quarter" idx="12"/>
          </p:nvPr>
        </p:nvSpPr>
        <p:spPr/>
        <p:txBody>
          <a:bodyPr/>
          <a:lstStyle/>
          <a:p>
            <a:pPr>
              <a:defRPr/>
            </a:pPr>
            <a:fld id="{13DEBFE2-ED4F-4563-BE1E-B9BD57CC7172}" type="slidenum">
              <a:rPr lang="en-US"/>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DEF w/SCR Emissions Control Systems</a:t>
            </a:r>
            <a:endParaRPr lang="en-US" dirty="0"/>
          </a:p>
        </p:txBody>
      </p:sp>
      <p:sp>
        <p:nvSpPr>
          <p:cNvPr id="18434" name="Content Placeholder 2"/>
          <p:cNvSpPr>
            <a:spLocks noGrp="1"/>
          </p:cNvSpPr>
          <p:nvPr>
            <p:ph idx="1"/>
          </p:nvPr>
        </p:nvSpPr>
        <p:spPr/>
        <p:txBody>
          <a:bodyPr/>
          <a:lstStyle/>
          <a:p>
            <a:pPr eaLnBrk="1" hangingPunct="1"/>
            <a:r>
              <a:rPr lang="en-US" smtClean="0"/>
              <a:t>This approach is installed on 2010 coaches with Cummins engines at UTA</a:t>
            </a:r>
          </a:p>
          <a:p>
            <a:pPr eaLnBrk="1" hangingPunct="1"/>
            <a:r>
              <a:rPr lang="en-US" smtClean="0"/>
              <a:t>We will walkthrough documentation from Quickserve for a 2010 ISB Engine (#73087097)</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E7912A2-B461-4B70-B5B9-5372F88E4CA5}"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228600"/>
            <a:ext cx="8229600" cy="1143000"/>
          </a:xfrm>
        </p:spPr>
        <p:txBody>
          <a:bodyPr/>
          <a:lstStyle/>
          <a:p>
            <a:pPr eaLnBrk="1" hangingPunct="1"/>
            <a:r>
              <a:rPr lang="en-US" smtClean="0"/>
              <a:t>Working with DEF</a:t>
            </a:r>
          </a:p>
        </p:txBody>
      </p:sp>
      <p:sp>
        <p:nvSpPr>
          <p:cNvPr id="3" name="Content Placeholder 2"/>
          <p:cNvSpPr>
            <a:spLocks noGrp="1"/>
          </p:cNvSpPr>
          <p:nvPr>
            <p:ph idx="1"/>
          </p:nvPr>
        </p:nvSpPr>
        <p:spPr>
          <a:xfrm>
            <a:off x="152400" y="685800"/>
            <a:ext cx="8991600" cy="6019800"/>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Q. </a:t>
            </a:r>
            <a:r>
              <a:rPr lang="en-US" b="1" dirty="0" smtClean="0"/>
              <a:t>Should I be concerned about handling DEF?</a:t>
            </a:r>
          </a:p>
          <a:p>
            <a:pPr marL="514350" indent="-6350" eaLnBrk="1" fontAlgn="auto" hangingPunct="1">
              <a:spcAft>
                <a:spcPts val="0"/>
              </a:spcAft>
              <a:buFont typeface="Arial" pitchFamily="34" charset="0"/>
              <a:buAutoNum type="alphaUcPeriod"/>
              <a:defRPr/>
            </a:pPr>
            <a:r>
              <a:rPr lang="en-US" dirty="0" smtClean="0"/>
              <a:t> No. DEF is a nontoxic, nonpolluting, non-hazardous and nonflammable solution. It is stable, colorless, and meets accepted international standards for purity and composition.  DEF is safe to handle and store and poses no serious risk to humans, animals, equipment or the environment when handled properly. </a:t>
            </a:r>
          </a:p>
          <a:p>
            <a:pPr marL="514350" indent="-51435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Q. </a:t>
            </a:r>
            <a:r>
              <a:rPr lang="en-US" b="1" dirty="0" smtClean="0"/>
              <a:t>What should I do if I spill DEF?</a:t>
            </a:r>
          </a:p>
          <a:p>
            <a:pPr marL="508000" indent="0" eaLnBrk="1" fontAlgn="auto" hangingPunct="1">
              <a:spcAft>
                <a:spcPts val="0"/>
              </a:spcAft>
              <a:buFont typeface="Arial" pitchFamily="34" charset="0"/>
              <a:buNone/>
              <a:defRPr/>
            </a:pPr>
            <a:r>
              <a:rPr lang="en-US" dirty="0" smtClean="0"/>
              <a:t>A.  If DEF is spilled, contain the spilled liquid and absorb it with an inert, non-combustible absorbent material, such as sand. Shovel the material into a suitable container for disposal. Spills into a drain should be avoided. If spilled into a drain, flush thoroughly with water. For significant quantities, contact local authorities for proper disposal procedures. If DEF is spilled on your vehicle, rinse with water. </a:t>
            </a:r>
          </a:p>
          <a:p>
            <a:pPr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0D680A39-F39B-46DB-8189-FA1F0740054B}"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28600"/>
            <a:ext cx="8229600" cy="1143000"/>
          </a:xfrm>
        </p:spPr>
        <p:txBody>
          <a:bodyPr/>
          <a:lstStyle/>
          <a:p>
            <a:pPr eaLnBrk="1" hangingPunct="1"/>
            <a:r>
              <a:rPr lang="en-US" smtClean="0"/>
              <a:t>Working with DEF</a:t>
            </a:r>
          </a:p>
        </p:txBody>
      </p:sp>
      <p:sp>
        <p:nvSpPr>
          <p:cNvPr id="3" name="Content Placeholder 2"/>
          <p:cNvSpPr>
            <a:spLocks noGrp="1"/>
          </p:cNvSpPr>
          <p:nvPr>
            <p:ph idx="1"/>
          </p:nvPr>
        </p:nvSpPr>
        <p:spPr>
          <a:xfrm>
            <a:off x="152400" y="914400"/>
            <a:ext cx="8991600" cy="5791200"/>
          </a:xfrm>
        </p:spPr>
        <p:txBody>
          <a:bodyPr rtlCol="0">
            <a:normAutofit fontScale="85000" lnSpcReduction="20000"/>
          </a:bodyPr>
          <a:lstStyle/>
          <a:p>
            <a:pPr eaLnBrk="1" fontAlgn="auto" hangingPunct="1">
              <a:spcAft>
                <a:spcPts val="0"/>
              </a:spcAft>
              <a:buFont typeface="Arial" pitchFamily="34" charset="0"/>
              <a:buNone/>
              <a:defRPr/>
            </a:pPr>
            <a:r>
              <a:rPr lang="en-US" dirty="0" smtClean="0"/>
              <a:t>Q. </a:t>
            </a:r>
            <a:r>
              <a:rPr lang="en-US" b="1" dirty="0" smtClean="0"/>
              <a:t>What happens if I ingest DEF?</a:t>
            </a:r>
          </a:p>
          <a:p>
            <a:pPr marL="514350" indent="-6350" eaLnBrk="1" fontAlgn="auto" hangingPunct="1">
              <a:spcAft>
                <a:spcPts val="0"/>
              </a:spcAft>
              <a:buFont typeface="Arial" pitchFamily="34" charset="0"/>
              <a:buAutoNum type="alphaUcPeriod"/>
              <a:defRPr/>
            </a:pPr>
            <a:r>
              <a:rPr lang="en-US" dirty="0" smtClean="0"/>
              <a:t> DEF should never be ingested. If it is ingested, do not induce vomiting.  A physician should be consulted if you begin experience any symptoms.</a:t>
            </a:r>
          </a:p>
          <a:p>
            <a:pPr marL="514350" indent="-51435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Q. </a:t>
            </a:r>
            <a:r>
              <a:rPr lang="en-US" b="1" dirty="0" smtClean="0"/>
              <a:t>What happens if I inhale DEF?</a:t>
            </a:r>
          </a:p>
          <a:p>
            <a:pPr marL="979488" indent="-514350" eaLnBrk="1" fontAlgn="auto" hangingPunct="1">
              <a:spcAft>
                <a:spcPts val="0"/>
              </a:spcAft>
              <a:buFont typeface="Arial" pitchFamily="34" charset="0"/>
              <a:buAutoNum type="alphaUcPeriod"/>
              <a:defRPr/>
            </a:pPr>
            <a:r>
              <a:rPr lang="en-US" dirty="0" smtClean="0"/>
              <a:t>While pumping DEF will not cause significant exposure, inhalation may occur if exposed to DEF in a closed area and/ of if DEF is misted into the air. Under normal conditions of use, harmful effects are not expected. If you inhale DEF, you should move to an area with fresh air and obtain medical attention if symptoms, such as irritation to nose and throat, develop or persist.</a:t>
            </a:r>
          </a:p>
          <a:p>
            <a:pPr marL="979488" indent="-514350" eaLnBrk="1" fontAlgn="auto" hangingPunct="1">
              <a:spcAft>
                <a:spcPts val="0"/>
              </a:spcAft>
              <a:buFont typeface="Arial" pitchFamily="34" charset="0"/>
              <a:buNone/>
              <a:defRPr/>
            </a:pPr>
            <a:endParaRPr lang="en-US" dirty="0" smtClean="0"/>
          </a:p>
          <a:p>
            <a:pPr marL="979488" indent="-979488" eaLnBrk="1" fontAlgn="auto" hangingPunct="1">
              <a:spcAft>
                <a:spcPts val="0"/>
              </a:spcAft>
              <a:buFont typeface="Arial" pitchFamily="34" charset="0"/>
              <a:buNone/>
              <a:defRPr/>
            </a:pPr>
            <a:r>
              <a:rPr lang="en-US" dirty="0" smtClean="0"/>
              <a:t>Review MSDS sheet from Cummins for additional information.</a:t>
            </a:r>
          </a:p>
        </p:txBody>
      </p:sp>
      <p:sp>
        <p:nvSpPr>
          <p:cNvPr id="4" name="Slide Number Placeholder 3"/>
          <p:cNvSpPr>
            <a:spLocks noGrp="1"/>
          </p:cNvSpPr>
          <p:nvPr>
            <p:ph type="sldNum" sz="quarter" idx="12"/>
          </p:nvPr>
        </p:nvSpPr>
        <p:spPr/>
        <p:txBody>
          <a:bodyPr/>
          <a:lstStyle/>
          <a:p>
            <a:pPr>
              <a:defRPr/>
            </a:pPr>
            <a:fld id="{891E83F5-46B3-4CA4-A40D-1D4F9E972753}"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t>DEF w/ SCR Service</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Process for servicing DEF supply module, DEF tank and hoses, cleaning DEF nozzle</a:t>
            </a:r>
          </a:p>
          <a:p>
            <a:pPr eaLnBrk="1" fontAlgn="auto" hangingPunct="1">
              <a:spcAft>
                <a:spcPts val="0"/>
              </a:spcAft>
              <a:buFont typeface="Arial" pitchFamily="34" charset="0"/>
              <a:buChar char="•"/>
              <a:defRPr/>
            </a:pPr>
            <a:r>
              <a:rPr lang="en-US" dirty="0" smtClean="0"/>
              <a:t>Using the DEF flow tester</a:t>
            </a:r>
          </a:p>
          <a:p>
            <a:pPr eaLnBrk="1" fontAlgn="auto" hangingPunct="1">
              <a:spcAft>
                <a:spcPts val="0"/>
              </a:spcAft>
              <a:buFont typeface="Arial" pitchFamily="34" charset="0"/>
              <a:buChar char="•"/>
              <a:defRPr/>
            </a:pPr>
            <a:r>
              <a:rPr lang="en-US" dirty="0" smtClean="0"/>
              <a:t>Removing fluid lines</a:t>
            </a:r>
          </a:p>
          <a:p>
            <a:pPr eaLnBrk="1" fontAlgn="auto" hangingPunct="1">
              <a:spcAft>
                <a:spcPts val="0"/>
              </a:spcAft>
              <a:buFont typeface="Arial" pitchFamily="34" charset="0"/>
              <a:buChar char="•"/>
              <a:defRPr/>
            </a:pPr>
            <a:r>
              <a:rPr lang="en-US" dirty="0" smtClean="0"/>
              <a:t>Servicing decomposition reactor and DEF dosing valve</a:t>
            </a:r>
          </a:p>
          <a:p>
            <a:pPr eaLnBrk="1" fontAlgn="auto" hangingPunct="1">
              <a:spcAft>
                <a:spcPts val="0"/>
              </a:spcAft>
              <a:buFont typeface="Arial" pitchFamily="34" charset="0"/>
              <a:buChar char="•"/>
              <a:defRPr/>
            </a:pPr>
            <a:r>
              <a:rPr lang="en-US" dirty="0" smtClean="0"/>
              <a:t>Servicing SCR and related brackets and piping</a:t>
            </a:r>
          </a:p>
          <a:p>
            <a:pPr eaLnBrk="1" fontAlgn="auto" hangingPunct="1">
              <a:spcAft>
                <a:spcPts val="0"/>
              </a:spcAft>
              <a:buFont typeface="Arial" pitchFamily="34" charset="0"/>
              <a:buChar char="•"/>
              <a:defRPr/>
            </a:pPr>
            <a:r>
              <a:rPr lang="en-US" dirty="0" smtClean="0"/>
              <a:t>Servicing DEF injection system (injector, pump, dispenser, supply lines)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AC409B8D-9D77-437A-91F5-777EA547502F}" type="slidenum">
              <a:rPr lang="en-US"/>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https://quickserve.cummins.com/common/images/minus.gif"/>
          <p:cNvPicPr>
            <a:picLocks noChangeAspect="1" noChangeArrowheads="1"/>
          </p:cNvPicPr>
          <p:nvPr/>
        </p:nvPicPr>
        <p:blipFill>
          <a:blip r:embed="rId3"/>
          <a:srcRect/>
          <a:stretch>
            <a:fillRect/>
          </a:stretch>
        </p:blipFill>
        <p:spPr bwMode="auto">
          <a:xfrm>
            <a:off x="0" y="0"/>
            <a:ext cx="104775" cy="104775"/>
          </a:xfrm>
          <a:prstGeom prst="rect">
            <a:avLst/>
          </a:prstGeom>
          <a:noFill/>
          <a:ln w="9525">
            <a:noFill/>
            <a:miter lim="800000"/>
            <a:headEnd/>
            <a:tailEnd/>
          </a:ln>
        </p:spPr>
      </p:pic>
      <p:sp>
        <p:nvSpPr>
          <p:cNvPr id="6" name="Title 1"/>
          <p:cNvSpPr txBox="1">
            <a:spLocks/>
          </p:cNvSpPr>
          <p:nvPr/>
        </p:nvSpPr>
        <p:spPr>
          <a:xfrm>
            <a:off x="0" y="-228600"/>
            <a:ext cx="9144000" cy="1143000"/>
          </a:xfrm>
          <a:prstGeom prst="rect">
            <a:avLst/>
          </a:prstGeom>
        </p:spPr>
        <p:txBody>
          <a:bodyPr anchor="ctr"/>
          <a:lstStyle/>
          <a:p>
            <a:pPr algn="ctr" fontAlgn="auto">
              <a:spcAft>
                <a:spcPts val="0"/>
              </a:spcAft>
              <a:defRPr/>
            </a:pPr>
            <a:r>
              <a:rPr lang="en-US" sz="3100" dirty="0">
                <a:latin typeface="+mj-lt"/>
                <a:ea typeface="+mj-ea"/>
                <a:cs typeface="+mj-cs"/>
              </a:rPr>
              <a:t>Exhaust, Intake and Aftertreatment Service Instructions</a:t>
            </a:r>
          </a:p>
        </p:txBody>
      </p:sp>
      <p:sp>
        <p:nvSpPr>
          <p:cNvPr id="10" name="Text Placeholder 9"/>
          <p:cNvSpPr>
            <a:spLocks noGrp="1"/>
          </p:cNvSpPr>
          <p:nvPr>
            <p:ph type="body" idx="1"/>
          </p:nvPr>
        </p:nvSpPr>
        <p:spPr>
          <a:xfrm>
            <a:off x="457200" y="457200"/>
            <a:ext cx="8305800" cy="639763"/>
          </a:xfrm>
        </p:spPr>
        <p:txBody>
          <a:bodyPr rtlCol="0">
            <a:normAutofit fontScale="92500"/>
          </a:bodyPr>
          <a:lstStyle/>
          <a:p>
            <a:pPr eaLnBrk="1" fontAlgn="auto" hangingPunct="1">
              <a:spcAft>
                <a:spcPts val="0"/>
              </a:spcAft>
              <a:buFont typeface="Arial" pitchFamily="34" charset="0"/>
              <a:buNone/>
              <a:defRPr/>
            </a:pPr>
            <a:r>
              <a:rPr lang="en-US" dirty="0" smtClean="0"/>
              <a:t>The student guide contains 2010 ISB service manual instructions for:</a:t>
            </a:r>
          </a:p>
        </p:txBody>
      </p:sp>
      <p:sp>
        <p:nvSpPr>
          <p:cNvPr id="8" name="Content Placeholder 7"/>
          <p:cNvSpPr>
            <a:spLocks noGrp="1"/>
          </p:cNvSpPr>
          <p:nvPr>
            <p:ph sz="half" idx="2"/>
          </p:nvPr>
        </p:nvSpPr>
        <p:spPr>
          <a:xfrm>
            <a:off x="0" y="1295400"/>
            <a:ext cx="4267200" cy="4906963"/>
          </a:xfrm>
        </p:spPr>
        <p:txBody>
          <a:bodyPr rtlCol="0">
            <a:normAutofit fontScale="70000" lnSpcReduction="20000"/>
          </a:bodyPr>
          <a:lstStyle/>
          <a:p>
            <a:pPr marL="457200" indent="-457200" eaLnBrk="1" fontAlgn="auto" hangingPunct="1">
              <a:spcAft>
                <a:spcPts val="0"/>
              </a:spcAft>
              <a:buFont typeface="+mj-lt"/>
              <a:buAutoNum type="arabicPeriod"/>
              <a:defRPr/>
            </a:pPr>
            <a:r>
              <a:rPr lang="en-US" dirty="0" smtClean="0"/>
              <a:t>Dry exhaust manifold</a:t>
            </a:r>
          </a:p>
          <a:p>
            <a:pPr marL="457200" indent="-457200" eaLnBrk="1" fontAlgn="auto" hangingPunct="1">
              <a:spcAft>
                <a:spcPts val="0"/>
              </a:spcAft>
              <a:buFont typeface="+mj-lt"/>
              <a:buAutoNum type="arabicPeriod"/>
              <a:defRPr/>
            </a:pPr>
            <a:r>
              <a:rPr lang="en-US" dirty="0" smtClean="0"/>
              <a:t>Exhaust restriction</a:t>
            </a:r>
          </a:p>
          <a:p>
            <a:pPr marL="457200" indent="-457200" eaLnBrk="1" fontAlgn="auto" hangingPunct="1">
              <a:spcAft>
                <a:spcPts val="0"/>
              </a:spcAft>
              <a:buFont typeface="+mj-lt"/>
              <a:buAutoNum type="arabicPeriod"/>
              <a:defRPr/>
            </a:pPr>
            <a:r>
              <a:rPr lang="en-US" dirty="0" smtClean="0"/>
              <a:t>EGR cooler, valve and connection tubes</a:t>
            </a:r>
          </a:p>
          <a:p>
            <a:pPr marL="457200" indent="-457200" eaLnBrk="1" fontAlgn="auto" hangingPunct="1">
              <a:spcAft>
                <a:spcPts val="0"/>
              </a:spcAft>
              <a:buFont typeface="+mj-lt"/>
              <a:buAutoNum type="arabicPeriod"/>
              <a:defRPr/>
            </a:pPr>
            <a:r>
              <a:rPr lang="en-US" dirty="0" smtClean="0"/>
              <a:t>Exhaust gas pressure sensor tube</a:t>
            </a:r>
          </a:p>
          <a:p>
            <a:pPr marL="457200" indent="-457200" eaLnBrk="1" fontAlgn="auto" hangingPunct="1">
              <a:spcAft>
                <a:spcPts val="0"/>
              </a:spcAft>
              <a:buFont typeface="+mj-lt"/>
              <a:buAutoNum type="arabicPeriod"/>
              <a:defRPr/>
            </a:pPr>
            <a:r>
              <a:rPr lang="en-US" dirty="0" smtClean="0"/>
              <a:t>EGR cooler coolant lines</a:t>
            </a:r>
          </a:p>
          <a:p>
            <a:pPr marL="457200" indent="-457200" eaLnBrk="1" fontAlgn="auto" hangingPunct="1">
              <a:spcAft>
                <a:spcPts val="0"/>
              </a:spcAft>
              <a:buFont typeface="+mj-lt"/>
              <a:buAutoNum type="arabicPeriod"/>
              <a:defRPr/>
            </a:pPr>
            <a:r>
              <a:rPr lang="en-US" dirty="0" smtClean="0"/>
              <a:t>Aftertreatment SCR Catalyst</a:t>
            </a:r>
          </a:p>
          <a:p>
            <a:pPr marL="457200" indent="-457200" eaLnBrk="1" fontAlgn="auto" hangingPunct="1">
              <a:spcAft>
                <a:spcPts val="0"/>
              </a:spcAft>
              <a:buFont typeface="+mj-lt"/>
              <a:buAutoNum type="arabicPeriod"/>
              <a:defRPr/>
            </a:pPr>
            <a:r>
              <a:rPr lang="en-US" dirty="0" smtClean="0"/>
              <a:t>Aftertreatment DPF</a:t>
            </a:r>
          </a:p>
          <a:p>
            <a:pPr marL="457200" indent="-457200" eaLnBrk="1" fontAlgn="auto" hangingPunct="1">
              <a:spcAft>
                <a:spcPts val="0"/>
              </a:spcAft>
              <a:buFont typeface="+mj-lt"/>
              <a:buAutoNum type="arabicPeriod"/>
              <a:defRPr/>
            </a:pPr>
            <a:r>
              <a:rPr lang="en-US" dirty="0" smtClean="0"/>
              <a:t>DPF Differential pressure sensor tubes</a:t>
            </a:r>
          </a:p>
          <a:p>
            <a:pPr marL="457200" indent="-457200" eaLnBrk="1" fontAlgn="auto" hangingPunct="1">
              <a:spcAft>
                <a:spcPts val="0"/>
              </a:spcAft>
              <a:buFont typeface="+mj-lt"/>
              <a:buAutoNum type="arabicPeriod"/>
              <a:defRPr/>
            </a:pPr>
            <a:r>
              <a:rPr lang="en-US" dirty="0" smtClean="0"/>
              <a:t>Aftertreatment DOC</a:t>
            </a:r>
          </a:p>
          <a:p>
            <a:pPr marL="457200" indent="-457200" eaLnBrk="1" fontAlgn="auto" hangingPunct="1">
              <a:spcAft>
                <a:spcPts val="0"/>
              </a:spcAft>
              <a:buFont typeface="+mj-lt"/>
              <a:buAutoNum type="arabicPeriod"/>
              <a:defRPr/>
            </a:pPr>
            <a:r>
              <a:rPr lang="en-US" dirty="0" smtClean="0"/>
              <a:t>Aftertreatment system</a:t>
            </a:r>
          </a:p>
          <a:p>
            <a:pPr marL="457200" indent="-457200" eaLnBrk="1" fontAlgn="auto" hangingPunct="1">
              <a:spcAft>
                <a:spcPts val="0"/>
              </a:spcAft>
              <a:buFont typeface="+mj-lt"/>
              <a:buAutoNum type="arabicPeriod"/>
              <a:defRPr/>
            </a:pPr>
            <a:r>
              <a:rPr lang="en-US" dirty="0" smtClean="0"/>
              <a:t>Exhaust system diagnostics</a:t>
            </a:r>
          </a:p>
          <a:p>
            <a:pPr marL="457200" indent="-457200" eaLnBrk="1" fontAlgn="auto" hangingPunct="1">
              <a:spcAft>
                <a:spcPts val="0"/>
              </a:spcAft>
              <a:buFont typeface="+mj-lt"/>
              <a:buAutoNum type="arabicPeriod"/>
              <a:defRPr/>
            </a:pPr>
            <a:r>
              <a:rPr lang="en-US" dirty="0" smtClean="0"/>
              <a:t>Aftertreatment DEF Fluid Controller</a:t>
            </a:r>
          </a:p>
          <a:p>
            <a:pPr marL="457200" indent="-457200" eaLnBrk="1" fontAlgn="auto" hangingPunct="1">
              <a:spcAft>
                <a:spcPts val="0"/>
              </a:spcAft>
              <a:buFont typeface="+mj-lt"/>
              <a:buAutoNum type="arabicPeriod"/>
              <a:defRPr/>
            </a:pPr>
            <a:r>
              <a:rPr lang="en-US" dirty="0" smtClean="0"/>
              <a:t>Aftertreatment DEF Fluid dosing unit / Dosing valve override test</a:t>
            </a:r>
          </a:p>
          <a:p>
            <a:pPr marL="457200" indent="-457200" eaLnBrk="1" fontAlgn="auto" hangingPunct="1">
              <a:spcAft>
                <a:spcPts val="0"/>
              </a:spcAft>
              <a:buFont typeface="+mj-lt"/>
              <a:buAutoNum type="arabicPeriod"/>
              <a:defRPr/>
            </a:pPr>
            <a:r>
              <a:rPr lang="en-US" dirty="0" smtClean="0"/>
              <a:t>Aftertreatment DEF Fluid dosing valve</a:t>
            </a:r>
          </a:p>
          <a:p>
            <a:pPr marL="457200" indent="-457200" eaLnBrk="1" fontAlgn="auto" hangingPunct="1">
              <a:spcAft>
                <a:spcPts val="0"/>
              </a:spcAft>
              <a:buFont typeface="+mj-lt"/>
              <a:buAutoNum type="arabicPeriod"/>
              <a:defRPr/>
            </a:pPr>
            <a:r>
              <a:rPr lang="en-US" dirty="0" smtClean="0"/>
              <a:t>Aftertreatment DEF Fluid dosing unit filter</a:t>
            </a:r>
          </a:p>
          <a:p>
            <a:pPr marL="457200" indent="-457200" eaLnBrk="1" fontAlgn="auto" hangingPunct="1">
              <a:spcAft>
                <a:spcPts val="0"/>
              </a:spcAft>
              <a:buFont typeface="+mj-lt"/>
              <a:buAutoNum type="arabicPeriod"/>
              <a:defRPr/>
            </a:pPr>
            <a:r>
              <a:rPr lang="en-US" dirty="0" smtClean="0"/>
              <a:t>Aftertreatment decomposition tube</a:t>
            </a:r>
          </a:p>
          <a:p>
            <a:pPr marL="457200" indent="-457200" eaLnBrk="1" fontAlgn="auto" hangingPunct="1">
              <a:spcAft>
                <a:spcPts val="0"/>
              </a:spcAft>
              <a:buFont typeface="+mj-lt"/>
              <a:buAutoNum type="arabicPeriod"/>
              <a:defRPr/>
            </a:pPr>
            <a:r>
              <a:rPr lang="en-US" dirty="0" smtClean="0"/>
              <a:t>Aftertreatment outlet</a:t>
            </a:r>
          </a:p>
          <a:p>
            <a:pPr marL="50800" indent="-50800" eaLnBrk="1" fontAlgn="auto" hangingPunct="1">
              <a:spcAft>
                <a:spcPts val="0"/>
              </a:spcAft>
              <a:buFont typeface="Arial" pitchFamily="34" charset="0"/>
              <a:buNone/>
              <a:defRPr/>
            </a:pPr>
            <a:endParaRPr lang="en-US" dirty="0"/>
          </a:p>
        </p:txBody>
      </p:sp>
      <p:sp>
        <p:nvSpPr>
          <p:cNvPr id="12" name="Content Placeholder 11"/>
          <p:cNvSpPr>
            <a:spLocks noGrp="1"/>
          </p:cNvSpPr>
          <p:nvPr>
            <p:ph sz="quarter" idx="4"/>
          </p:nvPr>
        </p:nvSpPr>
        <p:spPr>
          <a:xfrm>
            <a:off x="4267200" y="1295400"/>
            <a:ext cx="4648200" cy="4906963"/>
          </a:xfrm>
        </p:spPr>
        <p:txBody>
          <a:bodyPr rtlCol="0">
            <a:normAutofit fontScale="70000" lnSpcReduction="20000"/>
          </a:bodyPr>
          <a:lstStyle/>
          <a:p>
            <a:pPr marL="576263" indent="-576263" eaLnBrk="1" fontAlgn="auto" hangingPunct="1">
              <a:spcAft>
                <a:spcPts val="0"/>
              </a:spcAft>
              <a:buFont typeface="+mj-lt"/>
              <a:buAutoNum type="arabicPeriod" startAt="18"/>
              <a:defRPr/>
            </a:pPr>
            <a:r>
              <a:rPr lang="en-US" dirty="0" smtClean="0"/>
              <a:t>Air in DEF</a:t>
            </a:r>
          </a:p>
          <a:p>
            <a:pPr marL="576263" indent="-576263" eaLnBrk="1" fontAlgn="auto" hangingPunct="1">
              <a:spcAft>
                <a:spcPts val="0"/>
              </a:spcAft>
              <a:buFont typeface="+mj-lt"/>
              <a:buAutoNum type="arabicPeriod" startAt="18"/>
              <a:defRPr/>
            </a:pPr>
            <a:r>
              <a:rPr lang="en-US" dirty="0" smtClean="0"/>
              <a:t>Aftertreatment DEF Controller Calibration code</a:t>
            </a:r>
          </a:p>
          <a:p>
            <a:pPr marL="576263" indent="-576263" eaLnBrk="1" fontAlgn="auto" hangingPunct="1">
              <a:spcAft>
                <a:spcPts val="0"/>
              </a:spcAft>
              <a:buFont typeface="+mj-lt"/>
              <a:buAutoNum type="arabicPeriod" startAt="18"/>
              <a:defRPr/>
            </a:pPr>
            <a:r>
              <a:rPr lang="en-US" dirty="0" smtClean="0"/>
              <a:t>Aftertreatment DEF system leak test</a:t>
            </a:r>
          </a:p>
          <a:p>
            <a:pPr marL="576263" indent="-576263" eaLnBrk="1" fontAlgn="auto" hangingPunct="1">
              <a:spcAft>
                <a:spcPts val="0"/>
              </a:spcAft>
              <a:buFont typeface="+mj-lt"/>
              <a:buAutoNum type="arabicPeriod" startAt="18"/>
              <a:defRPr/>
            </a:pPr>
            <a:r>
              <a:rPr lang="en-US" dirty="0" smtClean="0"/>
              <a:t>Air inlet connection</a:t>
            </a:r>
          </a:p>
          <a:p>
            <a:pPr marL="576263" indent="-576263" eaLnBrk="1" fontAlgn="auto" hangingPunct="1">
              <a:spcAft>
                <a:spcPts val="0"/>
              </a:spcAft>
              <a:buFont typeface="+mj-lt"/>
              <a:buAutoNum type="arabicPeriod" startAt="18"/>
              <a:defRPr/>
            </a:pPr>
            <a:r>
              <a:rPr lang="en-US" dirty="0" smtClean="0"/>
              <a:t>Air intake manifold</a:t>
            </a:r>
          </a:p>
          <a:p>
            <a:pPr marL="576263" indent="-576263" eaLnBrk="1" fontAlgn="auto" hangingPunct="1">
              <a:spcAft>
                <a:spcPts val="0"/>
              </a:spcAft>
              <a:buFont typeface="+mj-lt"/>
              <a:buAutoNum type="arabicPeriod" startAt="18"/>
              <a:defRPr/>
            </a:pPr>
            <a:r>
              <a:rPr lang="en-US" dirty="0" smtClean="0"/>
              <a:t>Air leaks, Air Intake and Exhaust systems</a:t>
            </a:r>
          </a:p>
          <a:p>
            <a:pPr marL="576263" indent="-576263" eaLnBrk="1" fontAlgn="auto" hangingPunct="1">
              <a:spcAft>
                <a:spcPts val="0"/>
              </a:spcAft>
              <a:buFont typeface="+mj-lt"/>
              <a:buAutoNum type="arabicPeriod" startAt="18"/>
              <a:defRPr/>
            </a:pPr>
            <a:r>
              <a:rPr lang="en-US" dirty="0" smtClean="0"/>
              <a:t>Charge Air Cooler</a:t>
            </a:r>
          </a:p>
          <a:p>
            <a:pPr marL="576263" indent="-576263" eaLnBrk="1" fontAlgn="auto" hangingPunct="1">
              <a:spcAft>
                <a:spcPts val="0"/>
              </a:spcAft>
              <a:buFont typeface="+mj-lt"/>
              <a:buAutoNum type="arabicPeriod" startAt="18"/>
              <a:defRPr/>
            </a:pPr>
            <a:r>
              <a:rPr lang="en-US" dirty="0" smtClean="0"/>
              <a:t>Air intake restriction</a:t>
            </a:r>
          </a:p>
          <a:p>
            <a:pPr marL="576263" indent="-576263" eaLnBrk="1" fontAlgn="auto" hangingPunct="1">
              <a:spcAft>
                <a:spcPts val="0"/>
              </a:spcAft>
              <a:buFont typeface="+mj-lt"/>
              <a:buAutoNum type="arabicPeriod" startAt="18"/>
              <a:defRPr/>
            </a:pPr>
            <a:r>
              <a:rPr lang="en-US" dirty="0" smtClean="0"/>
              <a:t>Turbocharger</a:t>
            </a:r>
          </a:p>
          <a:p>
            <a:pPr marL="576263" indent="-576263" eaLnBrk="1" fontAlgn="auto" hangingPunct="1">
              <a:spcAft>
                <a:spcPts val="0"/>
              </a:spcAft>
              <a:buFont typeface="+mj-lt"/>
              <a:buAutoNum type="arabicPeriod" startAt="18"/>
              <a:defRPr/>
            </a:pPr>
            <a:r>
              <a:rPr lang="en-US" dirty="0" smtClean="0"/>
              <a:t>Turbocharger coolant hoses</a:t>
            </a:r>
          </a:p>
          <a:p>
            <a:pPr marL="576263" indent="-576263" eaLnBrk="1" fontAlgn="auto" hangingPunct="1">
              <a:spcAft>
                <a:spcPts val="0"/>
              </a:spcAft>
              <a:buFont typeface="+mj-lt"/>
              <a:buAutoNum type="arabicPeriod" startAt="18"/>
              <a:defRPr/>
            </a:pPr>
            <a:r>
              <a:rPr lang="en-US" dirty="0" smtClean="0"/>
              <a:t>Turbocharger oil drain line</a:t>
            </a:r>
          </a:p>
          <a:p>
            <a:pPr marL="576263" indent="-576263" eaLnBrk="1" fontAlgn="auto" hangingPunct="1">
              <a:spcAft>
                <a:spcPts val="0"/>
              </a:spcAft>
              <a:buFont typeface="+mj-lt"/>
              <a:buAutoNum type="arabicPeriod" startAt="18"/>
              <a:defRPr/>
            </a:pPr>
            <a:r>
              <a:rPr lang="en-US" dirty="0" smtClean="0"/>
              <a:t>Turbocharger oil supply line</a:t>
            </a:r>
          </a:p>
          <a:p>
            <a:pPr marL="576263" indent="-576263" eaLnBrk="1" fontAlgn="auto" hangingPunct="1">
              <a:spcAft>
                <a:spcPts val="0"/>
              </a:spcAft>
              <a:buFont typeface="+mj-lt"/>
              <a:buAutoNum type="arabicPeriod" startAt="18"/>
              <a:defRPr/>
            </a:pPr>
            <a:r>
              <a:rPr lang="en-US" dirty="0" smtClean="0"/>
              <a:t>Intake manifold pressure</a:t>
            </a:r>
          </a:p>
          <a:p>
            <a:pPr marL="576263" indent="-576263" eaLnBrk="1" fontAlgn="auto" hangingPunct="1">
              <a:spcAft>
                <a:spcPts val="0"/>
              </a:spcAft>
              <a:buFont typeface="+mj-lt"/>
              <a:buAutoNum type="arabicPeriod" startAt="18"/>
              <a:defRPr/>
            </a:pPr>
            <a:r>
              <a:rPr lang="en-US" dirty="0" smtClean="0"/>
              <a:t>Air intake connection</a:t>
            </a:r>
          </a:p>
          <a:p>
            <a:pPr marL="576263" indent="-576263" eaLnBrk="1" fontAlgn="auto" hangingPunct="1">
              <a:spcAft>
                <a:spcPts val="0"/>
              </a:spcAft>
              <a:buFont typeface="+mj-lt"/>
              <a:buAutoNum type="arabicPeriod" startAt="18"/>
              <a:defRPr/>
            </a:pPr>
            <a:r>
              <a:rPr lang="en-US" dirty="0" smtClean="0"/>
              <a:t>Turbocharger compressor outlet connection</a:t>
            </a:r>
          </a:p>
          <a:p>
            <a:pPr marL="576263" indent="-576263" eaLnBrk="1" fontAlgn="auto" hangingPunct="1">
              <a:spcAft>
                <a:spcPts val="0"/>
              </a:spcAft>
              <a:buFont typeface="+mj-lt"/>
              <a:buAutoNum type="arabicPeriod" startAt="18"/>
              <a:defRPr/>
            </a:pPr>
            <a:r>
              <a:rPr lang="en-US" dirty="0" smtClean="0"/>
              <a:t>VGT turbocharger actuator</a:t>
            </a:r>
          </a:p>
          <a:p>
            <a:pPr marL="576263" indent="-576263" eaLnBrk="1" fontAlgn="auto" hangingPunct="1">
              <a:spcAft>
                <a:spcPts val="0"/>
              </a:spcAft>
              <a:buFont typeface="+mj-lt"/>
              <a:buAutoNum type="arabicPeriod" startAt="18"/>
              <a:defRPr/>
            </a:pPr>
            <a:r>
              <a:rPr lang="en-US" dirty="0" smtClean="0"/>
              <a:t>Air intake system diagnostics</a:t>
            </a:r>
          </a:p>
          <a:p>
            <a:pPr eaLnBrk="1" fontAlgn="auto" hangingPunct="1">
              <a:spcAft>
                <a:spcPts val="0"/>
              </a:spcAft>
              <a:buFont typeface="Arial" pitchFamily="34" charset="0"/>
              <a:buChar char="•"/>
              <a:defRPr/>
            </a:pPr>
            <a:endParaRPr lang="en-US" dirty="0"/>
          </a:p>
        </p:txBody>
      </p:sp>
      <p:sp>
        <p:nvSpPr>
          <p:cNvPr id="79878" name="Text Placeholder 9"/>
          <p:cNvSpPr>
            <a:spLocks noGrp="1"/>
          </p:cNvSpPr>
          <p:nvPr>
            <p:ph type="body" idx="1"/>
          </p:nvPr>
        </p:nvSpPr>
        <p:spPr>
          <a:xfrm>
            <a:off x="381000" y="6019800"/>
            <a:ext cx="8305800" cy="639763"/>
          </a:xfrm>
        </p:spPr>
        <p:txBody>
          <a:bodyPr/>
          <a:lstStyle/>
          <a:p>
            <a:pPr eaLnBrk="1" hangingPunct="1"/>
            <a:r>
              <a:rPr lang="en-US" smtClean="0"/>
              <a:t>Which of these have you had trouble with? </a:t>
            </a:r>
          </a:p>
        </p:txBody>
      </p:sp>
      <p:sp>
        <p:nvSpPr>
          <p:cNvPr id="9" name="Slide Number Placeholder 8"/>
          <p:cNvSpPr>
            <a:spLocks noGrp="1"/>
          </p:cNvSpPr>
          <p:nvPr>
            <p:ph type="sldNum" sz="quarter" idx="12"/>
          </p:nvPr>
        </p:nvSpPr>
        <p:spPr/>
        <p:txBody>
          <a:bodyPr/>
          <a:lstStyle/>
          <a:p>
            <a:pPr>
              <a:defRPr/>
            </a:pPr>
            <a:fld id="{B443FBE5-7EE0-4E17-8FD5-64D95D2F2448}" type="slidenum">
              <a:rPr lang="en-US"/>
              <a:pPr>
                <a:defRPr/>
              </a:pPr>
              <a:t>33</a:t>
            </a:fld>
            <a:endParaRPr 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DOC w/ DPF Emissions Control Systems</a:t>
            </a:r>
            <a:br>
              <a:rPr lang="en-US" dirty="0" smtClean="0"/>
            </a:br>
            <a:r>
              <a:rPr lang="en-US" dirty="0" smtClean="0"/>
              <a:t/>
            </a:r>
            <a:br>
              <a:rPr lang="en-US" dirty="0" smtClean="0"/>
            </a:br>
            <a:r>
              <a:rPr lang="en-US" dirty="0" smtClean="0"/>
              <a:t/>
            </a:r>
            <a:br>
              <a:rPr lang="en-US" dirty="0" smtClean="0"/>
            </a:br>
            <a:r>
              <a:rPr lang="en-US" sz="5300" dirty="0" smtClean="0"/>
              <a:t>Troubleshooting</a:t>
            </a:r>
            <a:endParaRPr lang="en-US" sz="5300" dirty="0"/>
          </a:p>
        </p:txBody>
      </p:sp>
      <p:sp>
        <p:nvSpPr>
          <p:cNvPr id="3" name="Slide Number Placeholder 2"/>
          <p:cNvSpPr>
            <a:spLocks noGrp="1"/>
          </p:cNvSpPr>
          <p:nvPr>
            <p:ph type="sldNum" sz="quarter" idx="12"/>
          </p:nvPr>
        </p:nvSpPr>
        <p:spPr/>
        <p:txBody>
          <a:bodyPr/>
          <a:lstStyle/>
          <a:p>
            <a:pPr>
              <a:defRPr/>
            </a:pPr>
            <a:fld id="{5FD97977-3D49-4C85-857E-3642439253B8}" type="slidenum">
              <a:rPr lang="en-US"/>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mtClean="0"/>
              <a:t>DEF w/ SCR Problems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Aftertreatment DPF – excessive ash cleaning</a:t>
            </a:r>
          </a:p>
          <a:p>
            <a:pPr eaLnBrk="1" fontAlgn="auto" hangingPunct="1">
              <a:spcAft>
                <a:spcPts val="0"/>
              </a:spcAft>
              <a:buFont typeface="Arial" pitchFamily="34" charset="0"/>
              <a:buChar char="•"/>
              <a:defRPr/>
            </a:pPr>
            <a:r>
              <a:rPr lang="en-US" dirty="0" smtClean="0"/>
              <a:t>Intake Manifold Air Temp above spec</a:t>
            </a:r>
          </a:p>
          <a:p>
            <a:pPr eaLnBrk="1" fontAlgn="auto" hangingPunct="1">
              <a:spcAft>
                <a:spcPts val="0"/>
              </a:spcAft>
              <a:buFont typeface="Arial" pitchFamily="34" charset="0"/>
              <a:buChar char="•"/>
              <a:defRPr/>
            </a:pPr>
            <a:r>
              <a:rPr lang="en-US" dirty="0" smtClean="0"/>
              <a:t>Turbocharger leaks engine oil or fuel</a:t>
            </a:r>
          </a:p>
          <a:p>
            <a:pPr eaLnBrk="1" fontAlgn="auto" hangingPunct="1">
              <a:spcAft>
                <a:spcPts val="0"/>
              </a:spcAft>
              <a:buFont typeface="Arial" pitchFamily="34" charset="0"/>
              <a:buChar char="•"/>
              <a:defRPr/>
            </a:pPr>
            <a:r>
              <a:rPr lang="en-US" dirty="0" smtClean="0"/>
              <a:t>DEF usage abnormal</a:t>
            </a:r>
          </a:p>
          <a:p>
            <a:pPr eaLnBrk="1" fontAlgn="auto" hangingPunct="1">
              <a:spcAft>
                <a:spcPts val="0"/>
              </a:spcAft>
              <a:buFont typeface="Arial" pitchFamily="34" charset="0"/>
              <a:buChar char="•"/>
              <a:defRPr/>
            </a:pPr>
            <a:r>
              <a:rPr lang="en-US" dirty="0" smtClean="0"/>
              <a:t>Stationary Regen will not Activate</a:t>
            </a:r>
          </a:p>
          <a:p>
            <a:pPr eaLnBrk="1" fontAlgn="auto" hangingPunct="1">
              <a:spcAft>
                <a:spcPts val="0"/>
              </a:spcAft>
              <a:buFont typeface="Arial" pitchFamily="34" charset="0"/>
              <a:buChar char="•"/>
              <a:defRPr/>
            </a:pPr>
            <a:r>
              <a:rPr lang="en-US" dirty="0" smtClean="0"/>
              <a:t>Stationary Regen will not complete</a:t>
            </a:r>
          </a:p>
          <a:p>
            <a:pPr eaLnBrk="1" fontAlgn="auto" hangingPunct="1">
              <a:spcAft>
                <a:spcPts val="0"/>
              </a:spcAft>
              <a:buFont typeface="Arial" pitchFamily="34" charset="0"/>
              <a:buChar char="•"/>
              <a:defRPr/>
            </a:pPr>
            <a:r>
              <a:rPr lang="en-US" dirty="0" smtClean="0"/>
              <a:t>DPF excessive automatic or stationary regen</a:t>
            </a:r>
          </a:p>
          <a:p>
            <a:pPr eaLnBrk="1" fontAlgn="auto" hangingPunct="1">
              <a:spcAft>
                <a:spcPts val="0"/>
              </a:spcAft>
              <a:buFont typeface="Arial" pitchFamily="34" charset="0"/>
              <a:buChar char="•"/>
              <a:defRPr/>
            </a:pPr>
            <a:r>
              <a:rPr lang="en-US" dirty="0" smtClean="0"/>
              <a:t>DEF contamination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What other common or difficult problems do you see on these and similar engines? How have you addressed them?</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7DB6344D-7A3F-45E1-82F3-AAA68177E86B}" type="slidenum">
              <a:rPr lang="en-US"/>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792162"/>
          </a:xfrm>
        </p:spPr>
        <p:txBody>
          <a:bodyPr/>
          <a:lstStyle/>
          <a:p>
            <a:pPr eaLnBrk="1" hangingPunct="1"/>
            <a:r>
              <a:rPr lang="en-US" smtClean="0"/>
              <a:t>DPF – Excessive Ash Cleaning</a:t>
            </a:r>
          </a:p>
        </p:txBody>
      </p:sp>
      <p:sp>
        <p:nvSpPr>
          <p:cNvPr id="86018"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5" name="Table 4"/>
          <p:cNvGraphicFramePr>
            <a:graphicFrameLocks noGrp="1"/>
          </p:cNvGraphicFramePr>
          <p:nvPr/>
        </p:nvGraphicFramePr>
        <p:xfrm>
          <a:off x="304800" y="1219200"/>
          <a:ext cx="8458200" cy="5029200"/>
        </p:xfrm>
        <a:graphic>
          <a:graphicData uri="http://schemas.openxmlformats.org/drawingml/2006/table">
            <a:tbl>
              <a:tblPr/>
              <a:tblGrid>
                <a:gridCol w="814838"/>
                <a:gridCol w="2584568"/>
                <a:gridCol w="5058793"/>
              </a:tblGrid>
              <a:tr h="335280">
                <a:tc>
                  <a:txBody>
                    <a:bodyPr/>
                    <a:lstStyle/>
                    <a:p>
                      <a:pPr algn="ctr" fontAlgn="ctr"/>
                      <a:r>
                        <a:rPr lang="en-US" sz="12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5839">
                <a:tc>
                  <a:txBody>
                    <a:bodyPr/>
                    <a:lstStyle/>
                    <a:p>
                      <a:pPr algn="ctr" fontAlgn="ctr"/>
                      <a:r>
                        <a:rPr lang="en-US" sz="1200" b="0" i="0" u="none" strike="noStrike" dirty="0">
                          <a:solidFill>
                            <a:srgbClr val="000000"/>
                          </a:solidFill>
                          <a:latin typeface="Calibri"/>
                        </a:rPr>
                        <a:t>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the Troubleshooting and Repair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561">
                <a:tc>
                  <a:txBody>
                    <a:bodyPr/>
                    <a:lstStyle/>
                    <a:p>
                      <a:pPr algn="ctr" fontAlgn="ctr"/>
                      <a:r>
                        <a:rPr lang="en-US" sz="1200" b="0" i="0" u="none" strike="noStrike" dirty="0">
                          <a:solidFill>
                            <a:srgbClr val="000000"/>
                          </a:solidFill>
                          <a:latin typeface="Calibri"/>
                        </a:rPr>
                        <a:t>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Lubricating oil being used has high ash content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an engine lubricating oil that meets CES 20081. Refer to the </a:t>
                      </a:r>
                      <a:r>
                        <a:rPr lang="en-US" sz="1200" b="0" i="0" u="none" strike="noStrike" dirty="0" smtClean="0">
                          <a:solidFill>
                            <a:srgbClr val="000000"/>
                          </a:solidFill>
                          <a:latin typeface="Calibri"/>
                        </a:rPr>
                        <a:t>appropriate </a:t>
                      </a:r>
                      <a:r>
                        <a:rPr lang="en-US" sz="1200" b="0" i="0" u="none" strike="noStrike" dirty="0">
                          <a:solidFill>
                            <a:srgbClr val="000000"/>
                          </a:solidFill>
                          <a:latin typeface="Calibri"/>
                        </a:rPr>
                        <a:t>Owners or Operations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5839">
                <a:tc>
                  <a:txBody>
                    <a:bodyPr/>
                    <a:lstStyle/>
                    <a:p>
                      <a:pPr algn="ctr" fontAlgn="ctr"/>
                      <a:r>
                        <a:rPr lang="en-US" sz="1200" b="0" i="0" u="none" strike="noStrike" dirty="0">
                          <a:solidFill>
                            <a:srgbClr val="000000"/>
                          </a:solidFill>
                          <a:latin typeface="Calibri"/>
                        </a:rPr>
                        <a:t>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Blending of engine lubricating oil into fuel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Confirm oil blending into fuel. Drain fuel and replace with clean fuel. Refer to the appropriate Owners or Operations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561">
                <a:tc>
                  <a:txBody>
                    <a:bodyPr/>
                    <a:lstStyle/>
                    <a:p>
                      <a:pPr algn="ctr" fontAlgn="ctr"/>
                      <a:r>
                        <a:rPr lang="en-US" sz="1200" b="0" i="0" u="none" strike="noStrike" dirty="0">
                          <a:solidFill>
                            <a:srgbClr val="000000"/>
                          </a:solidFill>
                          <a:latin typeface="Calibri"/>
                        </a:rPr>
                        <a:t>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Fuel supplement / additive used has high ash content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Discontinue of the fuel supplement/additive being used. Refer to Cummins Fuel recommendation, bulleting 3379001.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561">
                <a:tc>
                  <a:txBody>
                    <a:bodyPr/>
                    <a:lstStyle/>
                    <a:p>
                      <a:pPr algn="ctr" fontAlgn="ctr"/>
                      <a:r>
                        <a:rPr lang="en-US" sz="1200" b="0" i="0" u="none" strike="noStrike" dirty="0">
                          <a:solidFill>
                            <a:srgbClr val="000000"/>
                          </a:solidFill>
                          <a:latin typeface="Calibri"/>
                        </a:rPr>
                        <a:t>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Crankcase pressure is excessive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for excessive blowby. Refer to the "Crankcase Gases (Blowby) - Excessive" Troubleshooting Symptom</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561">
                <a:tc>
                  <a:txBody>
                    <a:bodyPr/>
                    <a:lstStyle/>
                    <a:p>
                      <a:pPr algn="ctr" fontAlgn="ctr"/>
                      <a:r>
                        <a:rPr lang="en-US" sz="1200" b="0" i="0" u="none" strike="noStrike" dirty="0">
                          <a:solidFill>
                            <a:srgbClr val="000000"/>
                          </a:solidFill>
                          <a:latin typeface="Calibri"/>
                        </a:rPr>
                        <a:t>6</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Excessive internal oil consumption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the "Oil Consumption - Excessive Troubleshooting Symptom Tree"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FB86E4C3-573D-43AF-9778-8247AF811D2E}" type="slidenum">
              <a:rPr lang="en-US"/>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792163"/>
          </a:xfrm>
        </p:spPr>
        <p:txBody>
          <a:bodyPr/>
          <a:lstStyle/>
          <a:p>
            <a:pPr eaLnBrk="1" hangingPunct="1"/>
            <a:r>
              <a:rPr lang="en-US" smtClean="0"/>
              <a:t>Intake Manifold Temperature High</a:t>
            </a:r>
          </a:p>
        </p:txBody>
      </p:sp>
      <p:sp>
        <p:nvSpPr>
          <p:cNvPr id="88066"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8" name="Table 7"/>
          <p:cNvGraphicFramePr>
            <a:graphicFrameLocks noGrp="1"/>
          </p:cNvGraphicFramePr>
          <p:nvPr/>
        </p:nvGraphicFramePr>
        <p:xfrm>
          <a:off x="228600" y="1066800"/>
          <a:ext cx="8534400" cy="5334000"/>
        </p:xfrm>
        <a:graphic>
          <a:graphicData uri="http://schemas.openxmlformats.org/drawingml/2006/table">
            <a:tbl>
              <a:tblPr/>
              <a:tblGrid>
                <a:gridCol w="822181"/>
                <a:gridCol w="2607852"/>
                <a:gridCol w="5104368"/>
              </a:tblGrid>
              <a:tr h="222249">
                <a:tc>
                  <a:txBody>
                    <a:bodyPr/>
                    <a:lstStyle/>
                    <a:p>
                      <a:pPr algn="ctr" fontAlgn="ctr"/>
                      <a:r>
                        <a:rPr lang="en-US" sz="1200" b="1" i="0" u="none" strike="noStrike" dirty="0">
                          <a:solidFill>
                            <a:srgbClr val="000000"/>
                          </a:solidFill>
                          <a:latin typeface="Calibri"/>
                        </a:rPr>
                        <a:t>Step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1">
                <a:tc>
                  <a:txBody>
                    <a:bodyPr/>
                    <a:lstStyle/>
                    <a:p>
                      <a:pPr algn="ctr" fontAlgn="ctr"/>
                      <a:r>
                        <a:rPr lang="en-US" sz="1200" b="0" i="0" u="none" strike="noStrike" dirty="0">
                          <a:solidFill>
                            <a:srgbClr val="000000"/>
                          </a:solidFill>
                          <a:latin typeface="Calibri"/>
                        </a:rPr>
                        <a:t>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belt is broken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drive belt. Replace the belt if </a:t>
                      </a:r>
                      <a:r>
                        <a:rPr lang="en-US" sz="1200" b="0" i="0" u="none" strike="noStrike" dirty="0" smtClean="0">
                          <a:solidFill>
                            <a:srgbClr val="000000"/>
                          </a:solidFill>
                          <a:latin typeface="Calibri"/>
                        </a:rPr>
                        <a:t>necessary. </a:t>
                      </a:r>
                      <a:r>
                        <a:rPr lang="en-US" sz="1200" b="0" i="0" u="none" strike="noStrike" dirty="0">
                          <a:solidFill>
                            <a:srgbClr val="000000"/>
                          </a:solidFill>
                          <a:latin typeface="Calibri"/>
                        </a:rPr>
                        <a:t>(Procedure 008-002)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1">
                <a:tc>
                  <a:txBody>
                    <a:bodyPr/>
                    <a:lstStyle/>
                    <a:p>
                      <a:pPr algn="ctr" fontAlgn="ctr"/>
                      <a:r>
                        <a:rPr lang="en-US" sz="1200" b="0" i="0" u="none" strike="noStrike" dirty="0">
                          <a:solidFill>
                            <a:srgbClr val="000000"/>
                          </a:solidFill>
                          <a:latin typeface="Calibri"/>
                        </a:rPr>
                        <a:t>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belt is loose.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belt tension and tighten if necessary. (Procedure 008-002)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1">
                <a:tc>
                  <a:txBody>
                    <a:bodyPr/>
                    <a:lstStyle/>
                    <a:p>
                      <a:pPr algn="ctr" fontAlgn="ctr"/>
                      <a:r>
                        <a:rPr lang="en-US" sz="1200" b="0" i="0" u="none" strike="noStrike" dirty="0">
                          <a:solidFill>
                            <a:srgbClr val="000000"/>
                          </a:solidFill>
                          <a:latin typeface="Calibri"/>
                        </a:rPr>
                        <a:t>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Cold weather radiator cover or winterfront is closed</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Open the cold weather radiator cover or the winterfront. Follow OEM instructions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0">
                <a:tc>
                  <a:txBody>
                    <a:bodyPr/>
                    <a:lstStyle/>
                    <a:p>
                      <a:pPr algn="ctr" fontAlgn="ctr"/>
                      <a:r>
                        <a:rPr lang="en-US" sz="1200" b="0" i="0" u="none" strike="noStrike" dirty="0">
                          <a:solidFill>
                            <a:srgbClr val="000000"/>
                          </a:solidFill>
                          <a:latin typeface="Calibri"/>
                        </a:rPr>
                        <a:t>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Radiator shutters are not opening completely or the shutterstat setting is wrong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radiator shutters. Repair or replace if necessary. Refer to OEM instructions. Check the shutterstat setting.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999">
                <a:tc>
                  <a:txBody>
                    <a:bodyPr/>
                    <a:lstStyle/>
                    <a:p>
                      <a:pPr algn="ctr" fontAlgn="ctr"/>
                      <a:r>
                        <a:rPr lang="en-US" sz="1200" b="0" i="0" u="none" strike="noStrike" dirty="0">
                          <a:solidFill>
                            <a:srgbClr val="000000"/>
                          </a:solidFill>
                          <a:latin typeface="Calibri"/>
                        </a:rPr>
                        <a:t>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Charge air cooler fins, radiator fins, or air conditioner condenser fins are damaged or obstructed with debris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charge air cooler, air conditioner condenser, and radiator fins. Clean, if necessary. (procedure 010-027)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0">
                <a:tc>
                  <a:txBody>
                    <a:bodyPr/>
                    <a:lstStyle/>
                    <a:p>
                      <a:pPr algn="ctr" fontAlgn="ctr"/>
                      <a:r>
                        <a:rPr lang="en-US" sz="1200" b="0" i="0" u="none" strike="noStrike" dirty="0">
                          <a:solidFill>
                            <a:srgbClr val="000000"/>
                          </a:solidFill>
                          <a:latin typeface="Calibri"/>
                        </a:rPr>
                        <a:t>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are active or there are high counts of inactive fault codes.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a:t>
                      </a:r>
                      <a:r>
                        <a:rPr lang="en-US" sz="1200" b="0" i="0" u="none" strike="noStrike" dirty="0" smtClean="0">
                          <a:solidFill>
                            <a:srgbClr val="000000"/>
                          </a:solidFill>
                          <a:latin typeface="Calibri"/>
                        </a:rPr>
                        <a:t>troubleshoot </a:t>
                      </a:r>
                      <a:r>
                        <a:rPr lang="en-US" sz="1200" b="0" i="0" u="none" strike="noStrike" dirty="0">
                          <a:solidFill>
                            <a:srgbClr val="000000"/>
                          </a:solidFill>
                          <a:latin typeface="Calibri"/>
                        </a:rPr>
                        <a:t>the fault codes with INSITE.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0">
                <a:tc>
                  <a:txBody>
                    <a:bodyPr/>
                    <a:lstStyle/>
                    <a:p>
                      <a:pPr algn="ctr" fontAlgn="ctr"/>
                      <a:r>
                        <a:rPr lang="en-US" sz="1200" b="0" i="0" u="none" strike="noStrike" dirty="0">
                          <a:solidFill>
                            <a:srgbClr val="000000"/>
                          </a:solidFill>
                          <a:latin typeface="Calibri"/>
                        </a:rPr>
                        <a:t>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air temperature sensor has an in range failure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intake manifold air temperature sensors that correspond to the fault code. Replace the sensor if necessary. (Procedure 019-159 in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999">
                <a:tc>
                  <a:txBody>
                    <a:bodyPr/>
                    <a:lstStyle/>
                    <a:p>
                      <a:pPr algn="ctr" fontAlgn="ctr"/>
                      <a:r>
                        <a:rPr lang="en-US" sz="1200" b="0" i="0" u="none" strike="noStrike" dirty="0">
                          <a:solidFill>
                            <a:srgbClr val="000000"/>
                          </a:solidFill>
                          <a:latin typeface="Calibri"/>
                        </a:rPr>
                        <a:t>8</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Programmable parameters or selected features are not correct.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programmable parameters and the selected features with an electronic service tool. Set the parameters and features again if necessary. (Procedure 019-078 in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888B195F-8E33-4068-AB3D-350E56887FA5}" type="slidenum">
              <a:rPr lang="en-US"/>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792163"/>
          </a:xfrm>
        </p:spPr>
        <p:txBody>
          <a:bodyPr/>
          <a:lstStyle/>
          <a:p>
            <a:pPr eaLnBrk="1" hangingPunct="1"/>
            <a:r>
              <a:rPr lang="en-US" sz="3200" smtClean="0"/>
              <a:t>Intake Manifold Temperature High (continued…)</a:t>
            </a:r>
          </a:p>
        </p:txBody>
      </p:sp>
      <p:sp>
        <p:nvSpPr>
          <p:cNvPr id="90114"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8" name="Table 7"/>
          <p:cNvGraphicFramePr>
            <a:graphicFrameLocks noGrp="1"/>
          </p:cNvGraphicFramePr>
          <p:nvPr/>
        </p:nvGraphicFramePr>
        <p:xfrm>
          <a:off x="381000" y="838200"/>
          <a:ext cx="8458200" cy="5638800"/>
        </p:xfrm>
        <a:graphic>
          <a:graphicData uri="http://schemas.openxmlformats.org/drawingml/2006/table">
            <a:tbl>
              <a:tblPr/>
              <a:tblGrid>
                <a:gridCol w="814840"/>
                <a:gridCol w="2584568"/>
                <a:gridCol w="5058792"/>
              </a:tblGrid>
              <a:tr h="234949">
                <a:tc>
                  <a:txBody>
                    <a:bodyPr/>
                    <a:lstStyle/>
                    <a:p>
                      <a:pPr algn="ctr" fontAlgn="ctr"/>
                      <a:r>
                        <a:rPr lang="en-US" sz="1200" b="1" i="0" u="none" strike="noStrike" dirty="0">
                          <a:solidFill>
                            <a:srgbClr val="000000"/>
                          </a:solidFill>
                          <a:latin typeface="Calibri"/>
                        </a:rPr>
                        <a:t>Step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or fan controls are malfunctioning.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drive and controls. (Procedure 008-027) if electronically controlled by ECM. Otherwise see OEM service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ctr" fontAlgn="ctr"/>
                      <a:r>
                        <a:rPr lang="en-US" sz="1200" b="0" i="0" u="none" strike="noStrike" dirty="0">
                          <a:solidFill>
                            <a:srgbClr val="000000"/>
                          </a:solidFill>
                          <a:latin typeface="Calibri"/>
                        </a:rPr>
                        <a:t>10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is not correct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part number and compare it to the OEM </a:t>
                      </a:r>
                      <a:r>
                        <a:rPr lang="en-US" sz="1200" b="0" i="0" u="none" strike="noStrike" dirty="0" smtClean="0">
                          <a:solidFill>
                            <a:srgbClr val="000000"/>
                          </a:solidFill>
                          <a:latin typeface="Calibri"/>
                        </a:rPr>
                        <a:t>specified </a:t>
                      </a:r>
                      <a:r>
                        <a:rPr lang="en-US" sz="1200" b="0" i="0" u="none" strike="noStrike" dirty="0">
                          <a:solidFill>
                            <a:srgbClr val="000000"/>
                          </a:solidFill>
                          <a:latin typeface="Calibri"/>
                        </a:rPr>
                        <a:t>part number. Replace fan if necessary</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11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shroud is damaged or missing or the air recirculation baffles are damaged or missing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shroud and the recirculation baffles. Repair, replace, or install if necessary. Refer to OEM Service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12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speed is too low for adequate cooling with high engine load</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Reduce the engine load. Increase the engine (fan) rpm by downshifting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ctr" fontAlgn="ctr"/>
                      <a:r>
                        <a:rPr lang="en-US" sz="1200" b="0" i="0" u="none" strike="noStrike" dirty="0">
                          <a:solidFill>
                            <a:srgbClr val="000000"/>
                          </a:solidFill>
                          <a:latin typeface="Calibri"/>
                        </a:rPr>
                        <a:t>13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system leaking hot air into engine compartment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exhaust plumbing for leaks or broken components. (Procedure 010-024)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9799">
                <a:tc>
                  <a:txBody>
                    <a:bodyPr/>
                    <a:lstStyle/>
                    <a:p>
                      <a:pPr algn="ctr" fontAlgn="ctr"/>
                      <a:r>
                        <a:rPr lang="en-US" sz="1200" b="0" i="0" u="none" strike="noStrike" dirty="0">
                          <a:solidFill>
                            <a:srgbClr val="000000"/>
                          </a:solidFill>
                          <a:latin typeface="Calibri"/>
                        </a:rPr>
                        <a:t>14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pressure (boost) sensor or circuit is malfunctioning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boost sensor and circuit. Compare the intake manifold pressure sensor reading in the monitor mode using INSITE to a manual pressure gauge. Refer to procedure 019-059 in the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49">
                <a:tc>
                  <a:txBody>
                    <a:bodyPr/>
                    <a:lstStyle/>
                    <a:p>
                      <a:pPr algn="ctr" fontAlgn="ctr"/>
                      <a:r>
                        <a:rPr lang="en-US" sz="1200" b="0" i="0" u="none" strike="noStrike" dirty="0">
                          <a:solidFill>
                            <a:srgbClr val="000000"/>
                          </a:solidFill>
                          <a:latin typeface="Calibri"/>
                        </a:rPr>
                        <a:t>15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valve is leaking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EGR valve for leaks. (Procedure 011-022)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49">
                <a:tc>
                  <a:txBody>
                    <a:bodyPr/>
                    <a:lstStyle/>
                    <a:p>
                      <a:pPr algn="ctr" fontAlgn="ctr"/>
                      <a:r>
                        <a:rPr lang="en-US" sz="1200" b="0" i="0" u="none" strike="noStrike" dirty="0">
                          <a:solidFill>
                            <a:srgbClr val="000000"/>
                          </a:solidFill>
                          <a:latin typeface="Calibri"/>
                        </a:rPr>
                        <a:t>16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cooler malfunctioning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EGR cooler. (Procedure 011-019)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ctr" fontAlgn="ctr"/>
                      <a:r>
                        <a:rPr lang="en-US" sz="1200" b="0" i="0" u="none" strike="noStrike" dirty="0">
                          <a:solidFill>
                            <a:srgbClr val="000000"/>
                          </a:solidFill>
                          <a:latin typeface="Calibri"/>
                        </a:rPr>
                        <a:t>17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cooling system is not adequate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a:t>
                      </a:r>
                      <a:r>
                        <a:rPr lang="en-US" sz="1200" b="0" i="0" u="none" strike="noStrike" dirty="0" smtClean="0">
                          <a:solidFill>
                            <a:srgbClr val="000000"/>
                          </a:solidFill>
                          <a:latin typeface="Calibri"/>
                        </a:rPr>
                        <a:t>engine </a:t>
                      </a:r>
                      <a:r>
                        <a:rPr lang="en-US" sz="1200" b="0" i="0" u="none" strike="noStrike" dirty="0">
                          <a:solidFill>
                            <a:srgbClr val="000000"/>
                          </a:solidFill>
                          <a:latin typeface="Calibri"/>
                        </a:rPr>
                        <a:t>and vehicle cooling systems are using the correct components. Refer to OEM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ctr" fontAlgn="ctr"/>
                      <a:r>
                        <a:rPr lang="en-US" sz="1200" b="0" i="0" u="none" strike="noStrike" dirty="0">
                          <a:solidFill>
                            <a:srgbClr val="000000"/>
                          </a:solidFill>
                          <a:latin typeface="Calibri"/>
                        </a:rPr>
                        <a:t>18</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is not an adequate size for the application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fan is the correct size. Refer to the OEM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BB09FB62-B6B0-4995-8D72-C26C8BC519C0}" type="slidenum">
              <a:rPr lang="en-US"/>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Turbocharger Leaks Engine Oil or Fuel</a:t>
            </a:r>
            <a:endParaRPr lang="en-US" dirty="0"/>
          </a:p>
        </p:txBody>
      </p:sp>
      <p:sp>
        <p:nvSpPr>
          <p:cNvPr id="92162"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381000" y="990600"/>
          <a:ext cx="8458200" cy="5410200"/>
        </p:xfrm>
        <a:graphic>
          <a:graphicData uri="http://schemas.openxmlformats.org/drawingml/2006/table">
            <a:tbl>
              <a:tblPr/>
              <a:tblGrid>
                <a:gridCol w="814838"/>
                <a:gridCol w="2584568"/>
                <a:gridCol w="5058793"/>
              </a:tblGrid>
              <a:tr h="270510">
                <a:tc>
                  <a:txBody>
                    <a:bodyPr/>
                    <a:lstStyle/>
                    <a:p>
                      <a:pPr algn="ctr" fontAlgn="ctr"/>
                      <a:r>
                        <a:rPr lang="en-US" sz="12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530">
                <a:tc>
                  <a:txBody>
                    <a:bodyPr/>
                    <a:lstStyle/>
                    <a:p>
                      <a:pPr algn="ctr" fontAlgn="ctr"/>
                      <a:r>
                        <a:rPr lang="en-US" sz="1200" b="0" i="0" u="none" strike="noStrike" dirty="0">
                          <a:solidFill>
                            <a:srgbClr val="000000"/>
                          </a:solidFill>
                          <a:latin typeface="Calibri"/>
                        </a:rPr>
                        <a:t>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fault codes with INSITE. Refer to Troubleshooting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2550">
                <a:tc>
                  <a:txBody>
                    <a:bodyPr/>
                    <a:lstStyle/>
                    <a:p>
                      <a:pPr algn="ctr" fontAlgn="ctr"/>
                      <a:r>
                        <a:rPr lang="en-US" sz="1200" b="0" i="0" u="none" strike="noStrike" dirty="0">
                          <a:solidFill>
                            <a:srgbClr val="000000"/>
                          </a:solidFill>
                          <a:latin typeface="Calibri"/>
                        </a:rPr>
                        <a:t>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Engine is </a:t>
                      </a:r>
                      <a:r>
                        <a:rPr lang="en-US" sz="1200" b="0" i="0" u="none" strike="noStrike" dirty="0">
                          <a:solidFill>
                            <a:srgbClr val="000000"/>
                          </a:solidFill>
                          <a:latin typeface="Calibri"/>
                        </a:rPr>
                        <a:t>operating for extended periods </a:t>
                      </a:r>
                      <a:r>
                        <a:rPr lang="en-US" sz="1200" b="0" i="0" u="none" strike="noStrike" dirty="0" smtClean="0">
                          <a:solidFill>
                            <a:srgbClr val="000000"/>
                          </a:solidFill>
                          <a:latin typeface="Calibri"/>
                        </a:rPr>
                        <a:t>under </a:t>
                      </a:r>
                      <a:r>
                        <a:rPr lang="en-US" sz="1200" b="0" i="0" u="none" strike="noStrike" dirty="0">
                          <a:solidFill>
                            <a:srgbClr val="000000"/>
                          </a:solidFill>
                          <a:latin typeface="Calibri"/>
                        </a:rPr>
                        <a:t>light or no-load conditions (slobbering)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Review the engine operating instructions in the Operations Manual. Low oil and coolant temperatures can be caused by long idle times (&gt; 10 minutes). Shut off the engine rather than idle for long periods. If idle time is necessary, raise the engine / idle speed. </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510">
                <a:tc>
                  <a:txBody>
                    <a:bodyPr/>
                    <a:lstStyle/>
                    <a:p>
                      <a:pPr algn="ctr" fontAlgn="ctr"/>
                      <a:r>
                        <a:rPr lang="en-US" sz="1200" b="0" i="0" u="none" strike="noStrike" dirty="0">
                          <a:solidFill>
                            <a:srgbClr val="000000"/>
                          </a:solidFill>
                          <a:latin typeface="Calibri"/>
                        </a:rPr>
                        <a:t>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White smoke is present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Smoke, white -- Excessive symptom tree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021">
                <a:tc>
                  <a:txBody>
                    <a:bodyPr/>
                    <a:lstStyle/>
                    <a:p>
                      <a:pPr algn="ctr" fontAlgn="ctr"/>
                      <a:r>
                        <a:rPr lang="en-US" sz="1200" b="0" i="0" u="none" strike="noStrike" dirty="0">
                          <a:solidFill>
                            <a:srgbClr val="000000"/>
                          </a:solidFill>
                          <a:latin typeface="Calibri"/>
                        </a:rPr>
                        <a:t>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Lubricating oil lines leak oil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Check </a:t>
                      </a:r>
                      <a:r>
                        <a:rPr lang="en-US" sz="1200" b="0" i="0" u="none" strike="noStrike" dirty="0">
                          <a:solidFill>
                            <a:srgbClr val="000000"/>
                          </a:solidFill>
                          <a:latin typeface="Calibri"/>
                        </a:rPr>
                        <a:t>all oil lines and fittings for leaks. Tighten loose fittings and replace leaking oil lines if necessary.</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530">
                <a:tc>
                  <a:txBody>
                    <a:bodyPr/>
                    <a:lstStyle/>
                    <a:p>
                      <a:pPr algn="ctr" fontAlgn="ctr"/>
                      <a:r>
                        <a:rPr lang="en-US" sz="1200" b="0" i="0" u="none" strike="noStrike" dirty="0">
                          <a:solidFill>
                            <a:srgbClr val="000000"/>
                          </a:solidFill>
                          <a:latin typeface="Calibri"/>
                        </a:rPr>
                        <a:t>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oil drain line is restricted.</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Remove the turbocharger oil drain line and check for restriction. Clean or replace the oil drain line. (Procedure 010-045)</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021">
                <a:tc>
                  <a:txBody>
                    <a:bodyPr/>
                    <a:lstStyle/>
                    <a:p>
                      <a:pPr algn="ctr" fontAlgn="ctr"/>
                      <a:r>
                        <a:rPr lang="en-US" sz="1200" b="0" i="0" u="none" strike="noStrike" dirty="0">
                          <a:solidFill>
                            <a:srgbClr val="000000"/>
                          </a:solidFill>
                          <a:latin typeface="Calibri"/>
                        </a:rPr>
                        <a:t>6</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Crankcase ventilation system is malfunctioning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crankcase vent system operation. (Procedures 003-001 and 003-019)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530">
                <a:tc>
                  <a:txBody>
                    <a:bodyPr/>
                    <a:lstStyle/>
                    <a:p>
                      <a:pPr algn="ctr" fontAlgn="ctr"/>
                      <a:r>
                        <a:rPr lang="en-US" sz="1200" b="0" i="0" u="none" strike="noStrike" dirty="0">
                          <a:solidFill>
                            <a:srgbClr val="000000"/>
                          </a:solidFill>
                          <a:latin typeface="Calibri"/>
                        </a:rPr>
                        <a:t>7</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Crankcase pressure is excessive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for excessive blowby. Refer to procedure 014-010. If blowby is above specifications, refer to crankcase gases (blowby) excessive symptom tree</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7BE86D2C-8071-4603-B031-32E008D4BE2A}"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DEF w/ SCR Emissions Control Systems</a:t>
            </a:r>
            <a:br>
              <a:rPr lang="en-US" dirty="0" smtClean="0"/>
            </a:br>
            <a:r>
              <a:rPr lang="en-US" dirty="0" smtClean="0"/>
              <a:t/>
            </a:r>
            <a:br>
              <a:rPr lang="en-US" dirty="0" smtClean="0"/>
            </a:br>
            <a:r>
              <a:rPr lang="en-US" dirty="0" smtClean="0"/>
              <a:t/>
            </a:r>
            <a:br>
              <a:rPr lang="en-US" dirty="0" smtClean="0"/>
            </a:br>
            <a:r>
              <a:rPr lang="en-US" sz="5300" dirty="0" smtClean="0"/>
              <a:t>Operations</a:t>
            </a:r>
            <a:endParaRPr lang="en-US" sz="5300" dirty="0"/>
          </a:p>
        </p:txBody>
      </p:sp>
      <p:sp>
        <p:nvSpPr>
          <p:cNvPr id="3" name="Slide Number Placeholder 2"/>
          <p:cNvSpPr>
            <a:spLocks noGrp="1"/>
          </p:cNvSpPr>
          <p:nvPr>
            <p:ph type="sldNum" sz="quarter" idx="12"/>
          </p:nvPr>
        </p:nvSpPr>
        <p:spPr/>
        <p:txBody>
          <a:bodyPr/>
          <a:lstStyle/>
          <a:p>
            <a:pPr>
              <a:defRPr/>
            </a:pPr>
            <a:fld id="{DEF7A143-3188-4FE5-9970-DDF8FF4D2157}"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143000"/>
          </a:xfrm>
        </p:spPr>
        <p:txBody>
          <a:bodyPr/>
          <a:lstStyle/>
          <a:p>
            <a:pPr eaLnBrk="1" hangingPunct="1"/>
            <a:r>
              <a:rPr lang="en-US" sz="3000" smtClean="0"/>
              <a:t>Turbocharger Leaks Engine Oil or Fuel (continued…)</a:t>
            </a:r>
          </a:p>
        </p:txBody>
      </p:sp>
      <p:sp>
        <p:nvSpPr>
          <p:cNvPr id="94210"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304800" y="1066800"/>
          <a:ext cx="8305800" cy="5105400"/>
        </p:xfrm>
        <a:graphic>
          <a:graphicData uri="http://schemas.openxmlformats.org/drawingml/2006/table">
            <a:tbl>
              <a:tblPr/>
              <a:tblGrid>
                <a:gridCol w="800157"/>
                <a:gridCol w="2537999"/>
                <a:gridCol w="4967643"/>
              </a:tblGrid>
              <a:tr h="319087">
                <a:tc>
                  <a:txBody>
                    <a:bodyPr/>
                    <a:lstStyle/>
                    <a:p>
                      <a:pPr algn="ctr" fontAlgn="ctr"/>
                      <a:r>
                        <a:rPr lang="en-US" sz="12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176">
                <a:tc>
                  <a:txBody>
                    <a:bodyPr/>
                    <a:lstStyle/>
                    <a:p>
                      <a:pPr algn="ctr" fontAlgn="ctr"/>
                      <a:r>
                        <a:rPr lang="en-US" sz="1200" b="0" i="0" u="none" strike="noStrike" dirty="0">
                          <a:solidFill>
                            <a:srgbClr val="000000"/>
                          </a:solidFill>
                          <a:latin typeface="Calibri"/>
                        </a:rPr>
                        <a:t>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Lubricating oil or fuel is entering the turbocharger</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Remove the intake and exhaust piping, and check for oil or fuel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7262">
                <a:tc>
                  <a:txBody>
                    <a:bodyPr/>
                    <a:lstStyle/>
                    <a:p>
                      <a:pPr algn="ctr" fontAlgn="ctr"/>
                      <a:r>
                        <a:rPr lang="en-US" sz="1200" b="0" i="0" u="none" strike="noStrike" dirty="0">
                          <a:solidFill>
                            <a:srgbClr val="000000"/>
                          </a:solidFill>
                          <a:latin typeface="Calibri"/>
                        </a:rPr>
                        <a:t>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Air intake system restriction is above specification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air intake system for restriction. Clean or replace the air filter and inlet piping as necessary. (Procedure 010-031)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176">
                <a:tc>
                  <a:txBody>
                    <a:bodyPr/>
                    <a:lstStyle/>
                    <a:p>
                      <a:pPr algn="ctr" fontAlgn="ctr"/>
                      <a:r>
                        <a:rPr lang="en-US" sz="1200" b="0" i="0" u="none" strike="noStrike" dirty="0">
                          <a:solidFill>
                            <a:srgbClr val="000000"/>
                          </a:solidFill>
                          <a:latin typeface="Calibri"/>
                        </a:rPr>
                        <a:t>10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system restriction is not within specification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exhaust system for restrictions. (Procedure 011-009)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176">
                <a:tc>
                  <a:txBody>
                    <a:bodyPr/>
                    <a:lstStyle/>
                    <a:p>
                      <a:pPr algn="ctr" fontAlgn="ctr"/>
                      <a:r>
                        <a:rPr lang="en-US" sz="1200" b="0" i="0" u="none" strike="noStrike" dirty="0">
                          <a:solidFill>
                            <a:srgbClr val="000000"/>
                          </a:solidFill>
                          <a:latin typeface="Calibri"/>
                        </a:rPr>
                        <a:t>11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oil seal is leaking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turbocharger compressor and turbine seals (Procedure 010-033)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7262">
                <a:tc>
                  <a:txBody>
                    <a:bodyPr/>
                    <a:lstStyle/>
                    <a:p>
                      <a:pPr algn="ctr" fontAlgn="ctr"/>
                      <a:r>
                        <a:rPr lang="en-US" sz="1200" b="0" i="0" u="none" strike="noStrike" dirty="0">
                          <a:solidFill>
                            <a:srgbClr val="000000"/>
                          </a:solidFill>
                          <a:latin typeface="Calibri"/>
                        </a:rPr>
                        <a:t>12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wheel clearance is out of specification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radial bearing clearance and axial clearance. Inspect the turbocharger. Repair or replace turbocharger if necessary. (Procedure 010-033)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7262">
                <a:tc>
                  <a:txBody>
                    <a:bodyPr/>
                    <a:lstStyle/>
                    <a:p>
                      <a:pPr algn="ctr" fontAlgn="ctr"/>
                      <a:r>
                        <a:rPr lang="en-US" sz="1200" b="0" i="0" u="none" strike="noStrike" dirty="0">
                          <a:solidFill>
                            <a:srgbClr val="000000"/>
                          </a:solidFill>
                          <a:latin typeface="Calibri"/>
                        </a:rPr>
                        <a:t>13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Valve stem clearance is </a:t>
                      </a:r>
                      <a:r>
                        <a:rPr lang="en-US" sz="1200" b="0" i="0" u="none" strike="noStrike" dirty="0" smtClean="0">
                          <a:solidFill>
                            <a:srgbClr val="000000"/>
                          </a:solidFill>
                          <a:latin typeface="Calibri"/>
                        </a:rPr>
                        <a:t>excessive </a:t>
                      </a:r>
                      <a:r>
                        <a:rPr lang="en-US" sz="1200" b="0" i="0" u="none" strike="noStrike" dirty="0">
                          <a:solidFill>
                            <a:srgbClr val="000000"/>
                          </a:solidFill>
                          <a:latin typeface="Calibri"/>
                        </a:rPr>
                        <a:t>or the valve stem seals are damaged</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valve stems and seals. (Procedure 002-004)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8A3CDB34-2793-4E1E-B966-FB71197E54A1}"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143000"/>
          </a:xfrm>
        </p:spPr>
        <p:txBody>
          <a:bodyPr/>
          <a:lstStyle/>
          <a:p>
            <a:pPr eaLnBrk="1" hangingPunct="1"/>
            <a:r>
              <a:rPr lang="en-US" smtClean="0"/>
              <a:t>DEF Usage Abnormal</a:t>
            </a:r>
          </a:p>
        </p:txBody>
      </p:sp>
      <p:sp>
        <p:nvSpPr>
          <p:cNvPr id="96258"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457200" y="990600"/>
          <a:ext cx="8382000" cy="5257800"/>
        </p:xfrm>
        <a:graphic>
          <a:graphicData uri="http://schemas.openxmlformats.org/drawingml/2006/table">
            <a:tbl>
              <a:tblPr/>
              <a:tblGrid>
                <a:gridCol w="807498"/>
                <a:gridCol w="2561284"/>
                <a:gridCol w="5013218"/>
              </a:tblGrid>
              <a:tr h="228601">
                <a:tc>
                  <a:txBody>
                    <a:bodyPr/>
                    <a:lstStyle/>
                    <a:p>
                      <a:pPr algn="ctr" fontAlgn="ctr"/>
                      <a:r>
                        <a:rPr lang="en-US" sz="1200" b="1" i="0" u="none" strike="noStrike" dirty="0">
                          <a:solidFill>
                            <a:srgbClr val="000000"/>
                          </a:solidFill>
                          <a:latin typeface="Calibri"/>
                        </a:rPr>
                        <a:t>Step</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ctr" fontAlgn="ctr"/>
                      <a:r>
                        <a:rPr lang="en-US" sz="1200" b="0" i="0" u="none" strike="noStrike" dirty="0">
                          <a:solidFill>
                            <a:srgbClr val="000000"/>
                          </a:solidFill>
                          <a:latin typeface="Calibri"/>
                        </a:rPr>
                        <a:t>1</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t>
                      </a:r>
                      <a:r>
                        <a:rPr lang="en-US" sz="1200" b="0" i="0" u="none" strike="noStrike" dirty="0" smtClean="0">
                          <a:solidFill>
                            <a:srgbClr val="000000"/>
                          </a:solidFill>
                          <a:latin typeface="Calibri"/>
                        </a:rPr>
                        <a:t>active </a:t>
                      </a:r>
                      <a:r>
                        <a:rPr lang="en-US" sz="1200" b="0" i="0" u="none" strike="noStrike" dirty="0">
                          <a:solidFill>
                            <a:srgbClr val="000000"/>
                          </a:solidFill>
                          <a:latin typeface="Calibri"/>
                        </a:rPr>
                        <a:t>or high counts of inactive fault codes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Cummins INSITE</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ctr" fontAlgn="ctr"/>
                      <a:r>
                        <a:rPr lang="en-US" sz="1200" b="0" i="0" u="none" strike="noStrike" dirty="0">
                          <a:solidFill>
                            <a:srgbClr val="000000"/>
                          </a:solidFill>
                          <a:latin typeface="Calibri"/>
                        </a:rPr>
                        <a:t>2</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Aftertreatment </a:t>
                      </a:r>
                      <a:r>
                        <a:rPr lang="en-US" sz="1200" b="0" i="0" u="none" strike="noStrike" dirty="0">
                          <a:solidFill>
                            <a:srgbClr val="000000"/>
                          </a:solidFill>
                          <a:latin typeface="Calibri"/>
                        </a:rPr>
                        <a:t>DEF leak (external)</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for external aftertreatment DEF leaks near the aftertreatment DEF tank, aftertreatment DEF lines, and associated connections. Repair or replace parts as necessary.</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4400">
                <a:tc>
                  <a:txBody>
                    <a:bodyPr/>
                    <a:lstStyle/>
                    <a:p>
                      <a:pPr algn="ctr" fontAlgn="ctr"/>
                      <a:r>
                        <a:rPr lang="en-US" sz="1200" b="0" i="0" u="none" strike="noStrike" dirty="0">
                          <a:solidFill>
                            <a:srgbClr val="000000"/>
                          </a:solidFill>
                          <a:latin typeface="Calibri"/>
                        </a:rPr>
                        <a:t>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DEF low level or warning level not set correctly</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vehicle manufacturer has the ability to change the settings for low warning activations, causing the low DEF level warnings to activate earlier than expected. Verify the </a:t>
                      </a:r>
                      <a:r>
                        <a:rPr lang="en-US" sz="1200" b="0" i="0" u="none" strike="noStrike" dirty="0" smtClean="0">
                          <a:solidFill>
                            <a:srgbClr val="000000"/>
                          </a:solidFill>
                          <a:latin typeface="Calibri"/>
                        </a:rPr>
                        <a:t>settings </a:t>
                      </a:r>
                      <a:r>
                        <a:rPr lang="en-US" sz="1200" b="0" i="0" u="none" strike="noStrike" dirty="0">
                          <a:solidFill>
                            <a:srgbClr val="000000"/>
                          </a:solidFill>
                          <a:latin typeface="Calibri"/>
                        </a:rPr>
                        <a:t>are correctly set. Refer to the OEM service manual</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199">
                <a:tc>
                  <a:txBody>
                    <a:bodyPr/>
                    <a:lstStyle/>
                    <a:p>
                      <a:pPr algn="ctr" fontAlgn="ctr"/>
                      <a:r>
                        <a:rPr lang="en-US" sz="1200" b="0" i="0" u="none" strike="noStrike" dirty="0">
                          <a:solidFill>
                            <a:srgbClr val="000000"/>
                          </a:solidFill>
                          <a:latin typeface="Calibri"/>
                        </a:rPr>
                        <a:t>4</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control module calibration is malfunctioning</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the calibration history spreadsheet on Quickserve online. Compare the calibration stored in the ECM with the engine rating and the control parts list, bulleting 4021326 or 4021327. If necessary, calibrate the ECM. (Procedure 019-032 in section 19)</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ctr" fontAlgn="ctr"/>
                      <a:r>
                        <a:rPr lang="en-US" sz="1200" b="0" i="0" u="none" strike="noStrike" dirty="0">
                          <a:solidFill>
                            <a:srgbClr val="000000"/>
                          </a:solidFill>
                          <a:latin typeface="Calibri"/>
                        </a:rPr>
                        <a:t>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DEF level gauge is inaccurate</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aftertreatment DEF level </a:t>
                      </a:r>
                      <a:r>
                        <a:rPr lang="en-US" sz="1200" b="0" i="0" u="none" strike="noStrike" dirty="0" smtClean="0">
                          <a:solidFill>
                            <a:srgbClr val="000000"/>
                          </a:solidFill>
                          <a:latin typeface="Calibri"/>
                        </a:rPr>
                        <a:t>gauge </a:t>
                      </a:r>
                      <a:r>
                        <a:rPr lang="en-US" sz="1200" b="0" i="0" u="none" strike="noStrike" dirty="0">
                          <a:solidFill>
                            <a:srgbClr val="000000"/>
                          </a:solidFill>
                          <a:latin typeface="Calibri"/>
                        </a:rPr>
                        <a:t>is correctly calibrated and matched to the DEF tank. Refer to the OEM service manual.</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ctr"/>
                      <a:r>
                        <a:rPr lang="en-US" sz="1200" b="0" i="0" u="none" strike="noStrike" dirty="0">
                          <a:solidFill>
                            <a:srgbClr val="000000"/>
                          </a:solidFill>
                          <a:latin typeface="Calibri"/>
                        </a:rPr>
                        <a:t>6</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Engine out </a:t>
                      </a:r>
                      <a:r>
                        <a:rPr lang="en-US" sz="1200" b="0" i="0" u="none" strike="noStrike" dirty="0" smtClean="0">
                          <a:solidFill>
                            <a:srgbClr val="000000"/>
                          </a:solidFill>
                          <a:latin typeface="Calibri"/>
                        </a:rPr>
                        <a:t>NOx </a:t>
                      </a:r>
                      <a:r>
                        <a:rPr lang="en-US" sz="1200" b="0" i="0" u="none" strike="noStrike" dirty="0">
                          <a:solidFill>
                            <a:srgbClr val="000000"/>
                          </a:solidFill>
                          <a:latin typeface="Calibri"/>
                        </a:rPr>
                        <a:t>emissions above normal</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the engine performance tree.</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6A9BD761-A1B0-4431-8ABD-F36548D1B6B2}" type="slidenum">
              <a:rPr lang="en-US"/>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143000"/>
          </a:xfrm>
        </p:spPr>
        <p:txBody>
          <a:bodyPr/>
          <a:lstStyle/>
          <a:p>
            <a:pPr eaLnBrk="1" hangingPunct="1"/>
            <a:r>
              <a:rPr lang="en-US" smtClean="0"/>
              <a:t>Stationary Regen will not activate</a:t>
            </a:r>
          </a:p>
        </p:txBody>
      </p:sp>
      <p:sp>
        <p:nvSpPr>
          <p:cNvPr id="98306"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81000" y="990600"/>
          <a:ext cx="8458200" cy="5407025"/>
        </p:xfrm>
        <a:graphic>
          <a:graphicData uri="http://schemas.openxmlformats.org/drawingml/2006/table">
            <a:tbl>
              <a:tblPr/>
              <a:tblGrid>
                <a:gridCol w="814839"/>
                <a:gridCol w="2584567"/>
                <a:gridCol w="5058794"/>
              </a:tblGrid>
              <a:tr h="164306">
                <a:tc>
                  <a:txBody>
                    <a:bodyPr/>
                    <a:lstStyle/>
                    <a:p>
                      <a:pPr algn="ctr" fontAlgn="ctr"/>
                      <a:r>
                        <a:rPr lang="en-US" sz="1200" b="1" i="0" u="none" strike="noStrike" dirty="0">
                          <a:solidFill>
                            <a:srgbClr val="000000"/>
                          </a:solidFill>
                          <a:latin typeface="Calibri"/>
                        </a:rPr>
                        <a:t>Step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613">
                <a:tc>
                  <a:txBody>
                    <a:bodyPr/>
                    <a:lstStyle/>
                    <a:p>
                      <a:pPr algn="ctr" fontAlgn="ctr"/>
                      <a:r>
                        <a:rPr lang="en-US" sz="1200" b="0" i="0" u="none" strike="noStrike" dirty="0">
                          <a:solidFill>
                            <a:srgbClr val="000000"/>
                          </a:solidFill>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or high counts of inactive fault codes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the Troubleshooting manual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531">
                <a:tc>
                  <a:txBody>
                    <a:bodyPr/>
                    <a:lstStyle/>
                    <a:p>
                      <a:pPr algn="ctr" fontAlgn="ctr"/>
                      <a:r>
                        <a:rPr lang="en-US" sz="1200" b="0" i="0" u="none" strike="noStrike" dirty="0">
                          <a:solidFill>
                            <a:srgbClr val="000000"/>
                          </a:solidFill>
                          <a:latin typeface="Calibri"/>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Soot load of the DPF is too low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 stationary regeneration can be performed with the vehicle mounted switch only when the DPF lamp is illuminated. INSITE can perform a stationary regeneration if the DPF lamp is </a:t>
                      </a:r>
                      <a:r>
                        <a:rPr lang="en-US" sz="1200" b="0" i="0" u="none" strike="noStrike" dirty="0" smtClean="0">
                          <a:solidFill>
                            <a:srgbClr val="000000"/>
                          </a:solidFill>
                          <a:latin typeface="Calibri"/>
                        </a:rPr>
                        <a:t>illuminated </a:t>
                      </a:r>
                      <a:r>
                        <a:rPr lang="en-US" sz="1200" b="0" i="0" u="none" strike="noStrike" dirty="0">
                          <a:solidFill>
                            <a:srgbClr val="000000"/>
                          </a:solidFill>
                          <a:latin typeface="Calibri"/>
                        </a:rPr>
                        <a:t>or NOT illuminated. Refer to procedure 014-013 (Aftertreatment Testing)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919">
                <a:tc>
                  <a:txBody>
                    <a:bodyPr/>
                    <a:lstStyle/>
                    <a:p>
                      <a:pPr algn="ctr" fontAlgn="ctr"/>
                      <a:r>
                        <a:rPr lang="en-US" sz="1200" b="0" i="0" u="none" strike="noStrike" dirty="0">
                          <a:solidFill>
                            <a:srgbClr val="000000"/>
                          </a:solidFill>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correct Stationary Regeneration procedure is not being followed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OEM instructions on how to perform a stationary regeneration or refer to procedure 014-013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0144">
                <a:tc>
                  <a:txBody>
                    <a:bodyPr/>
                    <a:lstStyle/>
                    <a:p>
                      <a:pPr algn="ctr" fontAlgn="ctr"/>
                      <a:r>
                        <a:rPr lang="en-US" sz="1200" b="0" i="0" u="none" strike="noStrike" dirty="0">
                          <a:solidFill>
                            <a:srgbClr val="000000"/>
                          </a:solidFill>
                          <a:latin typeface="Calibri"/>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Clutch pedal is depressed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clutch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must be released fro stationary regeneration to activate. Monitor the clutch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position switch with INSITE and verify it is released. If the vehicle does not have a clutch pedal, verify the clutch pedal position switch is not installed in features and parameters. If necessary, check the clutch switch adjustment, switch, and circuit. (Procedure 019-009 and 019-010)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531">
                <a:tc>
                  <a:txBody>
                    <a:bodyPr/>
                    <a:lstStyle/>
                    <a:p>
                      <a:pPr algn="ctr" fontAlgn="ctr"/>
                      <a:r>
                        <a:rPr lang="en-US" sz="1200" b="0" i="0" u="none" strike="noStrike" dirty="0">
                          <a:solidFill>
                            <a:srgbClr val="000000"/>
                          </a:solidFill>
                          <a:latin typeface="Calibri"/>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Brake pedal is depressed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brake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must be released fro stationary regeneration to activate. Monitor the brake </a:t>
                      </a:r>
                      <a:r>
                        <a:rPr lang="en-US" sz="1200" b="0" i="0" u="none" strike="noStrike" dirty="0" smtClean="0">
                          <a:solidFill>
                            <a:srgbClr val="000000"/>
                          </a:solidFill>
                          <a:latin typeface="Calibri"/>
                        </a:rPr>
                        <a:t>pedal </a:t>
                      </a:r>
                      <a:r>
                        <a:rPr lang="en-US" sz="1200" b="0" i="0" u="none" strike="noStrike" dirty="0">
                          <a:solidFill>
                            <a:srgbClr val="000000"/>
                          </a:solidFill>
                          <a:latin typeface="Calibri"/>
                        </a:rPr>
                        <a:t>position switch with INSITE and verify it is released.  If necessary, check the vehicle brake switch and circuit. (Procedure 019-088 and 019-089)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531">
                <a:tc>
                  <a:txBody>
                    <a:bodyPr/>
                    <a:lstStyle/>
                    <a:p>
                      <a:pPr algn="ctr" fontAlgn="ctr"/>
                      <a:r>
                        <a:rPr lang="en-US" sz="1200" b="0" i="0" u="none" strike="noStrike" dirty="0">
                          <a:solidFill>
                            <a:srgbClr val="000000"/>
                          </a:solidFill>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PTO or Remote PTO is engaged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will not activate if the engine is operation in PTO or remote PTO. Verify PTO or remote PTO switch is in the OFF position. If </a:t>
                      </a:r>
                      <a:r>
                        <a:rPr lang="en-US" sz="1200" b="0" i="0" u="none" strike="noStrike" dirty="0" smtClean="0">
                          <a:solidFill>
                            <a:srgbClr val="000000"/>
                          </a:solidFill>
                          <a:latin typeface="Calibri"/>
                        </a:rPr>
                        <a:t>necessary </a:t>
                      </a:r>
                      <a:r>
                        <a:rPr lang="en-US" sz="1200" b="0" i="0" u="none" strike="noStrike" dirty="0">
                          <a:solidFill>
                            <a:srgbClr val="000000"/>
                          </a:solidFill>
                          <a:latin typeface="Calibri"/>
                        </a:rPr>
                        <a:t>check the cruise control/PTO selector switch and circuit. (Procedure 019-021 and 019-022)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225">
                <a:tc>
                  <a:txBody>
                    <a:bodyPr/>
                    <a:lstStyle/>
                    <a:p>
                      <a:pPr algn="ctr" fontAlgn="ctr"/>
                      <a:r>
                        <a:rPr lang="en-US" sz="1200" b="0" i="0" u="none" strike="noStrike" dirty="0">
                          <a:solidFill>
                            <a:srgbClr val="000000"/>
                          </a:solidFill>
                          <a:latin typeface="Calibri"/>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speed is greater than zero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will not activate if the vehicle speed is greater than zero. Use INSITE to monitor the vehicle speed while the vehicle is not moving. IF the monitor shows speed, check the sensor and circuit. (Procedure 019-091 and 019-093)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F3C20291-E5C3-4193-97CD-D037BDEE2EC3}"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143000"/>
          </a:xfrm>
        </p:spPr>
        <p:txBody>
          <a:bodyPr/>
          <a:lstStyle/>
          <a:p>
            <a:pPr eaLnBrk="1" hangingPunct="1"/>
            <a:r>
              <a:rPr lang="en-US" sz="3300" smtClean="0"/>
              <a:t>Stationary Regen will not activate (continued…)</a:t>
            </a:r>
          </a:p>
        </p:txBody>
      </p:sp>
      <p:sp>
        <p:nvSpPr>
          <p:cNvPr id="100354"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5" name="Table 4"/>
          <p:cNvGraphicFramePr>
            <a:graphicFrameLocks noGrp="1"/>
          </p:cNvGraphicFramePr>
          <p:nvPr/>
        </p:nvGraphicFramePr>
        <p:xfrm>
          <a:off x="457200" y="1066800"/>
          <a:ext cx="8229600" cy="5181600"/>
        </p:xfrm>
        <a:graphic>
          <a:graphicData uri="http://schemas.openxmlformats.org/drawingml/2006/table">
            <a:tbl>
              <a:tblPr/>
              <a:tblGrid>
                <a:gridCol w="792815"/>
                <a:gridCol w="2514716"/>
                <a:gridCol w="4922069"/>
              </a:tblGrid>
              <a:tr h="287866">
                <a:tc>
                  <a:txBody>
                    <a:bodyPr/>
                    <a:lstStyle/>
                    <a:p>
                      <a:pPr algn="ctr" fontAlgn="ctr"/>
                      <a:r>
                        <a:rPr lang="en-US" sz="12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332">
                <a:tc>
                  <a:txBody>
                    <a:bodyPr/>
                    <a:lstStyle/>
                    <a:p>
                      <a:pPr algn="ctr" fontAlgn="ctr"/>
                      <a:r>
                        <a:rPr lang="en-US" sz="1200" b="0" i="0" u="none" strike="noStrike" dirty="0">
                          <a:solidFill>
                            <a:srgbClr val="000000"/>
                          </a:solidFill>
                          <a:latin typeface="Calibri"/>
                        </a:rPr>
                        <a:t>8</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Accelerator pedal position is greater than zero</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will not activate if the accelerator pedal position is greater than zero. Check for accelerator pedal or lever restriction. Use INSITE to monitor the percent throttle reading. Check the accelerator pedal position sensor and the circuit. (Procedure 019-085 in Section 19)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ctr" fontAlgn="ctr"/>
                      <a:r>
                        <a:rPr lang="en-US" sz="1200" b="0" i="0" u="none" strike="noStrike" dirty="0">
                          <a:solidFill>
                            <a:srgbClr val="000000"/>
                          </a:solidFill>
                          <a:latin typeface="Calibri"/>
                        </a:rPr>
                        <a:t>9</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parking brake is not set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parking brake is set. Refer to the OEM service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733">
                <a:tc>
                  <a:txBody>
                    <a:bodyPr/>
                    <a:lstStyle/>
                    <a:p>
                      <a:pPr algn="ctr" fontAlgn="ctr"/>
                      <a:r>
                        <a:rPr lang="en-US" sz="1200" b="0" i="0" u="none" strike="noStrike" dirty="0">
                          <a:solidFill>
                            <a:srgbClr val="000000"/>
                          </a:solidFill>
                          <a:latin typeface="Calibri"/>
                        </a:rPr>
                        <a:t>10</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Transmission is not in park, if provided, otherwise in neutral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transmission is in Park, if provided, otherwise in Neutral. Refer to the OEM service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934">
                <a:tc>
                  <a:txBody>
                    <a:bodyPr/>
                    <a:lstStyle/>
                    <a:p>
                      <a:pPr algn="ctr" fontAlgn="ctr"/>
                      <a:r>
                        <a:rPr lang="en-US" sz="1200" b="0" i="0" u="none" strike="noStrike" dirty="0">
                          <a:solidFill>
                            <a:srgbClr val="000000"/>
                          </a:solidFill>
                          <a:latin typeface="Calibri"/>
                        </a:rPr>
                        <a:t>11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ECM calibration is malfunctioning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the calibration history spreadsheet ECM calibration_rev_history.xls on Quickserve Online or the INCAL calibration CD. Compare the calibration stored in the ECM with the engine rating and control parts list. If necessary, calibrate the ECM. (Procedure 019-032 in the Troubleshooting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E7AB96E9-650E-45A2-98F6-380578D114FB}" type="slidenum">
              <a:rPr lang="en-US"/>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838200"/>
          </a:xfrm>
        </p:spPr>
        <p:txBody>
          <a:bodyPr/>
          <a:lstStyle/>
          <a:p>
            <a:pPr eaLnBrk="1" hangingPunct="1"/>
            <a:r>
              <a:rPr lang="en-US" smtClean="0"/>
              <a:t>Stationary Regen will not complete</a:t>
            </a:r>
          </a:p>
        </p:txBody>
      </p:sp>
      <p:sp>
        <p:nvSpPr>
          <p:cNvPr id="102402"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304800" y="838200"/>
          <a:ext cx="8534400" cy="5654675"/>
        </p:xfrm>
        <a:graphic>
          <a:graphicData uri="http://schemas.openxmlformats.org/drawingml/2006/table">
            <a:tbl>
              <a:tblPr/>
              <a:tblGrid>
                <a:gridCol w="822179"/>
                <a:gridCol w="2607853"/>
                <a:gridCol w="5104367"/>
              </a:tblGrid>
              <a:tr h="181897">
                <a:tc>
                  <a:txBody>
                    <a:bodyPr/>
                    <a:lstStyle/>
                    <a:p>
                      <a:pPr algn="ctr" fontAlgn="ctr"/>
                      <a:r>
                        <a:rPr lang="en-US" sz="1200" b="1" i="0" u="none" strike="noStrike" dirty="0">
                          <a:solidFill>
                            <a:srgbClr val="000000"/>
                          </a:solidFill>
                          <a:latin typeface="Calibri"/>
                        </a:rPr>
                        <a:t>Step</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690">
                <a:tc>
                  <a:txBody>
                    <a:bodyPr/>
                    <a:lstStyle/>
                    <a:p>
                      <a:pPr algn="ctr" fontAlgn="ctr"/>
                      <a:r>
                        <a:rPr lang="en-US" sz="1200" b="0" i="0" u="none" strike="noStrike" dirty="0">
                          <a:solidFill>
                            <a:srgbClr val="000000"/>
                          </a:solidFill>
                          <a:latin typeface="Calibri"/>
                        </a:rPr>
                        <a:t>1</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Troubleshooting manual</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690">
                <a:tc>
                  <a:txBody>
                    <a:bodyPr/>
                    <a:lstStyle/>
                    <a:p>
                      <a:pPr algn="ctr" fontAlgn="ctr"/>
                      <a:r>
                        <a:rPr lang="en-US" sz="1200" b="0" i="0" u="none" strike="noStrike" dirty="0">
                          <a:solidFill>
                            <a:srgbClr val="000000"/>
                          </a:solidFill>
                          <a:latin typeface="Calibri"/>
                        </a:rPr>
                        <a:t>2</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stops after a short period of time</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all of the </a:t>
                      </a:r>
                      <a:r>
                        <a:rPr lang="en-US" sz="1200" b="0" i="0" u="none" strike="noStrike" dirty="0" smtClean="0">
                          <a:solidFill>
                            <a:srgbClr val="000000"/>
                          </a:solidFill>
                          <a:latin typeface="Calibri"/>
                        </a:rPr>
                        <a:t>conditions </a:t>
                      </a:r>
                      <a:r>
                        <a:rPr lang="en-US" sz="1200" b="0" i="0" u="none" strike="noStrike" dirty="0">
                          <a:solidFill>
                            <a:srgbClr val="000000"/>
                          </a:solidFill>
                          <a:latin typeface="Calibri"/>
                        </a:rPr>
                        <a:t>that allow a stationary regeneration to activate are still valid. Refer to Stationary regeneration will not activate symptom tree</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795">
                <a:tc>
                  <a:txBody>
                    <a:bodyPr/>
                    <a:lstStyle/>
                    <a:p>
                      <a:pPr algn="ctr" fontAlgn="ctr"/>
                      <a:r>
                        <a:rPr lang="en-US" sz="1200" b="0" i="0" u="none" strike="noStrike" dirty="0">
                          <a:solidFill>
                            <a:srgbClr val="000000"/>
                          </a:solidFill>
                          <a:latin typeface="Calibri"/>
                        </a:rPr>
                        <a:t>3</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Stationary regeneration not allowed to run to completion</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Allow the stationary regeneration to run until completion, which can take up to 2.5 hours. (Procedure 014-013)</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7587">
                <a:tc>
                  <a:txBody>
                    <a:bodyPr/>
                    <a:lstStyle/>
                    <a:p>
                      <a:pPr algn="ctr" fontAlgn="ctr"/>
                      <a:r>
                        <a:rPr lang="en-US" sz="1200" b="0" i="0" u="none" strike="noStrike" dirty="0">
                          <a:solidFill>
                            <a:srgbClr val="000000"/>
                          </a:solidFill>
                          <a:latin typeface="Calibri"/>
                        </a:rPr>
                        <a:t>4</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leaks in the OEM exhaust piping leading to the aftertreatment system or leaks in the aftertreatment system</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OEM exhaust piping and the aftertreatment </a:t>
                      </a:r>
                      <a:r>
                        <a:rPr lang="en-US" sz="1200" b="0" i="0" u="none" strike="noStrike" dirty="0" smtClean="0">
                          <a:solidFill>
                            <a:srgbClr val="000000"/>
                          </a:solidFill>
                          <a:latin typeface="Calibri"/>
                        </a:rPr>
                        <a:t>system </a:t>
                      </a:r>
                      <a:r>
                        <a:rPr lang="en-US" sz="1200" b="0" i="0" u="none" strike="noStrike" dirty="0">
                          <a:solidFill>
                            <a:srgbClr val="000000"/>
                          </a:solidFill>
                          <a:latin typeface="Calibri"/>
                        </a:rPr>
                        <a:t>for exhaust leaks. (Procedure 010-024)</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690">
                <a:tc>
                  <a:txBody>
                    <a:bodyPr/>
                    <a:lstStyle/>
                    <a:p>
                      <a:pPr algn="ctr" fontAlgn="ctr"/>
                      <a:r>
                        <a:rPr lang="en-US" sz="1200" b="0" i="0" u="none" strike="noStrike" dirty="0">
                          <a:solidFill>
                            <a:srgbClr val="000000"/>
                          </a:solidFill>
                          <a:latin typeface="Calibri"/>
                        </a:rPr>
                        <a:t>5</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gas temperature sensors are not functioning properly</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Monitor the </a:t>
                      </a:r>
                      <a:r>
                        <a:rPr lang="en-US" sz="1200" b="0" i="0" u="none" strike="noStrike" dirty="0" smtClean="0">
                          <a:solidFill>
                            <a:srgbClr val="000000"/>
                          </a:solidFill>
                          <a:latin typeface="Calibri"/>
                        </a:rPr>
                        <a:t>aftertreatment </a:t>
                      </a:r>
                      <a:r>
                        <a:rPr lang="en-US" sz="1200" b="0" i="0" u="none" strike="noStrike" dirty="0">
                          <a:solidFill>
                            <a:srgbClr val="000000"/>
                          </a:solidFill>
                          <a:latin typeface="Calibri"/>
                        </a:rPr>
                        <a:t>gas temperature sensor values with INSITE during the stationary regeneration. (Procedure 011-056)</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9484">
                <a:tc>
                  <a:txBody>
                    <a:bodyPr/>
                    <a:lstStyle/>
                    <a:p>
                      <a:pPr algn="ctr" fontAlgn="ctr"/>
                      <a:r>
                        <a:rPr lang="en-US" sz="1200" b="0" i="0" u="none" strike="noStrike" dirty="0">
                          <a:solidFill>
                            <a:srgbClr val="000000"/>
                          </a:solidFill>
                          <a:latin typeface="Calibri"/>
                        </a:rPr>
                        <a:t>6</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is not functioning properly</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INSITE to verify that the turbocharger actuator position is maintained at 89 percent closed or higher during the stationary regeneration. If the turbocharger actuator does not maintain 89 percent closed or higher, verify that the turbocharger sector </a:t>
                      </a:r>
                      <a:r>
                        <a:rPr lang="en-US" sz="1200" b="0" i="0" u="none" strike="noStrike" dirty="0" smtClean="0">
                          <a:solidFill>
                            <a:srgbClr val="000000"/>
                          </a:solidFill>
                          <a:latin typeface="Calibri"/>
                        </a:rPr>
                        <a:t>gear </a:t>
                      </a:r>
                      <a:r>
                        <a:rPr lang="en-US" sz="1200" b="0" i="0" u="none" strike="noStrike" dirty="0">
                          <a:solidFill>
                            <a:srgbClr val="000000"/>
                          </a:solidFill>
                          <a:latin typeface="Calibri"/>
                        </a:rPr>
                        <a:t>has full travel. (Procedure 010-134)</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795">
                <a:tc>
                  <a:txBody>
                    <a:bodyPr/>
                    <a:lstStyle/>
                    <a:p>
                      <a:pPr algn="ctr" fontAlgn="ctr"/>
                      <a:r>
                        <a:rPr lang="en-US" sz="1200" b="0" i="0" u="none" strike="noStrike" dirty="0">
                          <a:solidFill>
                            <a:srgbClr val="000000"/>
                          </a:solidFill>
                          <a:latin typeface="Calibri"/>
                        </a:rPr>
                        <a:t>7</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system is damaged</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for progressive damage to the aftertreatment system (Procedure 014-013)</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5174">
                <a:tc>
                  <a:txBody>
                    <a:bodyPr/>
                    <a:lstStyle/>
                    <a:p>
                      <a:pPr algn="ctr" fontAlgn="ctr"/>
                      <a:r>
                        <a:rPr lang="en-US" sz="1200" b="0" i="0" u="none" strike="noStrike" dirty="0">
                          <a:solidFill>
                            <a:srgbClr val="000000"/>
                          </a:solidFill>
                          <a:latin typeface="Calibri"/>
                        </a:rPr>
                        <a:t>8</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ECM calibration is malfunctioning</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the calibration history spreadsheet ECM calibration_rev_history.xls on Quickserve Online or the INCAL calibration CD. Compare the calibration stored in the ECM with the engine rating and control parts list. If necessary, calibrate the ECM. (Procedure 019-032 in the Troubleshooting manual)</a:t>
                      </a:r>
                    </a:p>
                  </a:txBody>
                  <a:tcPr marL="6555" marR="6555" marT="65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97508F86-C158-430D-9168-9A34615D47F8}" type="slidenum">
              <a:rPr lang="en-US"/>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762000"/>
          </a:xfrm>
        </p:spPr>
        <p:txBody>
          <a:bodyPr/>
          <a:lstStyle/>
          <a:p>
            <a:pPr eaLnBrk="1" hangingPunct="1"/>
            <a:r>
              <a:rPr lang="en-US" sz="3200" smtClean="0"/>
              <a:t>DPF Excessive Automatic or Stationary Regen</a:t>
            </a:r>
          </a:p>
        </p:txBody>
      </p:sp>
      <p:sp>
        <p:nvSpPr>
          <p:cNvPr id="104450"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228600" y="762000"/>
          <a:ext cx="8610600" cy="5645150"/>
        </p:xfrm>
        <a:graphic>
          <a:graphicData uri="http://schemas.openxmlformats.org/drawingml/2006/table">
            <a:tbl>
              <a:tblPr/>
              <a:tblGrid>
                <a:gridCol w="829521"/>
                <a:gridCol w="2631136"/>
                <a:gridCol w="5149943"/>
              </a:tblGrid>
              <a:tr h="176213">
                <a:tc>
                  <a:txBody>
                    <a:bodyPr/>
                    <a:lstStyle/>
                    <a:p>
                      <a:pPr algn="ctr" fontAlgn="ctr"/>
                      <a:r>
                        <a:rPr lang="en-US" sz="1200" b="1" i="0" u="none" strike="noStrike" dirty="0">
                          <a:solidFill>
                            <a:srgbClr val="000000"/>
                          </a:solidFill>
                          <a:latin typeface="Calibri"/>
                        </a:rPr>
                        <a:t>Step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637">
                <a:tc>
                  <a:txBody>
                    <a:bodyPr/>
                    <a:lstStyle/>
                    <a:p>
                      <a:pPr algn="ctr" fontAlgn="ctr"/>
                      <a:r>
                        <a:rPr lang="en-U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troubleshoot the fault codes with INSITE. Refer to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276">
                <a:tc>
                  <a:txBody>
                    <a:bodyPr/>
                    <a:lstStyle/>
                    <a:p>
                      <a:pPr algn="ctr" fontAlgn="ctr"/>
                      <a:r>
                        <a:rPr lang="en-US" sz="12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Incorrect calibration installed in ECM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ECM calibration is correct. Check the calibration revision history for applicable fixes to the calibration stored in the ECM. Refer to </a:t>
                      </a:r>
                      <a:r>
                        <a:rPr lang="en-US" sz="1200" b="0" i="0" u="none" strike="noStrike" dirty="0" smtClean="0">
                          <a:solidFill>
                            <a:srgbClr val="000000"/>
                          </a:solidFill>
                          <a:latin typeface="Calibri"/>
                        </a:rPr>
                        <a:t>Quickserve </a:t>
                      </a:r>
                      <a:r>
                        <a:rPr lang="en-US" sz="1200" b="0" i="0" u="none" strike="noStrike" dirty="0">
                          <a:solidFill>
                            <a:srgbClr val="000000"/>
                          </a:solidFill>
                          <a:latin typeface="Calibri"/>
                        </a:rPr>
                        <a:t>Online to verify that the presently </a:t>
                      </a:r>
                      <a:r>
                        <a:rPr lang="en-US" sz="1200" b="0" i="0" u="none" strike="noStrike" dirty="0" smtClean="0">
                          <a:solidFill>
                            <a:srgbClr val="000000"/>
                          </a:solidFill>
                          <a:latin typeface="Calibri"/>
                        </a:rPr>
                        <a:t>installed </a:t>
                      </a:r>
                      <a:r>
                        <a:rPr lang="en-US" sz="1200" b="0" i="0" u="none" strike="noStrike" dirty="0">
                          <a:solidFill>
                            <a:srgbClr val="000000"/>
                          </a:solidFill>
                          <a:latin typeface="Calibri"/>
                        </a:rPr>
                        <a:t>calibration matches the DPF installed on the vehicle. (Procedure 019-031 in the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Applicable calibration fixes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calibration revision history on Quickserve for applicable fixes to the calibration </a:t>
                      </a:r>
                      <a:r>
                        <a:rPr lang="en-US" sz="1200" b="0" i="0" u="none" strike="noStrike" dirty="0" smtClean="0">
                          <a:solidFill>
                            <a:srgbClr val="000000"/>
                          </a:solidFill>
                          <a:latin typeface="Calibri"/>
                        </a:rPr>
                        <a:t>presently installed</a:t>
                      </a:r>
                      <a:r>
                        <a:rPr lang="en-US" sz="1200" b="0" i="0" u="none" strike="noStrike" dirty="0">
                          <a:solidFill>
                            <a:srgbClr val="000000"/>
                          </a:solidFill>
                          <a:latin typeface="Calibri"/>
                        </a:rPr>
                        <a:t>. If necessary, calibrate the ECM. (Procedure 019-031 in the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850">
                <a:tc>
                  <a:txBody>
                    <a:bodyPr/>
                    <a:lstStyle/>
                    <a:p>
                      <a:pPr algn="ctr" fontAlgn="ctr"/>
                      <a:r>
                        <a:rPr lang="en-US" sz="12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OEM or customer selected inhibit feature is preventing active regeneration during vehicle operation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aftertreatment system inhibit features with INSITE. Change either the vehicle route and/or duty cycle such that the inhibit features do not prevent or interrupt active regeneration. (Procedure 011-099)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276">
                <a:tc>
                  <a:txBody>
                    <a:bodyPr/>
                    <a:lstStyle/>
                    <a:p>
                      <a:pPr algn="ctr" fontAlgn="ctr"/>
                      <a:r>
                        <a:rPr lang="en-US" sz="12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DPF is full of ash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The maintenance interval for ash cleaning has been reached. See the Owners or Operations manual for engine being serviced. Refer to Aftertreatment DPF - Excessive Ash cleaning troubleshooting symptom tree. If it is suspected that the ash has accumulated in the filter, remove the filter for cleaning. (Procedure 011-041)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637">
                <a:tc>
                  <a:txBody>
                    <a:bodyPr/>
                    <a:lstStyle/>
                    <a:p>
                      <a:pPr algn="ctr" fontAlgn="ctr"/>
                      <a:r>
                        <a:rPr lang="en-US" sz="1200" b="0" i="0" u="none" strike="noStrike" dirty="0">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Aftertreatment DPF differential pressure sensor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functionality of the aftertreatment diesel particulate filter delta p sensor instructions. (Procedure 019-443 in the Troubleshooting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1063">
                <a:tc>
                  <a:txBody>
                    <a:bodyPr/>
                    <a:lstStyle/>
                    <a:p>
                      <a:pPr algn="ctr" fontAlgn="ctr"/>
                      <a:r>
                        <a:rPr lang="en-US" sz="1200" b="0" i="0" u="none" strike="noStrike" dirty="0">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leaks in the OEM exhaust piping leading to the aftertreatment system or leaks in the aftertreatment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OEM exhaust piping and the aftertreatment system for exhaust leaks. (Procedure 010-024 in section 10). If an exhaust leak is discovered in OEM exhaust plumbing, refer to OEM service manual. Ins some instances, exhaust pipe gaskets are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D5943EF4-2A29-4D86-B618-2FA840E13527}" type="slidenum">
              <a:rPr lang="en-US"/>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762000"/>
          </a:xfrm>
        </p:spPr>
        <p:txBody>
          <a:bodyPr/>
          <a:lstStyle/>
          <a:p>
            <a:pPr eaLnBrk="1" hangingPunct="1"/>
            <a:r>
              <a:rPr lang="en-US" sz="2600" smtClean="0"/>
              <a:t>DPF Excessive Automatic or Stationary Regen (continued..)</a:t>
            </a:r>
          </a:p>
        </p:txBody>
      </p:sp>
      <p:sp>
        <p:nvSpPr>
          <p:cNvPr id="106498"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5" name="Table 4"/>
          <p:cNvGraphicFramePr>
            <a:graphicFrameLocks noGrp="1"/>
          </p:cNvGraphicFramePr>
          <p:nvPr/>
        </p:nvGraphicFramePr>
        <p:xfrm>
          <a:off x="457200" y="838200"/>
          <a:ext cx="8153400" cy="5334000"/>
        </p:xfrm>
        <a:graphic>
          <a:graphicData uri="http://schemas.openxmlformats.org/drawingml/2006/table">
            <a:tbl>
              <a:tblPr/>
              <a:tblGrid>
                <a:gridCol w="785474"/>
                <a:gridCol w="2491430"/>
                <a:gridCol w="4876494"/>
              </a:tblGrid>
              <a:tr h="197556">
                <a:tc>
                  <a:txBody>
                    <a:bodyPr/>
                    <a:lstStyle/>
                    <a:p>
                      <a:pPr algn="ctr" fontAlgn="ctr"/>
                      <a:r>
                        <a:rPr lang="en-US" sz="1200" b="1" i="0" u="none" strike="noStrike" dirty="0">
                          <a:solidFill>
                            <a:srgbClr val="000000"/>
                          </a:solidFill>
                          <a:latin typeface="Calibri"/>
                        </a:rPr>
                        <a:t>Step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3111">
                <a:tc>
                  <a:txBody>
                    <a:bodyPr/>
                    <a:lstStyle/>
                    <a:p>
                      <a:pPr algn="ctr" fontAlgn="ctr"/>
                      <a:r>
                        <a:rPr lang="en-US" sz="1200" b="0" i="0" u="none" strike="noStrike" dirty="0">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EGR valve malfunctioning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INSITE to perform the aftertreatment DPF regeneration test. Allow the stationary regeneration procedure to run a minimum of 15 minutes. Use INSITE to monitor the EGR differential pressure value. EGR differential pressure must read less than 1.7 kPa during the aftertreatment stationary regeneration procedure. IF the EGR differential pressure is reading above specification, inspect the EGR differential pressure sensing ports for restriction. If not restriction is found, replace the EGR valve. NOTE: record values for the next troubleshooting steps while performing this stationary regeneration with INSITE.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332">
                <a:tc>
                  <a:txBody>
                    <a:bodyPr/>
                    <a:lstStyle/>
                    <a:p>
                      <a:pPr algn="ctr" fontAlgn="ctr"/>
                      <a:r>
                        <a:rPr lang="en-US" sz="1200" b="0" i="0" u="none" strike="noStrike" dirty="0">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is malfunctioning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Use </a:t>
                      </a:r>
                      <a:r>
                        <a:rPr lang="en-US" sz="1200" b="0" i="0" u="none" strike="noStrike" dirty="0" smtClean="0">
                          <a:solidFill>
                            <a:srgbClr val="000000"/>
                          </a:solidFill>
                          <a:latin typeface="Calibri"/>
                        </a:rPr>
                        <a:t>INSITE </a:t>
                      </a:r>
                      <a:r>
                        <a:rPr lang="en-US" sz="1200" b="0" i="0" u="none" strike="noStrike" dirty="0">
                          <a:solidFill>
                            <a:srgbClr val="000000"/>
                          </a:solidFill>
                          <a:latin typeface="Calibri"/>
                        </a:rPr>
                        <a:t>to perform the aftertreatment DPF regeneration test. Allow the stationary regeneration procedure to run a minimum of 15 minutes. Use INSITE to monitor the Turbocharger Actuator Position Measured (percent closed), and Enhanced Exhaust Gas Pressure. Turbocharger actuator position during a stationary regeneration must read greater than 90 percent, and exhaust gas pressure must read greater than or equal to 405 kPA during the aftertreatment stationary regeneration procedure. If the turbocharger actuator position or exhaust gas pressure are reading below the specification, a </a:t>
                      </a:r>
                      <a:r>
                        <a:rPr lang="en-US" sz="1200" b="0" i="0" u="none" strike="noStrike" dirty="0" smtClean="0">
                          <a:solidFill>
                            <a:srgbClr val="000000"/>
                          </a:solidFill>
                          <a:latin typeface="Calibri"/>
                        </a:rPr>
                        <a:t>malfunctioning </a:t>
                      </a:r>
                      <a:r>
                        <a:rPr lang="en-US" sz="1200" b="0" i="0" u="none" strike="noStrike" dirty="0">
                          <a:solidFill>
                            <a:srgbClr val="000000"/>
                          </a:solidFill>
                          <a:latin typeface="Calibri"/>
                        </a:rPr>
                        <a:t>turbocharger or actuator has been detected. Verify proper operation of the sector gear and proper installation of the VG actuator. (Procedure 010-134 in section 10). If the actuator is installed properly, replace the turbocharger. (Procedure 010-033 in section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F8CF6D0E-CA3C-4E80-8EBA-CA69EDC43983}" type="slidenum">
              <a:rPr lang="en-US"/>
              <a:pPr>
                <a:defRPr/>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762000"/>
          </a:xfrm>
        </p:spPr>
        <p:txBody>
          <a:bodyPr/>
          <a:lstStyle/>
          <a:p>
            <a:pPr eaLnBrk="1" hangingPunct="1"/>
            <a:r>
              <a:rPr lang="en-US" sz="2600" smtClean="0"/>
              <a:t>DPF Excessive Automatic or Stationary Regen (continued..)</a:t>
            </a:r>
          </a:p>
        </p:txBody>
      </p:sp>
      <p:sp>
        <p:nvSpPr>
          <p:cNvPr id="108546"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81000" y="914400"/>
          <a:ext cx="8382000" cy="5334000"/>
        </p:xfrm>
        <a:graphic>
          <a:graphicData uri="http://schemas.openxmlformats.org/drawingml/2006/table">
            <a:tbl>
              <a:tblPr/>
              <a:tblGrid>
                <a:gridCol w="807497"/>
                <a:gridCol w="2561284"/>
                <a:gridCol w="5013219"/>
              </a:tblGrid>
              <a:tr h="333374">
                <a:tc>
                  <a:txBody>
                    <a:bodyPr/>
                    <a:lstStyle/>
                    <a:p>
                      <a:pPr algn="ctr" fontAlgn="ctr"/>
                      <a:r>
                        <a:rPr lang="en-US" sz="1200" b="1" i="0" u="none" strike="noStrike" dirty="0">
                          <a:solidFill>
                            <a:srgbClr val="000000"/>
                          </a:solidFill>
                          <a:latin typeface="Calibri"/>
                        </a:rPr>
                        <a:t>Step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1">
                <a:tc>
                  <a:txBody>
                    <a:bodyPr/>
                    <a:lstStyle/>
                    <a:p>
                      <a:pPr algn="ctr" fontAlgn="ctr"/>
                      <a:r>
                        <a:rPr lang="en-US" sz="1200" b="0"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High pressure fuel system leak, component malfunctioning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rail pressure decay by completing the high pressure leak down test. (Procedure 005-236 in section 5). If the fuel rail pressure decay is not excessive, replace the fuel injectors. (Procedure 005-026 in section 6). If the rail pressure decay is above specification, troubleshoot the High pressure injector return and/or the High pressure fuel rail return.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751">
                <a:tc>
                  <a:txBody>
                    <a:bodyPr/>
                    <a:lstStyle/>
                    <a:p>
                      <a:pPr algn="ctr" fontAlgn="ctr"/>
                      <a:r>
                        <a:rPr lang="en-US" sz="1200" b="0" i="0" u="none" strike="noStrike" dirty="0">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Diesel </a:t>
                      </a:r>
                      <a:r>
                        <a:rPr lang="en-US" sz="1200" b="0" i="0" u="none" strike="noStrike" dirty="0">
                          <a:solidFill>
                            <a:srgbClr val="000000"/>
                          </a:solidFill>
                          <a:latin typeface="Calibri"/>
                        </a:rPr>
                        <a:t>oxidation catalyst </a:t>
                      </a:r>
                      <a:r>
                        <a:rPr lang="en-US" sz="1200" b="0" i="0" u="none" strike="noStrike" dirty="0" smtClean="0">
                          <a:solidFill>
                            <a:srgbClr val="000000"/>
                          </a:solidFill>
                          <a:latin typeface="Calibri"/>
                        </a:rPr>
                        <a:t>contaminated</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Replace the diesel oxidation catalyst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625">
                <a:tc>
                  <a:txBody>
                    <a:bodyPr/>
                    <a:lstStyle/>
                    <a:p>
                      <a:pPr algn="ctr" fontAlgn="ctr"/>
                      <a:r>
                        <a:rPr lang="en-US" sz="1200" b="0" i="0" u="none" strike="noStrike" dirty="0">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Extended </a:t>
                      </a:r>
                      <a:r>
                        <a:rPr lang="en-US" sz="1200" b="0" i="0" u="none" strike="noStrike" dirty="0">
                          <a:solidFill>
                            <a:srgbClr val="000000"/>
                          </a:solidFill>
                          <a:latin typeface="Calibri"/>
                        </a:rPr>
                        <a:t>operation of engine in low cycle, extended idling, and/or low ambient temperatures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aftertreatment system trip information with INSITE. Low load and low duty cycle applications generally require more active or stationary regeneration time to keep the aftertreatment system functioning properly. If the vehicle load and duty cycle are unable to be increased, more stationary regenerations may be needed. (Procedure 101-047 in section 1 of Owners manual)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973F4CA8-8C61-4159-9A56-57E2C52007B7}" type="slidenum">
              <a:rPr lang="en-US"/>
              <a:pPr>
                <a:defRPr/>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143000"/>
          </a:xfrm>
        </p:spPr>
        <p:txBody>
          <a:bodyPr/>
          <a:lstStyle/>
          <a:p>
            <a:pPr eaLnBrk="1" hangingPunct="1"/>
            <a:r>
              <a:rPr lang="en-US" smtClean="0"/>
              <a:t>DEF Contamination</a:t>
            </a:r>
          </a:p>
        </p:txBody>
      </p:sp>
      <p:sp>
        <p:nvSpPr>
          <p:cNvPr id="110594"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381000" y="1143000"/>
          <a:ext cx="8305800" cy="4953000"/>
        </p:xfrm>
        <a:graphic>
          <a:graphicData uri="http://schemas.openxmlformats.org/drawingml/2006/table">
            <a:tbl>
              <a:tblPr/>
              <a:tblGrid>
                <a:gridCol w="800156"/>
                <a:gridCol w="2538000"/>
                <a:gridCol w="4967644"/>
              </a:tblGrid>
              <a:tr h="353785">
                <a:tc>
                  <a:txBody>
                    <a:bodyPr/>
                    <a:lstStyle/>
                    <a:p>
                      <a:pPr algn="ctr" fontAlgn="ctr"/>
                      <a:r>
                        <a:rPr lang="en-US" sz="1300" b="1" i="0" u="none" strike="noStrike" dirty="0">
                          <a:solidFill>
                            <a:srgbClr val="000000"/>
                          </a:solidFill>
                          <a:latin typeface="Calibri"/>
                        </a:rPr>
                        <a:t>Step</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latin typeface="Calibri"/>
                        </a:rPr>
                        <a:t>Cause to Check</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00"/>
                          </a:solidFill>
                          <a:latin typeface="Calibri"/>
                        </a:rPr>
                        <a:t>Correction</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5144">
                <a:tc>
                  <a:txBody>
                    <a:bodyPr/>
                    <a:lstStyle/>
                    <a:p>
                      <a:pPr algn="ctr" fontAlgn="ctr"/>
                      <a:r>
                        <a:rPr lang="en-US" sz="1300" b="0" i="0" u="none" strike="noStrike" dirty="0">
                          <a:solidFill>
                            <a:srgbClr val="000000"/>
                          </a:solidFill>
                          <a:latin typeface="Calibri"/>
                        </a:rPr>
                        <a:t>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Diesel exhaust fluid tank has been filled or partially filled with fluid other than diesel exhaust fluid</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Drain the DEF tank and replace with non-contaminated DEF. (Procedure 011-056 in Section 11)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1357">
                <a:tc>
                  <a:txBody>
                    <a:bodyPr/>
                    <a:lstStyle/>
                    <a:p>
                      <a:pPr algn="ctr" fontAlgn="ctr"/>
                      <a:r>
                        <a:rPr lang="en-US" sz="1300" b="0" i="0" u="none" strike="noStrike" dirty="0">
                          <a:solidFill>
                            <a:srgbClr val="000000"/>
                          </a:solidFill>
                          <a:latin typeface="Calibri"/>
                        </a:rPr>
                        <a:t>2</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Diesel exhaust fluid tank is cracked or diesel exhaust fluid tank cap is leaking</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Repair or replace the DEF tank or DEF tank cap. Refer to the OEM service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1357">
                <a:tc>
                  <a:txBody>
                    <a:bodyPr/>
                    <a:lstStyle/>
                    <a:p>
                      <a:pPr algn="ctr" fontAlgn="ctr"/>
                      <a:r>
                        <a:rPr lang="en-US" sz="1300" b="0" i="0" u="none" strike="noStrike" dirty="0">
                          <a:solidFill>
                            <a:srgbClr val="000000"/>
                          </a:solidFill>
                          <a:latin typeface="Calibri"/>
                        </a:rPr>
                        <a:t>3</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smtClean="0">
                          <a:solidFill>
                            <a:srgbClr val="000000"/>
                          </a:solidFill>
                          <a:latin typeface="Calibri"/>
                        </a:rPr>
                        <a:t>Bulk </a:t>
                      </a:r>
                      <a:r>
                        <a:rPr lang="en-US" sz="1300" b="0" i="0" u="none" strike="noStrike" dirty="0">
                          <a:solidFill>
                            <a:srgbClr val="000000"/>
                          </a:solidFill>
                          <a:latin typeface="Calibri"/>
                        </a:rPr>
                        <a:t>diesel exhaust fluid supply is contaminated</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Check the bulk DEF supply. Drain the DEF tank and replace with non-contaminated diesel exhaust fluid. (Procedure 011-056 in Section 11)</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1357">
                <a:tc>
                  <a:txBody>
                    <a:bodyPr/>
                    <a:lstStyle/>
                    <a:p>
                      <a:pPr algn="ctr" fontAlgn="ctr"/>
                      <a:r>
                        <a:rPr lang="en-US" sz="1300" b="0" i="0" u="none" strike="noStrike" dirty="0">
                          <a:solidFill>
                            <a:srgbClr val="000000"/>
                          </a:solidFill>
                          <a:latin typeface="Calibri"/>
                        </a:rPr>
                        <a:t>4</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Diesel exhaust fluid tank heater coolant lines leaking coolant</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latin typeface="Calibri"/>
                        </a:rPr>
                        <a:t>Repair or replace the DEF tank heater coolant lines. Refer to the OEM service manual.</a:t>
                      </a:r>
                    </a:p>
                  </a:txBody>
                  <a:tcPr marL="9181" marR="9181" marT="91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C4E3BC18-8DCB-4907-80D0-78C15BE8C352}" type="slidenum">
              <a:rPr lang="en-US"/>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DEF w/ DOC Systems</a:t>
            </a:r>
            <a:br>
              <a:rPr lang="en-US" dirty="0" smtClean="0"/>
            </a:br>
            <a:r>
              <a:rPr lang="en-US" dirty="0" smtClean="0"/>
              <a:t/>
            </a:r>
            <a:br>
              <a:rPr lang="en-US" dirty="0" smtClean="0"/>
            </a:br>
            <a:r>
              <a:rPr lang="en-US" dirty="0" smtClean="0"/>
              <a:t/>
            </a:r>
            <a:br>
              <a:rPr lang="en-US" dirty="0" smtClean="0"/>
            </a:br>
            <a:r>
              <a:rPr lang="en-US" sz="5300" dirty="0" smtClean="0"/>
              <a:t>Computer Diagnostics</a:t>
            </a:r>
            <a:endParaRPr lang="en-US" sz="5300" dirty="0"/>
          </a:p>
        </p:txBody>
      </p:sp>
      <p:sp>
        <p:nvSpPr>
          <p:cNvPr id="3" name="Slide Number Placeholder 2"/>
          <p:cNvSpPr>
            <a:spLocks noGrp="1"/>
          </p:cNvSpPr>
          <p:nvPr>
            <p:ph type="sldNum" sz="quarter" idx="12"/>
          </p:nvPr>
        </p:nvSpPr>
        <p:spPr/>
        <p:txBody>
          <a:bodyPr/>
          <a:lstStyle/>
          <a:p>
            <a:pPr>
              <a:defRPr/>
            </a:pPr>
            <a:fld id="{5B72AC77-A5EB-4BB5-90D1-D9D3C26DF2A8}"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3050"/>
            <a:ext cx="5943600" cy="412750"/>
          </a:xfrm>
        </p:spPr>
        <p:txBody>
          <a:bodyPr/>
          <a:lstStyle/>
          <a:p>
            <a:pPr eaLnBrk="1" hangingPunct="1"/>
            <a:r>
              <a:rPr lang="en-US" sz="2400" smtClean="0"/>
              <a:t>2010 ISB Engine Diagram – Front View</a:t>
            </a:r>
          </a:p>
        </p:txBody>
      </p:sp>
      <p:sp>
        <p:nvSpPr>
          <p:cNvPr id="22530" name="Text Placeholder 4"/>
          <p:cNvSpPr>
            <a:spLocks noGrp="1"/>
          </p:cNvSpPr>
          <p:nvPr>
            <p:ph type="body" sz="half" idx="2"/>
          </p:nvPr>
        </p:nvSpPr>
        <p:spPr>
          <a:xfrm>
            <a:off x="457200" y="838200"/>
            <a:ext cx="3008313" cy="5257800"/>
          </a:xfrm>
        </p:spPr>
        <p:txBody>
          <a:bodyPr/>
          <a:lstStyle/>
          <a:p>
            <a:pPr marL="342900" indent="-342900" eaLnBrk="1" hangingPunct="1">
              <a:buFont typeface="Arial" charset="0"/>
              <a:buAutoNum type="arabicPeriod"/>
            </a:pPr>
            <a:r>
              <a:rPr lang="en-US" smtClean="0"/>
              <a:t>Alternator mounting</a:t>
            </a:r>
          </a:p>
          <a:p>
            <a:pPr marL="342900" indent="-342900" eaLnBrk="1" hangingPunct="1">
              <a:buFont typeface="Arial" charset="0"/>
              <a:buAutoNum type="arabicPeriod"/>
            </a:pPr>
            <a:r>
              <a:rPr lang="en-US" smtClean="0"/>
              <a:t>Coolant outlet connection / thermostat housing</a:t>
            </a:r>
          </a:p>
          <a:p>
            <a:pPr marL="342900" indent="-342900" eaLnBrk="1" hangingPunct="1">
              <a:buFont typeface="Arial" charset="0"/>
              <a:buAutoNum type="arabicPeriod"/>
            </a:pPr>
            <a:r>
              <a:rPr lang="en-US" smtClean="0"/>
              <a:t>Fan hub</a:t>
            </a:r>
          </a:p>
          <a:p>
            <a:pPr marL="342900" indent="-342900" eaLnBrk="1" hangingPunct="1">
              <a:buFont typeface="Arial" charset="0"/>
              <a:buAutoNum type="arabicPeriod"/>
            </a:pPr>
            <a:r>
              <a:rPr lang="en-US" smtClean="0"/>
              <a:t>EGR connection tube</a:t>
            </a:r>
          </a:p>
          <a:p>
            <a:pPr marL="342900" indent="-342900" eaLnBrk="1" hangingPunct="1">
              <a:buFont typeface="Arial" charset="0"/>
              <a:buAutoNum type="arabicPeriod"/>
            </a:pPr>
            <a:r>
              <a:rPr lang="en-US" smtClean="0"/>
              <a:t>EGR valve</a:t>
            </a:r>
          </a:p>
          <a:p>
            <a:pPr marL="342900" indent="-342900" eaLnBrk="1" hangingPunct="1">
              <a:buFont typeface="Arial" charset="0"/>
              <a:buAutoNum type="arabicPeriod"/>
            </a:pPr>
            <a:r>
              <a:rPr lang="en-US" smtClean="0"/>
              <a:t>Oil pressure switch</a:t>
            </a:r>
          </a:p>
          <a:p>
            <a:pPr marL="342900" indent="-342900" eaLnBrk="1" hangingPunct="1">
              <a:buFont typeface="Arial" charset="0"/>
              <a:buAutoNum type="arabicPeriod"/>
            </a:pPr>
            <a:r>
              <a:rPr lang="en-US" smtClean="0"/>
              <a:t>Engine speed/position sensor (camshaft)</a:t>
            </a:r>
          </a:p>
          <a:p>
            <a:pPr marL="342900" indent="-342900" eaLnBrk="1" hangingPunct="1">
              <a:buFont typeface="Arial" charset="0"/>
              <a:buAutoNum type="arabicPeriod"/>
            </a:pPr>
            <a:r>
              <a:rPr lang="en-US" smtClean="0"/>
              <a:t>Engine speed/position sensor (crankshaft)</a:t>
            </a:r>
          </a:p>
          <a:p>
            <a:pPr marL="342900" indent="-342900" eaLnBrk="1" hangingPunct="1">
              <a:buFont typeface="Arial" charset="0"/>
              <a:buAutoNum type="arabicPeriod"/>
            </a:pPr>
            <a:r>
              <a:rPr lang="en-US" smtClean="0"/>
              <a:t>Vibration damper (viscous)</a:t>
            </a:r>
          </a:p>
          <a:p>
            <a:pPr marL="342900" indent="-342900" eaLnBrk="1" hangingPunct="1">
              <a:buFont typeface="Arial" charset="0"/>
              <a:buAutoNum type="arabicPeriod"/>
            </a:pPr>
            <a:r>
              <a:rPr lang="en-US" smtClean="0"/>
              <a:t>Front gear cover</a:t>
            </a:r>
          </a:p>
          <a:p>
            <a:pPr marL="342900" indent="-342900" eaLnBrk="1" hangingPunct="1">
              <a:buFont typeface="Arial" charset="0"/>
              <a:buAutoNum type="arabicPeriod"/>
            </a:pPr>
            <a:r>
              <a:rPr lang="en-US" smtClean="0"/>
              <a:t>Water pump</a:t>
            </a:r>
          </a:p>
          <a:p>
            <a:pPr marL="342900" indent="-342900" eaLnBrk="1" hangingPunct="1">
              <a:buFont typeface="Arial" charset="0"/>
              <a:buAutoNum type="arabicPeriod"/>
            </a:pPr>
            <a:r>
              <a:rPr lang="en-US" smtClean="0"/>
              <a:t>Refrigerant compressor mounting location</a:t>
            </a:r>
          </a:p>
          <a:p>
            <a:pPr marL="342900" indent="-342900" eaLnBrk="1" hangingPunct="1">
              <a:buFont typeface="Arial" charset="0"/>
              <a:buAutoNum type="arabicPeriod"/>
            </a:pPr>
            <a:r>
              <a:rPr lang="en-US" smtClean="0"/>
              <a:t>Automatic belt tensioner</a:t>
            </a:r>
          </a:p>
          <a:p>
            <a:pPr marL="342900" indent="-342900" eaLnBrk="1" hangingPunct="1">
              <a:buFont typeface="Arial" charset="0"/>
              <a:buAutoNum type="arabicPeriod"/>
            </a:pPr>
            <a:r>
              <a:rPr lang="en-US" smtClean="0"/>
              <a:t>Turbocharger compressor inlet</a:t>
            </a:r>
          </a:p>
          <a:p>
            <a:pPr marL="342900" indent="-342900" eaLnBrk="1" hangingPunct="1">
              <a:buFont typeface="Arial" charset="0"/>
              <a:buAutoNum type="arabicPeriod"/>
            </a:pPr>
            <a:r>
              <a:rPr lang="en-US" smtClean="0"/>
              <a:t>Turbocharger compressor outlet</a:t>
            </a:r>
          </a:p>
        </p:txBody>
      </p:sp>
      <p:pic>
        <p:nvPicPr>
          <p:cNvPr id="22531" name="Picture 2"/>
          <p:cNvPicPr>
            <a:picLocks noGrp="1" noChangeAspect="1" noChangeArrowheads="1"/>
          </p:cNvPicPr>
          <p:nvPr>
            <p:ph idx="1"/>
          </p:nvPr>
        </p:nvPicPr>
        <p:blipFill>
          <a:blip r:embed="rId3"/>
          <a:srcRect/>
          <a:stretch>
            <a:fillRect/>
          </a:stretch>
        </p:blipFill>
        <p:spPr>
          <a:xfrm>
            <a:off x="3282950" y="838200"/>
            <a:ext cx="5889625" cy="4572000"/>
          </a:xfrm>
        </p:spPr>
      </p:pic>
      <p:sp>
        <p:nvSpPr>
          <p:cNvPr id="22532"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7" name="Slide Number Placeholder 6"/>
          <p:cNvSpPr>
            <a:spLocks noGrp="1"/>
          </p:cNvSpPr>
          <p:nvPr>
            <p:ph type="sldNum" sz="quarter" idx="12"/>
          </p:nvPr>
        </p:nvSpPr>
        <p:spPr/>
        <p:txBody>
          <a:bodyPr/>
          <a:lstStyle/>
          <a:p>
            <a:pPr>
              <a:defRPr/>
            </a:pPr>
            <a:fld id="{62F10AFD-99C3-4FF9-AA34-E37499671704}"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t>Computer Diagnostic Systems</a:t>
            </a:r>
          </a:p>
        </p:txBody>
      </p:sp>
      <p:sp>
        <p:nvSpPr>
          <p:cNvPr id="114690" name="Content Placeholder 2"/>
          <p:cNvSpPr>
            <a:spLocks noGrp="1"/>
          </p:cNvSpPr>
          <p:nvPr>
            <p:ph idx="1"/>
          </p:nvPr>
        </p:nvSpPr>
        <p:spPr/>
        <p:txBody>
          <a:bodyPr/>
          <a:lstStyle/>
          <a:p>
            <a:pPr eaLnBrk="1" hangingPunct="1"/>
            <a:r>
              <a:rPr lang="en-US" smtClean="0"/>
              <a:t>Remember:</a:t>
            </a:r>
          </a:p>
          <a:p>
            <a:pPr lvl="1" eaLnBrk="1" hangingPunct="1"/>
            <a:r>
              <a:rPr lang="en-US" smtClean="0"/>
              <a:t>You will have much more success maintaining and troubleshooting Emission systems if you become comfortable using INSITE</a:t>
            </a:r>
          </a:p>
          <a:p>
            <a:pPr lvl="1" eaLnBrk="1" hangingPunct="1"/>
            <a:r>
              <a:rPr lang="en-US" smtClean="0"/>
              <a:t>Valuable resource for manual references not just for finding codes</a:t>
            </a:r>
          </a:p>
          <a:p>
            <a:pPr lvl="1" eaLnBrk="1" hangingPunct="1"/>
            <a:r>
              <a:rPr lang="en-US" smtClean="0"/>
              <a:t>Provide an ability to examine a problem and easily test possible solutions</a:t>
            </a:r>
          </a:p>
          <a:p>
            <a:pPr lvl="1" eaLnBrk="1" hangingPunct="1"/>
            <a:r>
              <a:rPr lang="en-US" smtClean="0"/>
              <a:t>Use them early in the process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07304DE4-39B0-41CF-998D-BBC3E56EFABB}" type="slidenum">
              <a:rPr lang="en-US"/>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eaLnBrk="1" hangingPunct="1"/>
            <a:r>
              <a:rPr lang="en-US" smtClean="0"/>
              <a:t>Cummins INSITE for 2010 Buses </a:t>
            </a:r>
          </a:p>
        </p:txBody>
      </p:sp>
      <p:sp>
        <p:nvSpPr>
          <p:cNvPr id="116738" name="Content Placeholder 2"/>
          <p:cNvSpPr>
            <a:spLocks noGrp="1"/>
          </p:cNvSpPr>
          <p:nvPr>
            <p:ph idx="1"/>
          </p:nvPr>
        </p:nvSpPr>
        <p:spPr/>
        <p:txBody>
          <a:bodyPr/>
          <a:lstStyle/>
          <a:p>
            <a:pPr eaLnBrk="1" hangingPunct="1"/>
            <a:r>
              <a:rPr lang="en-US" smtClean="0"/>
              <a:t>Discuss special considerations for Regens on 2010 buses</a:t>
            </a:r>
          </a:p>
          <a:p>
            <a:pPr eaLnBrk="1" hangingPunct="1"/>
            <a:r>
              <a:rPr lang="en-US" smtClean="0"/>
              <a:t>There are new screens in INSITE for DEF and SCR temperature sensors</a:t>
            </a:r>
          </a:p>
          <a:p>
            <a:pPr eaLnBrk="1" hangingPunct="1"/>
            <a:r>
              <a:rPr lang="en-US" smtClean="0"/>
              <a:t>Other best practices </a:t>
            </a:r>
            <a:r>
              <a:rPr lang="en-US" smtClean="0">
                <a:solidFill>
                  <a:srgbClr val="FF0000"/>
                </a:solidFill>
              </a:rPr>
              <a:t>(what applies from the 07/09 list?)</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A01B6C8D-524C-4106-A804-6B0D05234EC3}" type="slidenum">
              <a:rPr lang="en-US"/>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DEF with SCR Systems</a:t>
            </a:r>
            <a:br>
              <a:rPr lang="en-US" dirty="0" smtClean="0"/>
            </a:br>
            <a:r>
              <a:rPr lang="en-US" dirty="0" smtClean="0"/>
              <a:t/>
            </a:r>
            <a:br>
              <a:rPr lang="en-US" dirty="0" smtClean="0"/>
            </a:br>
            <a:r>
              <a:rPr lang="en-US" dirty="0" smtClean="0"/>
              <a:t/>
            </a:r>
            <a:br>
              <a:rPr lang="en-US" dirty="0" smtClean="0"/>
            </a:br>
            <a:r>
              <a:rPr lang="en-US" sz="5300" dirty="0" smtClean="0"/>
              <a:t>Hands-On Practice</a:t>
            </a:r>
            <a:br>
              <a:rPr lang="en-US" sz="5300" dirty="0" smtClean="0"/>
            </a:br>
            <a:endParaRPr lang="en-US" sz="5300" dirty="0"/>
          </a:p>
        </p:txBody>
      </p:sp>
      <p:sp>
        <p:nvSpPr>
          <p:cNvPr id="3" name="Slide Number Placeholder 2"/>
          <p:cNvSpPr>
            <a:spLocks noGrp="1"/>
          </p:cNvSpPr>
          <p:nvPr>
            <p:ph type="sldNum" sz="quarter" idx="12"/>
          </p:nvPr>
        </p:nvSpPr>
        <p:spPr/>
        <p:txBody>
          <a:bodyPr/>
          <a:lstStyle/>
          <a:p>
            <a:pPr>
              <a:defRPr/>
            </a:pPr>
            <a:fld id="{363539B9-3A87-44B1-85F5-625576F0D53D}" type="slidenum">
              <a:rPr lang="en-US"/>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pPr eaLnBrk="1" hangingPunct="1"/>
            <a:r>
              <a:rPr lang="en-US" smtClean="0"/>
              <a:t>Demonstrations</a:t>
            </a:r>
          </a:p>
        </p:txBody>
      </p:sp>
      <p:sp>
        <p:nvSpPr>
          <p:cNvPr id="120834" name="Content Placeholder 2"/>
          <p:cNvSpPr>
            <a:spLocks noGrp="1"/>
          </p:cNvSpPr>
          <p:nvPr>
            <p:ph idx="1"/>
          </p:nvPr>
        </p:nvSpPr>
        <p:spPr/>
        <p:txBody>
          <a:bodyPr/>
          <a:lstStyle/>
          <a:p>
            <a:pPr eaLnBrk="1" hangingPunct="1"/>
            <a:r>
              <a:rPr lang="en-US" smtClean="0"/>
              <a:t>Manual Regen Practice</a:t>
            </a:r>
          </a:p>
          <a:p>
            <a:pPr eaLnBrk="1" hangingPunct="1"/>
            <a:r>
              <a:rPr lang="en-US" smtClean="0"/>
              <a:t>Cummins INSITE Practice</a:t>
            </a:r>
          </a:p>
          <a:p>
            <a:pPr eaLnBrk="1" hangingPunct="1"/>
            <a:r>
              <a:rPr lang="en-US" smtClean="0"/>
              <a:t>Practice with servicing specific DEF / SCR system components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57BD860F-ECC7-4D68-9AB3-D1F847135F92}" type="slidenum">
              <a:rPr lang="en-US"/>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US" smtClean="0"/>
              <a:t>Course Wrap Up</a:t>
            </a:r>
          </a:p>
        </p:txBody>
      </p:sp>
      <p:sp>
        <p:nvSpPr>
          <p:cNvPr id="122882" name="Content Placeholder 2"/>
          <p:cNvSpPr>
            <a:spLocks noGrp="1"/>
          </p:cNvSpPr>
          <p:nvPr>
            <p:ph idx="1"/>
          </p:nvPr>
        </p:nvSpPr>
        <p:spPr/>
        <p:txBody>
          <a:bodyPr/>
          <a:lstStyle/>
          <a:p>
            <a:pPr eaLnBrk="1" hangingPunct="1"/>
            <a:r>
              <a:rPr lang="en-US" smtClean="0"/>
              <a:t>Every so often, use the laptop on Buses that are running well! This will help you to know what’s different when things go wrong.</a:t>
            </a:r>
          </a:p>
          <a:p>
            <a:pPr eaLnBrk="1" hangingPunct="1"/>
            <a:r>
              <a:rPr lang="en-US" smtClean="0"/>
              <a:t>Your feedback is encouraged.</a:t>
            </a:r>
          </a:p>
        </p:txBody>
      </p:sp>
      <p:sp>
        <p:nvSpPr>
          <p:cNvPr id="4" name="Slide Number Placeholder 3"/>
          <p:cNvSpPr>
            <a:spLocks noGrp="1"/>
          </p:cNvSpPr>
          <p:nvPr>
            <p:ph type="sldNum" sz="quarter" idx="12"/>
          </p:nvPr>
        </p:nvSpPr>
        <p:spPr/>
        <p:txBody>
          <a:bodyPr/>
          <a:lstStyle/>
          <a:p>
            <a:pPr>
              <a:defRPr/>
            </a:pPr>
            <a:fld id="{347D9177-5D8F-4784-9743-1E3F6DD38249}" type="slidenum">
              <a:rPr lang="en-US"/>
              <a:pPr>
                <a:defRPr/>
              </a:pPr>
              <a:t>54</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3050"/>
            <a:ext cx="7010400" cy="412750"/>
          </a:xfrm>
        </p:spPr>
        <p:txBody>
          <a:bodyPr/>
          <a:lstStyle/>
          <a:p>
            <a:pPr eaLnBrk="1" hangingPunct="1"/>
            <a:r>
              <a:rPr lang="en-US" sz="2400" smtClean="0"/>
              <a:t>2010 ISB Engine Diagram – Left Side View</a:t>
            </a:r>
          </a:p>
        </p:txBody>
      </p:sp>
      <p:pic>
        <p:nvPicPr>
          <p:cNvPr id="24578" name="Picture 2"/>
          <p:cNvPicPr>
            <a:picLocks noGrp="1" noChangeAspect="1" noChangeArrowheads="1"/>
          </p:cNvPicPr>
          <p:nvPr>
            <p:ph idx="1"/>
          </p:nvPr>
        </p:nvPicPr>
        <p:blipFill>
          <a:blip r:embed="rId3"/>
          <a:srcRect/>
          <a:stretch>
            <a:fillRect/>
          </a:stretch>
        </p:blipFill>
        <p:spPr>
          <a:xfrm>
            <a:off x="2941638" y="1447800"/>
            <a:ext cx="6202362" cy="3581400"/>
          </a:xfrm>
        </p:spPr>
      </p:pic>
      <p:sp>
        <p:nvSpPr>
          <p:cNvPr id="5" name="Text Placeholder 4"/>
          <p:cNvSpPr>
            <a:spLocks noGrp="1"/>
          </p:cNvSpPr>
          <p:nvPr>
            <p:ph type="body" sz="half" idx="2"/>
          </p:nvPr>
        </p:nvSpPr>
        <p:spPr>
          <a:xfrm>
            <a:off x="228600" y="838200"/>
            <a:ext cx="3886200" cy="6019800"/>
          </a:xfrm>
        </p:spPr>
        <p:txBody>
          <a:bodyPr rtlCol="0">
            <a:normAutofit fontScale="92500" lnSpcReduction="10000"/>
          </a:bodyPr>
          <a:lstStyle/>
          <a:p>
            <a:pPr marL="342900" indent="-342900" eaLnBrk="1" fontAlgn="auto" hangingPunct="1">
              <a:spcAft>
                <a:spcPts val="0"/>
              </a:spcAft>
              <a:buFont typeface="Arial" pitchFamily="34" charset="0"/>
              <a:buAutoNum type="arabicPeriod"/>
              <a:defRPr/>
            </a:pPr>
            <a:r>
              <a:rPr lang="en-US" dirty="0" smtClean="0"/>
              <a:t>Fuel filter</a:t>
            </a:r>
          </a:p>
          <a:p>
            <a:pPr marL="342900" indent="-342900" eaLnBrk="1" fontAlgn="auto" hangingPunct="1">
              <a:spcAft>
                <a:spcPts val="0"/>
              </a:spcAft>
              <a:buFont typeface="Arial" pitchFamily="34" charset="0"/>
              <a:buAutoNum type="arabicPeriod"/>
              <a:defRPr/>
            </a:pPr>
            <a:r>
              <a:rPr lang="en-US" dirty="0" smtClean="0"/>
              <a:t>Air compressor coolant supply</a:t>
            </a:r>
          </a:p>
          <a:p>
            <a:pPr marL="342900" indent="-342900" eaLnBrk="1" fontAlgn="auto" hangingPunct="1">
              <a:spcAft>
                <a:spcPts val="0"/>
              </a:spcAft>
              <a:buFont typeface="Arial" pitchFamily="34" charset="0"/>
              <a:buAutoNum type="arabicPeriod"/>
              <a:defRPr/>
            </a:pPr>
            <a:r>
              <a:rPr lang="en-US" dirty="0" smtClean="0"/>
              <a:t>Service diagnostic test connection for fuel system tests</a:t>
            </a:r>
          </a:p>
          <a:p>
            <a:pPr marL="342900" indent="-342900" eaLnBrk="1" fontAlgn="auto" hangingPunct="1">
              <a:spcAft>
                <a:spcPts val="0"/>
              </a:spcAft>
              <a:buFont typeface="Arial" pitchFamily="34" charset="0"/>
              <a:buAutoNum type="arabicPeriod"/>
              <a:defRPr/>
            </a:pPr>
            <a:r>
              <a:rPr lang="en-US" dirty="0" smtClean="0"/>
              <a:t>Fuel drain tube (fuel rail pressure relief valve)</a:t>
            </a:r>
          </a:p>
          <a:p>
            <a:pPr marL="342900" indent="-342900" eaLnBrk="1" fontAlgn="auto" hangingPunct="1">
              <a:spcAft>
                <a:spcPts val="0"/>
              </a:spcAft>
              <a:buFont typeface="Arial" pitchFamily="34" charset="0"/>
              <a:buAutoNum type="arabicPeriod"/>
              <a:defRPr/>
            </a:pPr>
            <a:r>
              <a:rPr lang="en-US" dirty="0" smtClean="0"/>
              <a:t>Rear engine lifting bracket</a:t>
            </a:r>
          </a:p>
          <a:p>
            <a:pPr marL="342900" indent="-342900" eaLnBrk="1" fontAlgn="auto" hangingPunct="1">
              <a:spcAft>
                <a:spcPts val="0"/>
              </a:spcAft>
              <a:buFont typeface="Arial" pitchFamily="34" charset="0"/>
              <a:buAutoNum type="arabicPeriod"/>
              <a:defRPr/>
            </a:pPr>
            <a:r>
              <a:rPr lang="en-US" dirty="0" smtClean="0"/>
              <a:t>Crankcase ventilation tube</a:t>
            </a:r>
          </a:p>
          <a:p>
            <a:pPr marL="342900" indent="-342900" eaLnBrk="1" fontAlgn="auto" hangingPunct="1">
              <a:spcAft>
                <a:spcPts val="0"/>
              </a:spcAft>
              <a:buFont typeface="Arial" pitchFamily="34" charset="0"/>
              <a:buAutoNum type="arabicPeriod"/>
              <a:defRPr/>
            </a:pPr>
            <a:r>
              <a:rPr lang="en-US" dirty="0" smtClean="0"/>
              <a:t>Air compressor coolant return</a:t>
            </a:r>
          </a:p>
          <a:p>
            <a:pPr marL="342900" indent="-342900" eaLnBrk="1" fontAlgn="auto" hangingPunct="1">
              <a:spcAft>
                <a:spcPts val="0"/>
              </a:spcAft>
              <a:buFont typeface="Arial" pitchFamily="34" charset="0"/>
              <a:buAutoNum type="arabicPeriod"/>
              <a:defRPr/>
            </a:pPr>
            <a:r>
              <a:rPr lang="en-US" dirty="0" smtClean="0"/>
              <a:t>Fuel filter return line</a:t>
            </a:r>
          </a:p>
          <a:p>
            <a:pPr marL="342900" indent="-342900" eaLnBrk="1" fontAlgn="auto" hangingPunct="1">
              <a:spcAft>
                <a:spcPts val="0"/>
              </a:spcAft>
              <a:buFont typeface="Arial" pitchFamily="34" charset="0"/>
              <a:buAutoNum type="arabicPeriod"/>
              <a:defRPr/>
            </a:pPr>
            <a:r>
              <a:rPr lang="en-US" dirty="0" smtClean="0"/>
              <a:t>Fuel filter supply line</a:t>
            </a:r>
          </a:p>
          <a:p>
            <a:pPr marL="342900" indent="-342900" eaLnBrk="1" fontAlgn="auto" hangingPunct="1">
              <a:spcAft>
                <a:spcPts val="0"/>
              </a:spcAft>
              <a:buFont typeface="Arial" pitchFamily="34" charset="0"/>
              <a:buAutoNum type="arabicPeriod"/>
              <a:defRPr/>
            </a:pPr>
            <a:r>
              <a:rPr lang="en-US" dirty="0" smtClean="0"/>
              <a:t>Fuel pump actuator</a:t>
            </a:r>
          </a:p>
          <a:p>
            <a:pPr marL="342900" indent="-342900" eaLnBrk="1" fontAlgn="auto" hangingPunct="1">
              <a:spcAft>
                <a:spcPts val="0"/>
              </a:spcAft>
              <a:buFont typeface="Arial" pitchFamily="34" charset="0"/>
              <a:buAutoNum type="arabicPeriod"/>
              <a:defRPr/>
            </a:pPr>
            <a:r>
              <a:rPr lang="en-US" dirty="0" smtClean="0"/>
              <a:t>High-pressure fuel pump</a:t>
            </a:r>
          </a:p>
          <a:p>
            <a:pPr marL="342900" indent="-342900" eaLnBrk="1" fontAlgn="auto" hangingPunct="1">
              <a:spcAft>
                <a:spcPts val="0"/>
              </a:spcAft>
              <a:buFont typeface="Arial" pitchFamily="34" charset="0"/>
              <a:buAutoNum type="arabicPeriod"/>
              <a:defRPr/>
            </a:pPr>
            <a:r>
              <a:rPr lang="en-US" dirty="0" smtClean="0"/>
              <a:t>Flywheel housing</a:t>
            </a:r>
          </a:p>
          <a:p>
            <a:pPr marL="342900" indent="-342900" eaLnBrk="1" fontAlgn="auto" hangingPunct="1">
              <a:spcAft>
                <a:spcPts val="0"/>
              </a:spcAft>
              <a:buFont typeface="Arial" pitchFamily="34" charset="0"/>
              <a:buAutoNum type="arabicPeriod"/>
              <a:defRPr/>
            </a:pPr>
            <a:r>
              <a:rPr lang="en-US" dirty="0" smtClean="0"/>
              <a:t>Gear pump fuel pump</a:t>
            </a:r>
          </a:p>
          <a:p>
            <a:pPr marL="342900" indent="-342900" eaLnBrk="1" fontAlgn="auto" hangingPunct="1">
              <a:spcAft>
                <a:spcPts val="0"/>
              </a:spcAft>
              <a:buFont typeface="Arial" pitchFamily="34" charset="0"/>
              <a:buAutoNum type="arabicPeriod"/>
              <a:defRPr/>
            </a:pPr>
            <a:r>
              <a:rPr lang="en-US" dirty="0" smtClean="0"/>
              <a:t>High pressure fuel supply to rail</a:t>
            </a:r>
          </a:p>
          <a:p>
            <a:pPr marL="342900" indent="-342900" eaLnBrk="1" fontAlgn="auto" hangingPunct="1">
              <a:spcAft>
                <a:spcPts val="0"/>
              </a:spcAft>
              <a:buFont typeface="Arial" pitchFamily="34" charset="0"/>
              <a:buAutoNum type="arabicPeriod"/>
              <a:defRPr/>
            </a:pPr>
            <a:r>
              <a:rPr lang="en-US" dirty="0" smtClean="0"/>
              <a:t>Air compressor</a:t>
            </a:r>
          </a:p>
          <a:p>
            <a:pPr marL="342900" indent="-342900" eaLnBrk="1" fontAlgn="auto" hangingPunct="1">
              <a:spcAft>
                <a:spcPts val="0"/>
              </a:spcAft>
              <a:buFont typeface="Arial" pitchFamily="34" charset="0"/>
              <a:buAutoNum type="arabicPeriod"/>
              <a:defRPr/>
            </a:pPr>
            <a:r>
              <a:rPr lang="en-US" dirty="0" smtClean="0"/>
              <a:t>Main lubricating oil gallery port</a:t>
            </a:r>
          </a:p>
          <a:p>
            <a:pPr marL="342900" indent="-342900" eaLnBrk="1" fontAlgn="auto" hangingPunct="1">
              <a:spcAft>
                <a:spcPts val="0"/>
              </a:spcAft>
              <a:buFont typeface="Arial" pitchFamily="34" charset="0"/>
              <a:buAutoNum type="arabicPeriod"/>
              <a:defRPr/>
            </a:pPr>
            <a:r>
              <a:rPr lang="en-US" dirty="0" smtClean="0"/>
              <a:t>Lubricating oil pan</a:t>
            </a:r>
          </a:p>
          <a:p>
            <a:pPr marL="342900" indent="-342900" eaLnBrk="1" fontAlgn="auto" hangingPunct="1">
              <a:spcAft>
                <a:spcPts val="0"/>
              </a:spcAft>
              <a:buFont typeface="Arial" pitchFamily="34" charset="0"/>
              <a:buAutoNum type="arabicPeriod"/>
              <a:defRPr/>
            </a:pPr>
            <a:r>
              <a:rPr lang="en-US" dirty="0" smtClean="0"/>
              <a:t>Lubricating oil drain plug</a:t>
            </a:r>
          </a:p>
          <a:p>
            <a:pPr marL="342900" indent="-342900" eaLnBrk="1" fontAlgn="auto" hangingPunct="1">
              <a:spcAft>
                <a:spcPts val="0"/>
              </a:spcAft>
              <a:buFont typeface="Arial" pitchFamily="34" charset="0"/>
              <a:buAutoNum type="arabicPeriod"/>
              <a:defRPr/>
            </a:pPr>
            <a:r>
              <a:rPr lang="en-US" dirty="0" smtClean="0"/>
              <a:t>Lubricating oil heater mounting location</a:t>
            </a:r>
          </a:p>
          <a:p>
            <a:pPr marL="342900" indent="-342900" eaLnBrk="1" fontAlgn="auto" hangingPunct="1">
              <a:spcAft>
                <a:spcPts val="0"/>
              </a:spcAft>
              <a:buFont typeface="Arial" pitchFamily="34" charset="0"/>
              <a:buAutoNum type="arabicPeriod"/>
              <a:defRPr/>
            </a:pPr>
            <a:r>
              <a:rPr lang="en-US" dirty="0" smtClean="0"/>
              <a:t>Lubricating oil heater mounting location</a:t>
            </a:r>
          </a:p>
          <a:p>
            <a:pPr marL="342900" indent="-342900" eaLnBrk="1" fontAlgn="auto" hangingPunct="1">
              <a:spcAft>
                <a:spcPts val="0"/>
              </a:spcAft>
              <a:buFont typeface="Arial" pitchFamily="34" charset="0"/>
              <a:buAutoNum type="arabicPeriod"/>
              <a:defRPr/>
            </a:pPr>
            <a:r>
              <a:rPr lang="en-US" dirty="0" smtClean="0"/>
              <a:t>Crankshaft speed indicator ring</a:t>
            </a:r>
          </a:p>
          <a:p>
            <a:pPr marL="342900" indent="-342900" eaLnBrk="1" fontAlgn="auto" hangingPunct="1">
              <a:spcAft>
                <a:spcPts val="0"/>
              </a:spcAft>
              <a:buFont typeface="Arial" pitchFamily="34" charset="0"/>
              <a:buAutoNum type="arabicPeriod"/>
              <a:defRPr/>
            </a:pPr>
            <a:r>
              <a:rPr lang="en-US" dirty="0" smtClean="0"/>
              <a:t>Lubricating oil level gauge (dipstick)</a:t>
            </a:r>
          </a:p>
          <a:p>
            <a:pPr marL="342900" indent="-342900" eaLnBrk="1" fontAlgn="auto" hangingPunct="1">
              <a:spcAft>
                <a:spcPts val="0"/>
              </a:spcAft>
              <a:buFont typeface="Arial" pitchFamily="34" charset="0"/>
              <a:buAutoNum type="arabicPeriod"/>
              <a:defRPr/>
            </a:pPr>
            <a:r>
              <a:rPr lang="en-US" dirty="0" smtClean="0"/>
              <a:t>Electronic Control Module (ECM)</a:t>
            </a:r>
          </a:p>
          <a:p>
            <a:pPr marL="342900" indent="-342900" eaLnBrk="1" fontAlgn="auto" hangingPunct="1">
              <a:spcAft>
                <a:spcPts val="0"/>
              </a:spcAft>
              <a:buFont typeface="Arial" pitchFamily="34" charset="0"/>
              <a:buAutoNum type="arabicPeriod"/>
              <a:defRPr/>
            </a:pPr>
            <a:r>
              <a:rPr lang="en-US" dirty="0" smtClean="0"/>
              <a:t>Intake air inlet</a:t>
            </a:r>
          </a:p>
          <a:p>
            <a:pPr marL="342900" indent="-342900" eaLnBrk="1" fontAlgn="auto" hangingPunct="1">
              <a:spcAft>
                <a:spcPts val="0"/>
              </a:spcAft>
              <a:buFont typeface="Arial" pitchFamily="34" charset="0"/>
              <a:buAutoNum type="arabicPeriod"/>
              <a:defRPr/>
            </a:pPr>
            <a:r>
              <a:rPr lang="en-US" dirty="0" smtClean="0"/>
              <a:t>EGR valve</a:t>
            </a:r>
          </a:p>
          <a:p>
            <a:pPr marL="342900" indent="-342900" eaLnBrk="1" fontAlgn="auto" hangingPunct="1">
              <a:spcAft>
                <a:spcPts val="0"/>
              </a:spcAft>
              <a:buFont typeface="Arial" pitchFamily="34" charset="0"/>
              <a:buAutoNum type="arabicPeriod"/>
              <a:defRPr/>
            </a:pPr>
            <a:r>
              <a:rPr lang="en-US" dirty="0" smtClean="0"/>
              <a:t>EGR differential pressure sensor</a:t>
            </a:r>
          </a:p>
          <a:p>
            <a:pPr marL="342900" indent="-342900" eaLnBrk="1" fontAlgn="auto" hangingPunct="1">
              <a:spcAft>
                <a:spcPts val="0"/>
              </a:spcAft>
              <a:buFont typeface="Arial" pitchFamily="34" charset="0"/>
              <a:buAutoNum type="arabicPeriod"/>
              <a:defRPr/>
            </a:pPr>
            <a:endParaRPr lang="en-US" dirty="0"/>
          </a:p>
        </p:txBody>
      </p:sp>
      <p:sp>
        <p:nvSpPr>
          <p:cNvPr id="24580"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7" name="Slide Number Placeholder 6"/>
          <p:cNvSpPr>
            <a:spLocks noGrp="1"/>
          </p:cNvSpPr>
          <p:nvPr>
            <p:ph type="sldNum" sz="quarter" idx="12"/>
          </p:nvPr>
        </p:nvSpPr>
        <p:spPr/>
        <p:txBody>
          <a:bodyPr/>
          <a:lstStyle/>
          <a:p>
            <a:pPr>
              <a:defRPr/>
            </a:pPr>
            <a:fld id="{18AD0110-5774-47D5-9130-67F487B4774F}"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4"/>
          <p:cNvSpPr>
            <a:spLocks noGrp="1"/>
          </p:cNvSpPr>
          <p:nvPr>
            <p:ph type="body" sz="half" idx="2"/>
          </p:nvPr>
        </p:nvSpPr>
        <p:spPr>
          <a:xfrm>
            <a:off x="457200" y="762000"/>
            <a:ext cx="4419600" cy="1752600"/>
          </a:xfrm>
        </p:spPr>
        <p:txBody>
          <a:bodyPr/>
          <a:lstStyle/>
          <a:p>
            <a:pPr marL="342900" indent="-342900" eaLnBrk="1" hangingPunct="1">
              <a:buFont typeface="Arial" charset="0"/>
              <a:buAutoNum type="arabicPeriod"/>
            </a:pPr>
            <a:r>
              <a:rPr lang="en-US" smtClean="0"/>
              <a:t>Cylinder head fuel drain (injector) connection</a:t>
            </a:r>
          </a:p>
          <a:p>
            <a:pPr marL="342900" indent="-342900" eaLnBrk="1" hangingPunct="1">
              <a:buFont typeface="Arial" charset="0"/>
              <a:buAutoNum type="arabicPeriod"/>
            </a:pPr>
            <a:r>
              <a:rPr lang="en-US" smtClean="0"/>
              <a:t>Exhaust outlet connection</a:t>
            </a:r>
          </a:p>
          <a:p>
            <a:pPr marL="342900" indent="-342900" eaLnBrk="1" hangingPunct="1">
              <a:buFont typeface="Arial" charset="0"/>
              <a:buAutoNum type="arabicPeriod"/>
            </a:pPr>
            <a:r>
              <a:rPr lang="en-US" smtClean="0"/>
              <a:t>Flywheel – manual transmissions</a:t>
            </a:r>
          </a:p>
          <a:p>
            <a:pPr marL="342900" indent="-342900" eaLnBrk="1" hangingPunct="1">
              <a:buFont typeface="Arial" charset="0"/>
              <a:buAutoNum type="arabicPeriod"/>
            </a:pPr>
            <a:r>
              <a:rPr lang="en-US" smtClean="0"/>
              <a:t>Flexplate – automatic transmissions (not shown)</a:t>
            </a:r>
          </a:p>
          <a:p>
            <a:pPr marL="342900" indent="-342900" eaLnBrk="1" hangingPunct="1">
              <a:buFont typeface="Arial" charset="0"/>
              <a:buAutoNum type="arabicPeriod"/>
            </a:pPr>
            <a:r>
              <a:rPr lang="en-US" smtClean="0"/>
              <a:t>Flywheel housing</a:t>
            </a:r>
          </a:p>
          <a:p>
            <a:pPr marL="342900" indent="-342900" eaLnBrk="1" hangingPunct="1">
              <a:buFont typeface="Arial" charset="0"/>
              <a:buAutoNum type="arabicPeriod"/>
            </a:pPr>
            <a:r>
              <a:rPr lang="en-US" smtClean="0"/>
              <a:t>Air compressor coolant return tube.</a:t>
            </a:r>
          </a:p>
          <a:p>
            <a:pPr marL="342900" indent="-342900" eaLnBrk="1" hangingPunct="1">
              <a:buFont typeface="Arial" charset="0"/>
              <a:buAutoNum type="arabicPeriod"/>
            </a:pPr>
            <a:endParaRPr lang="en-US" smtClean="0"/>
          </a:p>
        </p:txBody>
      </p:sp>
      <p:pic>
        <p:nvPicPr>
          <p:cNvPr id="26626" name="Picture 2"/>
          <p:cNvPicPr>
            <a:picLocks noGrp="1" noChangeAspect="1" noChangeArrowheads="1"/>
          </p:cNvPicPr>
          <p:nvPr>
            <p:ph idx="1"/>
          </p:nvPr>
        </p:nvPicPr>
        <p:blipFill>
          <a:blip r:embed="rId3"/>
          <a:srcRect/>
          <a:stretch>
            <a:fillRect/>
          </a:stretch>
        </p:blipFill>
        <p:spPr>
          <a:xfrm>
            <a:off x="5257800" y="304800"/>
            <a:ext cx="3533775" cy="3124200"/>
          </a:xfrm>
        </p:spPr>
      </p:pic>
      <p:pic>
        <p:nvPicPr>
          <p:cNvPr id="26627" name="Picture 5"/>
          <p:cNvPicPr>
            <a:picLocks noChangeAspect="1" noChangeArrowheads="1"/>
          </p:cNvPicPr>
          <p:nvPr/>
        </p:nvPicPr>
        <p:blipFill>
          <a:blip r:embed="rId4"/>
          <a:srcRect/>
          <a:stretch>
            <a:fillRect/>
          </a:stretch>
        </p:blipFill>
        <p:spPr bwMode="auto">
          <a:xfrm>
            <a:off x="304800" y="2667000"/>
            <a:ext cx="3886200" cy="3143250"/>
          </a:xfrm>
          <a:prstGeom prst="rect">
            <a:avLst/>
          </a:prstGeom>
          <a:noFill/>
          <a:ln w="9525">
            <a:noFill/>
            <a:miter lim="800000"/>
            <a:headEnd/>
            <a:tailEnd/>
          </a:ln>
        </p:spPr>
      </p:pic>
      <p:sp>
        <p:nvSpPr>
          <p:cNvPr id="26628" name="Text Placeholder 4"/>
          <p:cNvSpPr txBox="1">
            <a:spLocks/>
          </p:cNvSpPr>
          <p:nvPr/>
        </p:nvSpPr>
        <p:spPr bwMode="auto">
          <a:xfrm>
            <a:off x="4267200" y="3505200"/>
            <a:ext cx="4419600" cy="2590800"/>
          </a:xfrm>
          <a:prstGeom prst="rect">
            <a:avLst/>
          </a:prstGeom>
          <a:noFill/>
          <a:ln w="9525">
            <a:noFill/>
            <a:miter lim="800000"/>
            <a:headEnd/>
            <a:tailEnd/>
          </a:ln>
        </p:spPr>
        <p:txBody>
          <a:bodyPr/>
          <a:lstStyle/>
          <a:p>
            <a:pPr marL="342900" indent="-342900">
              <a:spcBef>
                <a:spcPct val="20000"/>
              </a:spcBef>
            </a:pPr>
            <a:r>
              <a:rPr lang="en-US" sz="1400" b="1">
                <a:latin typeface="Calibri" pitchFamily="34" charset="0"/>
              </a:rPr>
              <a:t>With external flywheel housing mounted breather system (picture at left):</a:t>
            </a:r>
          </a:p>
          <a:p>
            <a:pPr marL="342900" indent="-342900">
              <a:spcBef>
                <a:spcPct val="20000"/>
              </a:spcBef>
              <a:buFont typeface="Arial" charset="0"/>
              <a:buAutoNum type="arabicPeriod"/>
            </a:pPr>
            <a:r>
              <a:rPr lang="en-US" sz="1400">
                <a:latin typeface="Calibri" pitchFamily="34" charset="0"/>
              </a:rPr>
              <a:t>Crankcase ventilation filter housing</a:t>
            </a:r>
          </a:p>
          <a:p>
            <a:pPr marL="342900" indent="-342900">
              <a:spcBef>
                <a:spcPct val="20000"/>
              </a:spcBef>
              <a:buFont typeface="Arial" charset="0"/>
              <a:buAutoNum type="arabicPeriod"/>
            </a:pPr>
            <a:r>
              <a:rPr lang="en-US" sz="1400">
                <a:latin typeface="Calibri" pitchFamily="34" charset="0"/>
              </a:rPr>
              <a:t>Breather connection tube (rocker lever cover to rear gear housing)</a:t>
            </a:r>
          </a:p>
          <a:p>
            <a:pPr marL="342900" indent="-342900">
              <a:spcBef>
                <a:spcPct val="20000"/>
              </a:spcBef>
              <a:buFont typeface="Arial" charset="0"/>
              <a:buAutoNum type="arabicPeriod"/>
            </a:pPr>
            <a:r>
              <a:rPr lang="en-US" sz="1400">
                <a:latin typeface="Calibri" pitchFamily="34" charset="0"/>
              </a:rPr>
              <a:t>Crankcase breather outlet tube</a:t>
            </a:r>
          </a:p>
          <a:p>
            <a:pPr marL="342900" indent="-342900">
              <a:spcBef>
                <a:spcPct val="20000"/>
              </a:spcBef>
              <a:buFont typeface="Arial" charset="0"/>
              <a:buAutoNum type="arabicPeriod"/>
            </a:pPr>
            <a:r>
              <a:rPr lang="en-US" sz="1400">
                <a:latin typeface="Calibri" pitchFamily="34" charset="0"/>
              </a:rPr>
              <a:t>Crankcase breather oil drain tube</a:t>
            </a:r>
          </a:p>
          <a:p>
            <a:pPr marL="342900" indent="-342900">
              <a:spcBef>
                <a:spcPct val="20000"/>
              </a:spcBef>
              <a:buFont typeface="Arial" charset="0"/>
              <a:buAutoNum type="arabicPeriod"/>
            </a:pPr>
            <a:r>
              <a:rPr lang="en-US" sz="1400">
                <a:latin typeface="Calibri" pitchFamily="34" charset="0"/>
              </a:rPr>
              <a:t>Crankcase breather tube (flywheel housing to crankcase ventilation filter housing</a:t>
            </a:r>
          </a:p>
          <a:p>
            <a:pPr marL="342900" indent="-342900">
              <a:spcBef>
                <a:spcPct val="20000"/>
              </a:spcBef>
              <a:buFont typeface="Arial" charset="0"/>
              <a:buAutoNum type="arabicPeriod"/>
            </a:pPr>
            <a:r>
              <a:rPr lang="en-US" sz="1400">
                <a:latin typeface="Calibri" pitchFamily="34" charset="0"/>
              </a:rPr>
              <a:t>Crankcase pressure sensor</a:t>
            </a:r>
          </a:p>
          <a:p>
            <a:pPr marL="342900" indent="-342900">
              <a:spcBef>
                <a:spcPct val="20000"/>
              </a:spcBef>
              <a:buFont typeface="Arial" charset="0"/>
              <a:buAutoNum type="arabicPeriod"/>
            </a:pPr>
            <a:endParaRPr lang="en-US" sz="1400">
              <a:latin typeface="Calibri" pitchFamily="34" charset="0"/>
            </a:endParaRPr>
          </a:p>
        </p:txBody>
      </p:sp>
      <p:sp>
        <p:nvSpPr>
          <p:cNvPr id="26629" name="Title 1"/>
          <p:cNvSpPr>
            <a:spLocks noGrp="1"/>
          </p:cNvSpPr>
          <p:nvPr>
            <p:ph type="title"/>
          </p:nvPr>
        </p:nvSpPr>
        <p:spPr>
          <a:xfrm>
            <a:off x="457200" y="273050"/>
            <a:ext cx="5105400" cy="412750"/>
          </a:xfrm>
        </p:spPr>
        <p:txBody>
          <a:bodyPr/>
          <a:lstStyle/>
          <a:p>
            <a:pPr eaLnBrk="1" hangingPunct="1"/>
            <a:r>
              <a:rPr lang="en-US" sz="2400" smtClean="0"/>
              <a:t>2010 ISB Engine Diagram – Rear Views</a:t>
            </a:r>
          </a:p>
        </p:txBody>
      </p:sp>
      <p:sp>
        <p:nvSpPr>
          <p:cNvPr id="26630" name="TextBox 6"/>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8" name="Slide Number Placeholder 7"/>
          <p:cNvSpPr>
            <a:spLocks noGrp="1"/>
          </p:cNvSpPr>
          <p:nvPr>
            <p:ph type="sldNum" sz="quarter" idx="12"/>
          </p:nvPr>
        </p:nvSpPr>
        <p:spPr/>
        <p:txBody>
          <a:bodyPr/>
          <a:lstStyle/>
          <a:p>
            <a:pPr>
              <a:defRPr/>
            </a:pPr>
            <a:fld id="{764521BB-772D-4D2F-8DC0-CADD5A4A8EC3}"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3050"/>
            <a:ext cx="6248400" cy="412750"/>
          </a:xfrm>
        </p:spPr>
        <p:txBody>
          <a:bodyPr/>
          <a:lstStyle/>
          <a:p>
            <a:pPr eaLnBrk="1" hangingPunct="1"/>
            <a:r>
              <a:rPr lang="en-US" sz="2400" smtClean="0"/>
              <a:t>2010 ISB Engine Diagram – Right side view</a:t>
            </a:r>
          </a:p>
        </p:txBody>
      </p:sp>
      <p:pic>
        <p:nvPicPr>
          <p:cNvPr id="28674" name="Picture 2"/>
          <p:cNvPicPr>
            <a:picLocks noGrp="1" noChangeAspect="1" noChangeArrowheads="1"/>
          </p:cNvPicPr>
          <p:nvPr>
            <p:ph idx="1"/>
          </p:nvPr>
        </p:nvPicPr>
        <p:blipFill>
          <a:blip r:embed="rId3"/>
          <a:srcRect/>
          <a:stretch>
            <a:fillRect/>
          </a:stretch>
        </p:blipFill>
        <p:spPr>
          <a:xfrm>
            <a:off x="3048000" y="1195388"/>
            <a:ext cx="6096000" cy="4138612"/>
          </a:xfrm>
        </p:spPr>
      </p:pic>
      <p:sp>
        <p:nvSpPr>
          <p:cNvPr id="28675" name="Text Placeholder 4"/>
          <p:cNvSpPr>
            <a:spLocks noGrp="1"/>
          </p:cNvSpPr>
          <p:nvPr>
            <p:ph type="body" sz="half" idx="2"/>
          </p:nvPr>
        </p:nvSpPr>
        <p:spPr>
          <a:xfrm>
            <a:off x="152400" y="838200"/>
            <a:ext cx="3313113" cy="6324600"/>
          </a:xfrm>
        </p:spPr>
        <p:txBody>
          <a:bodyPr/>
          <a:lstStyle/>
          <a:p>
            <a:pPr marL="342900" indent="-342900" eaLnBrk="1" hangingPunct="1">
              <a:buFont typeface="Arial" charset="0"/>
              <a:buAutoNum type="arabicPeriod"/>
            </a:pPr>
            <a:r>
              <a:rPr lang="en-US" smtClean="0"/>
              <a:t>EGR cooler</a:t>
            </a:r>
          </a:p>
          <a:p>
            <a:pPr marL="342900" indent="-342900" eaLnBrk="1" hangingPunct="1">
              <a:buFont typeface="Arial" charset="0"/>
              <a:buAutoNum type="arabicPeriod"/>
            </a:pPr>
            <a:r>
              <a:rPr lang="en-US" smtClean="0"/>
              <a:t>Variable geometry turbocharger coolant return tube</a:t>
            </a:r>
          </a:p>
          <a:p>
            <a:pPr marL="342900" indent="-342900" eaLnBrk="1" hangingPunct="1">
              <a:buFont typeface="Arial" charset="0"/>
              <a:buAutoNum type="arabicPeriod"/>
            </a:pPr>
            <a:r>
              <a:rPr lang="en-US" smtClean="0"/>
              <a:t>Turbocharger compressor outlet</a:t>
            </a:r>
          </a:p>
          <a:p>
            <a:pPr marL="342900" indent="-342900" eaLnBrk="1" hangingPunct="1">
              <a:buFont typeface="Arial" charset="0"/>
              <a:buAutoNum type="arabicPeriod"/>
            </a:pPr>
            <a:r>
              <a:rPr lang="en-US" smtClean="0"/>
              <a:t>EGR cooler coolant return tube</a:t>
            </a:r>
          </a:p>
          <a:p>
            <a:pPr marL="342900" indent="-342900" eaLnBrk="1" hangingPunct="1">
              <a:buFont typeface="Arial" charset="0"/>
              <a:buAutoNum type="arabicPeriod"/>
            </a:pPr>
            <a:r>
              <a:rPr lang="en-US" smtClean="0"/>
              <a:t>Front engine lifting bracket</a:t>
            </a:r>
          </a:p>
          <a:p>
            <a:pPr marL="342900" indent="-342900" eaLnBrk="1" hangingPunct="1">
              <a:buFont typeface="Arial" charset="0"/>
              <a:buAutoNum type="arabicPeriod"/>
            </a:pPr>
            <a:r>
              <a:rPr lang="en-US" smtClean="0"/>
              <a:t>Exhaust pressure sensor tube</a:t>
            </a:r>
          </a:p>
          <a:p>
            <a:pPr marL="342900" indent="-342900" eaLnBrk="1" hangingPunct="1">
              <a:buFont typeface="Arial" charset="0"/>
              <a:buAutoNum type="arabicPeriod"/>
            </a:pPr>
            <a:r>
              <a:rPr lang="en-US" smtClean="0"/>
              <a:t>Oil pressure regulator</a:t>
            </a:r>
          </a:p>
          <a:p>
            <a:pPr marL="342900" indent="-342900" eaLnBrk="1" hangingPunct="1">
              <a:buFont typeface="Arial" charset="0"/>
              <a:buAutoNum type="arabicPeriod"/>
            </a:pPr>
            <a:r>
              <a:rPr lang="en-US" smtClean="0"/>
              <a:t>Oil filter head / Oil cooler</a:t>
            </a:r>
          </a:p>
          <a:p>
            <a:pPr marL="342900" indent="-342900" eaLnBrk="1" hangingPunct="1">
              <a:buFont typeface="Arial" charset="0"/>
              <a:buAutoNum type="arabicPeriod"/>
            </a:pPr>
            <a:r>
              <a:rPr lang="en-US" smtClean="0"/>
              <a:t>Water inlet connection</a:t>
            </a:r>
          </a:p>
          <a:p>
            <a:pPr marL="342900" indent="-342900" eaLnBrk="1" hangingPunct="1">
              <a:buFont typeface="Arial" charset="0"/>
              <a:buAutoNum type="arabicPeriod"/>
            </a:pPr>
            <a:r>
              <a:rPr lang="en-US" smtClean="0"/>
              <a:t>Oil filter</a:t>
            </a:r>
          </a:p>
          <a:p>
            <a:pPr marL="342900" indent="-342900" eaLnBrk="1" hangingPunct="1">
              <a:buFont typeface="Arial" charset="0"/>
              <a:buAutoNum type="arabicPeriod"/>
            </a:pPr>
            <a:r>
              <a:rPr lang="en-US" smtClean="0"/>
              <a:t>Coolant heater port</a:t>
            </a:r>
          </a:p>
          <a:p>
            <a:pPr marL="342900" indent="-342900" eaLnBrk="1" hangingPunct="1">
              <a:buFont typeface="Arial" charset="0"/>
              <a:buAutoNum type="arabicPeriod"/>
            </a:pPr>
            <a:r>
              <a:rPr lang="en-US" smtClean="0"/>
              <a:t>Air compressor coolant return tube</a:t>
            </a:r>
          </a:p>
          <a:p>
            <a:pPr marL="342900" indent="-342900" eaLnBrk="1" hangingPunct="1">
              <a:buFont typeface="Arial" charset="0"/>
              <a:buAutoNum type="arabicPeriod"/>
            </a:pPr>
            <a:r>
              <a:rPr lang="en-US" smtClean="0"/>
              <a:t>Variable geometry turbocharger oil supply tube</a:t>
            </a:r>
          </a:p>
          <a:p>
            <a:pPr marL="342900" indent="-342900" eaLnBrk="1" hangingPunct="1">
              <a:buFont typeface="Arial" charset="0"/>
              <a:buAutoNum type="arabicPeriod"/>
            </a:pPr>
            <a:r>
              <a:rPr lang="en-US" smtClean="0"/>
              <a:t>NOx sensor mounted on block; </a:t>
            </a:r>
            <a:r>
              <a:rPr lang="en-US" i="1" smtClean="0"/>
              <a:t>sensor installed in exhaust plumbing at turbocharger outlet</a:t>
            </a:r>
          </a:p>
          <a:p>
            <a:pPr marL="342900" indent="-342900" eaLnBrk="1" hangingPunct="1"/>
            <a:endParaRPr lang="en-US" smtClean="0"/>
          </a:p>
        </p:txBody>
      </p:sp>
      <p:sp>
        <p:nvSpPr>
          <p:cNvPr id="11" name="Text Placeholder 4"/>
          <p:cNvSpPr txBox="1">
            <a:spLocks/>
          </p:cNvSpPr>
          <p:nvPr/>
        </p:nvSpPr>
        <p:spPr>
          <a:xfrm>
            <a:off x="152400" y="5562600"/>
            <a:ext cx="8991600" cy="1295400"/>
          </a:xfrm>
          <a:prstGeom prst="rect">
            <a:avLst/>
          </a:prstGeom>
        </p:spPr>
        <p:txBody>
          <a:bodyPr numCol="2">
            <a:normAutofit lnSpcReduction="10000"/>
          </a:bodyPr>
          <a:lstStyle/>
          <a:p>
            <a:pPr marL="342900" indent="-342900" fontAlgn="auto">
              <a:spcBef>
                <a:spcPct val="20000"/>
              </a:spcBef>
              <a:spcAft>
                <a:spcPts val="0"/>
              </a:spcAft>
              <a:buFont typeface="+mj-lt"/>
              <a:buAutoNum type="arabicPeriod" startAt="15"/>
              <a:defRPr/>
            </a:pPr>
            <a:r>
              <a:rPr lang="en-US" sz="1400" dirty="0">
                <a:latin typeface="+mn-lt"/>
              </a:rPr>
              <a:t>Variable geometry turbocharger coolant supply tube</a:t>
            </a:r>
          </a:p>
          <a:p>
            <a:pPr marL="342900" indent="-342900" fontAlgn="auto">
              <a:spcBef>
                <a:spcPct val="20000"/>
              </a:spcBef>
              <a:spcAft>
                <a:spcPts val="0"/>
              </a:spcAft>
              <a:buFont typeface="Arial" pitchFamily="34" charset="0"/>
              <a:buAutoNum type="arabicPeriod" startAt="15"/>
              <a:defRPr/>
            </a:pPr>
            <a:r>
              <a:rPr lang="en-US" sz="1400" dirty="0">
                <a:latin typeface="+mn-lt"/>
              </a:rPr>
              <a:t>Variable geometry turbocharger oil drain tube</a:t>
            </a:r>
          </a:p>
          <a:p>
            <a:pPr marL="342900" indent="-342900" fontAlgn="auto">
              <a:spcBef>
                <a:spcPct val="20000"/>
              </a:spcBef>
              <a:spcAft>
                <a:spcPts val="0"/>
              </a:spcAft>
              <a:buFont typeface="Arial" pitchFamily="34" charset="0"/>
              <a:buAutoNum type="arabicPeriod" startAt="15"/>
              <a:defRPr/>
            </a:pPr>
            <a:r>
              <a:rPr lang="en-US" sz="1400" dirty="0">
                <a:latin typeface="+mn-lt"/>
              </a:rPr>
              <a:t>Starting motor</a:t>
            </a:r>
          </a:p>
          <a:p>
            <a:pPr marL="342900" indent="-342900" fontAlgn="auto">
              <a:spcBef>
                <a:spcPct val="20000"/>
              </a:spcBef>
              <a:spcAft>
                <a:spcPts val="0"/>
              </a:spcAft>
              <a:buFont typeface="Arial" pitchFamily="34" charset="0"/>
              <a:buAutoNum type="arabicPeriod" startAt="15"/>
              <a:defRPr/>
            </a:pPr>
            <a:r>
              <a:rPr lang="en-US" sz="1400" dirty="0">
                <a:latin typeface="+mn-lt"/>
              </a:rPr>
              <a:t>Gear housing (rear)</a:t>
            </a:r>
          </a:p>
          <a:p>
            <a:pPr marL="342900" indent="-342900" fontAlgn="auto">
              <a:spcBef>
                <a:spcPct val="20000"/>
              </a:spcBef>
              <a:spcAft>
                <a:spcPts val="0"/>
              </a:spcAft>
              <a:buFont typeface="Arial" pitchFamily="34" charset="0"/>
              <a:buAutoNum type="arabicPeriod" startAt="15"/>
              <a:defRPr/>
            </a:pPr>
            <a:r>
              <a:rPr lang="en-US" sz="1400" dirty="0">
                <a:latin typeface="+mn-lt"/>
              </a:rPr>
              <a:t>Service access / Barring point</a:t>
            </a:r>
          </a:p>
          <a:p>
            <a:pPr marL="342900" indent="-342900" fontAlgn="auto">
              <a:spcBef>
                <a:spcPct val="20000"/>
              </a:spcBef>
              <a:spcAft>
                <a:spcPts val="0"/>
              </a:spcAft>
              <a:buFont typeface="Arial" pitchFamily="34" charset="0"/>
              <a:buAutoNum type="arabicPeriod" startAt="15"/>
              <a:defRPr/>
            </a:pPr>
            <a:r>
              <a:rPr lang="en-US" sz="1400" dirty="0">
                <a:latin typeface="+mn-lt"/>
              </a:rPr>
              <a:t>Variable geometry turbocharger actuator</a:t>
            </a:r>
          </a:p>
          <a:p>
            <a:pPr marL="342900" indent="-342900" fontAlgn="auto">
              <a:spcBef>
                <a:spcPct val="20000"/>
              </a:spcBef>
              <a:spcAft>
                <a:spcPts val="0"/>
              </a:spcAft>
              <a:buFont typeface="Arial" pitchFamily="34" charset="0"/>
              <a:buAutoNum type="arabicPeriod" startAt="15"/>
              <a:defRPr/>
            </a:pPr>
            <a:r>
              <a:rPr lang="en-US" sz="1400" dirty="0">
                <a:latin typeface="+mn-lt"/>
              </a:rPr>
              <a:t>Variable geometry turbocharger (VGT)</a:t>
            </a:r>
          </a:p>
          <a:p>
            <a:pPr marL="342900" indent="-342900" fontAlgn="auto">
              <a:spcBef>
                <a:spcPct val="20000"/>
              </a:spcBef>
              <a:spcAft>
                <a:spcPts val="0"/>
              </a:spcAft>
              <a:buFont typeface="Arial" pitchFamily="34" charset="0"/>
              <a:buAutoNum type="arabicPeriod" startAt="15"/>
              <a:defRPr/>
            </a:pPr>
            <a:r>
              <a:rPr lang="en-US" sz="1400" dirty="0">
                <a:latin typeface="+mn-lt"/>
              </a:rPr>
              <a:t>Exhaust manifold</a:t>
            </a:r>
          </a:p>
          <a:p>
            <a:pPr marL="342900" indent="-342900" fontAlgn="auto">
              <a:spcBef>
                <a:spcPct val="20000"/>
              </a:spcBef>
              <a:spcAft>
                <a:spcPts val="0"/>
              </a:spcAft>
              <a:buFont typeface="Arial" pitchFamily="34" charset="0"/>
              <a:buAutoNum type="arabicPeriod" startAt="15"/>
              <a:defRPr/>
            </a:pPr>
            <a:r>
              <a:rPr lang="en-US" sz="1400" dirty="0">
                <a:latin typeface="+mn-lt"/>
              </a:rPr>
              <a:t>EGR cooler coolant supply tube</a:t>
            </a:r>
          </a:p>
        </p:txBody>
      </p:sp>
      <p:sp>
        <p:nvSpPr>
          <p:cNvPr id="28677"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7" name="Slide Number Placeholder 6"/>
          <p:cNvSpPr>
            <a:spLocks noGrp="1"/>
          </p:cNvSpPr>
          <p:nvPr>
            <p:ph type="sldNum" sz="quarter" idx="12"/>
          </p:nvPr>
        </p:nvSpPr>
        <p:spPr/>
        <p:txBody>
          <a:bodyPr/>
          <a:lstStyle/>
          <a:p>
            <a:pPr>
              <a:defRPr/>
            </a:pPr>
            <a:fld id="{5A16FE1C-BE37-4E21-BC2F-22AF12C8BF0F}"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3050"/>
            <a:ext cx="6248400" cy="412750"/>
          </a:xfrm>
        </p:spPr>
        <p:txBody>
          <a:bodyPr/>
          <a:lstStyle/>
          <a:p>
            <a:pPr eaLnBrk="1" hangingPunct="1"/>
            <a:r>
              <a:rPr lang="en-US" sz="2400" smtClean="0"/>
              <a:t>2010 ISB Engine Diagram – Top view</a:t>
            </a:r>
          </a:p>
        </p:txBody>
      </p:sp>
      <p:pic>
        <p:nvPicPr>
          <p:cNvPr id="30722" name="Picture 2"/>
          <p:cNvPicPr>
            <a:picLocks noGrp="1" noChangeAspect="1" noChangeArrowheads="1"/>
          </p:cNvPicPr>
          <p:nvPr>
            <p:ph idx="1"/>
          </p:nvPr>
        </p:nvPicPr>
        <p:blipFill>
          <a:blip r:embed="rId3"/>
          <a:srcRect/>
          <a:stretch>
            <a:fillRect/>
          </a:stretch>
        </p:blipFill>
        <p:spPr>
          <a:xfrm>
            <a:off x="3397250" y="838200"/>
            <a:ext cx="5721350" cy="3886200"/>
          </a:xfrm>
        </p:spPr>
      </p:pic>
      <p:sp>
        <p:nvSpPr>
          <p:cNvPr id="11" name="Text Placeholder 4"/>
          <p:cNvSpPr txBox="1">
            <a:spLocks/>
          </p:cNvSpPr>
          <p:nvPr/>
        </p:nvSpPr>
        <p:spPr>
          <a:xfrm>
            <a:off x="3657600" y="5105400"/>
            <a:ext cx="5334000" cy="1447800"/>
          </a:xfrm>
          <a:prstGeom prst="rect">
            <a:avLst/>
          </a:prstGeom>
        </p:spPr>
        <p:txBody>
          <a:bodyPr>
            <a:normAutofit/>
          </a:bodyPr>
          <a:lstStyle/>
          <a:p>
            <a:pPr fontAlgn="auto">
              <a:spcBef>
                <a:spcPct val="20000"/>
              </a:spcBef>
              <a:spcAft>
                <a:spcPts val="0"/>
              </a:spcAft>
              <a:defRPr/>
            </a:pPr>
            <a:r>
              <a:rPr lang="en-US" sz="1400" dirty="0">
                <a:latin typeface="+mn-lt"/>
              </a:rPr>
              <a:t>* On engines equipped with an externally mounted breather, the crankcase ventilation filter is located at the rear of the engine.</a:t>
            </a:r>
          </a:p>
          <a:p>
            <a:pPr fontAlgn="auto">
              <a:spcBef>
                <a:spcPct val="20000"/>
              </a:spcBef>
              <a:spcAft>
                <a:spcPts val="0"/>
              </a:spcAft>
              <a:defRPr/>
            </a:pPr>
            <a:r>
              <a:rPr lang="en-US" sz="1400" dirty="0">
                <a:latin typeface="+mn-lt"/>
              </a:rPr>
              <a:t>** On engines equipped with an externally mounted breather, the crankcase pressure sensor is located in the crankcase ventilation filter housing at the rear of the engine</a:t>
            </a:r>
          </a:p>
          <a:p>
            <a:pPr marL="342900" indent="-342900" fontAlgn="auto">
              <a:spcBef>
                <a:spcPct val="20000"/>
              </a:spcBef>
              <a:spcAft>
                <a:spcPts val="0"/>
              </a:spcAft>
              <a:buFont typeface="Arial" pitchFamily="34" charset="0"/>
              <a:buAutoNum type="arabicPeriod"/>
              <a:defRPr/>
            </a:pPr>
            <a:endParaRPr lang="en-US" sz="1400" dirty="0">
              <a:latin typeface="+mn-lt"/>
            </a:endParaRPr>
          </a:p>
        </p:txBody>
      </p:sp>
      <p:sp>
        <p:nvSpPr>
          <p:cNvPr id="5" name="Text Placeholder 4"/>
          <p:cNvSpPr>
            <a:spLocks noGrp="1"/>
          </p:cNvSpPr>
          <p:nvPr>
            <p:ph type="body" sz="half" idx="2"/>
          </p:nvPr>
        </p:nvSpPr>
        <p:spPr>
          <a:xfrm>
            <a:off x="228600" y="762000"/>
            <a:ext cx="3429000" cy="5410200"/>
          </a:xfrm>
        </p:spPr>
        <p:txBody>
          <a:bodyPr rtlCol="0">
            <a:normAutofit fontScale="92500" lnSpcReduction="20000"/>
          </a:bodyPr>
          <a:lstStyle/>
          <a:p>
            <a:pPr marL="342900" indent="-342900" eaLnBrk="1" fontAlgn="auto" hangingPunct="1">
              <a:spcAft>
                <a:spcPts val="0"/>
              </a:spcAft>
              <a:buFont typeface="Arial" pitchFamily="34" charset="0"/>
              <a:buAutoNum type="arabicPeriod"/>
              <a:defRPr/>
            </a:pPr>
            <a:r>
              <a:rPr lang="en-US" dirty="0" smtClean="0"/>
              <a:t>EGR cooler</a:t>
            </a:r>
          </a:p>
          <a:p>
            <a:pPr marL="342900" indent="-342900" eaLnBrk="1" fontAlgn="auto" hangingPunct="1">
              <a:spcAft>
                <a:spcPts val="0"/>
              </a:spcAft>
              <a:buFont typeface="Arial" pitchFamily="34" charset="0"/>
              <a:buAutoNum type="arabicPeriod"/>
              <a:defRPr/>
            </a:pPr>
            <a:r>
              <a:rPr lang="en-US" dirty="0" smtClean="0"/>
              <a:t>Crankcase ventilation filter cover*</a:t>
            </a:r>
          </a:p>
          <a:p>
            <a:pPr marL="342900" indent="-342900" eaLnBrk="1" fontAlgn="auto" hangingPunct="1">
              <a:spcAft>
                <a:spcPts val="0"/>
              </a:spcAft>
              <a:buFont typeface="Arial" pitchFamily="34" charset="0"/>
              <a:buAutoNum type="arabicPeriod"/>
              <a:defRPr/>
            </a:pPr>
            <a:r>
              <a:rPr lang="en-US" dirty="0" smtClean="0"/>
              <a:t>Turbocharger speed sensor</a:t>
            </a:r>
          </a:p>
          <a:p>
            <a:pPr marL="342900" indent="-342900" eaLnBrk="1" fontAlgn="auto" hangingPunct="1">
              <a:spcAft>
                <a:spcPts val="0"/>
              </a:spcAft>
              <a:buFont typeface="Arial" pitchFamily="34" charset="0"/>
              <a:buAutoNum type="arabicPeriod"/>
              <a:defRPr/>
            </a:pPr>
            <a:r>
              <a:rPr lang="en-US" dirty="0" smtClean="0"/>
              <a:t>EGR cooler coolant supply tube</a:t>
            </a:r>
          </a:p>
          <a:p>
            <a:pPr marL="342900" indent="-342900" eaLnBrk="1" fontAlgn="auto" hangingPunct="1">
              <a:spcAft>
                <a:spcPts val="0"/>
              </a:spcAft>
              <a:buFont typeface="Arial" pitchFamily="34" charset="0"/>
              <a:buAutoNum type="arabicPeriod"/>
              <a:defRPr/>
            </a:pPr>
            <a:r>
              <a:rPr lang="en-US" dirty="0" smtClean="0"/>
              <a:t>Crankcase pressure sensor**</a:t>
            </a:r>
          </a:p>
          <a:p>
            <a:pPr marL="342900" indent="-342900" eaLnBrk="1" fontAlgn="auto" hangingPunct="1">
              <a:spcAft>
                <a:spcPts val="0"/>
              </a:spcAft>
              <a:buFont typeface="Arial" pitchFamily="34" charset="0"/>
              <a:buAutoNum type="arabicPeriod"/>
              <a:defRPr/>
            </a:pPr>
            <a:r>
              <a:rPr lang="en-US" dirty="0" smtClean="0"/>
              <a:t>Rocker lever cover</a:t>
            </a:r>
          </a:p>
          <a:p>
            <a:pPr marL="342900" indent="-342900" eaLnBrk="1" fontAlgn="auto" hangingPunct="1">
              <a:spcAft>
                <a:spcPts val="0"/>
              </a:spcAft>
              <a:buFont typeface="Arial" pitchFamily="34" charset="0"/>
              <a:buAutoNum type="arabicPeriod"/>
              <a:defRPr/>
            </a:pPr>
            <a:r>
              <a:rPr lang="en-US" dirty="0" smtClean="0"/>
              <a:t>Injector harness pass-through connector (1 of 2)</a:t>
            </a:r>
          </a:p>
          <a:p>
            <a:pPr marL="342900" indent="-342900" eaLnBrk="1" fontAlgn="auto" hangingPunct="1">
              <a:spcAft>
                <a:spcPts val="0"/>
              </a:spcAft>
              <a:buFont typeface="Arial" pitchFamily="34" charset="0"/>
              <a:buAutoNum type="arabicPeriod"/>
              <a:defRPr/>
            </a:pPr>
            <a:r>
              <a:rPr lang="en-US" dirty="0" smtClean="0"/>
              <a:t>Fuel rail pressure sensor</a:t>
            </a:r>
          </a:p>
          <a:p>
            <a:pPr marL="342900" indent="-342900" eaLnBrk="1" fontAlgn="auto" hangingPunct="1">
              <a:spcAft>
                <a:spcPts val="0"/>
              </a:spcAft>
              <a:buFont typeface="Arial" pitchFamily="34" charset="0"/>
              <a:buAutoNum type="arabicPeriod"/>
              <a:defRPr/>
            </a:pPr>
            <a:r>
              <a:rPr lang="en-US" dirty="0" smtClean="0"/>
              <a:t>Fuel injector supply lines (high pressure – 6 total)</a:t>
            </a:r>
          </a:p>
          <a:p>
            <a:pPr marL="342900" indent="-342900" eaLnBrk="1" fontAlgn="auto" hangingPunct="1">
              <a:spcAft>
                <a:spcPts val="0"/>
              </a:spcAft>
              <a:buFont typeface="Arial" pitchFamily="34" charset="0"/>
              <a:buAutoNum type="arabicPeriod"/>
              <a:defRPr/>
            </a:pPr>
            <a:r>
              <a:rPr lang="en-US" dirty="0" smtClean="0"/>
              <a:t>Intake air manifold temperature/pressure sensor</a:t>
            </a:r>
          </a:p>
          <a:p>
            <a:pPr marL="342900" indent="-342900" eaLnBrk="1" fontAlgn="auto" hangingPunct="1">
              <a:spcAft>
                <a:spcPts val="0"/>
              </a:spcAft>
              <a:buFont typeface="Arial" pitchFamily="34" charset="0"/>
              <a:buAutoNum type="arabicPeriod"/>
              <a:defRPr/>
            </a:pPr>
            <a:r>
              <a:rPr lang="en-US" dirty="0" smtClean="0"/>
              <a:t>Fuel rail</a:t>
            </a:r>
          </a:p>
          <a:p>
            <a:pPr marL="342900" indent="-342900" eaLnBrk="1" fontAlgn="auto" hangingPunct="1">
              <a:spcAft>
                <a:spcPts val="0"/>
              </a:spcAft>
              <a:buFont typeface="Arial" pitchFamily="34" charset="0"/>
              <a:buAutoNum type="arabicPeriod"/>
              <a:defRPr/>
            </a:pPr>
            <a:r>
              <a:rPr lang="en-US" dirty="0" smtClean="0"/>
              <a:t>Crankcase breather oil drain tube (1 of 2)</a:t>
            </a:r>
          </a:p>
          <a:p>
            <a:pPr marL="342900" indent="-342900" eaLnBrk="1" fontAlgn="auto" hangingPunct="1">
              <a:spcAft>
                <a:spcPts val="0"/>
              </a:spcAft>
              <a:buFont typeface="Arial" pitchFamily="34" charset="0"/>
              <a:buAutoNum type="arabicPeriod"/>
              <a:defRPr/>
            </a:pPr>
            <a:r>
              <a:rPr lang="en-US" dirty="0" smtClean="0"/>
              <a:t>Intake air heater positive terminal</a:t>
            </a:r>
          </a:p>
          <a:p>
            <a:pPr marL="342900" indent="-342900" eaLnBrk="1" fontAlgn="auto" hangingPunct="1">
              <a:spcAft>
                <a:spcPts val="0"/>
              </a:spcAft>
              <a:buFont typeface="Arial" pitchFamily="34" charset="0"/>
              <a:buAutoNum type="arabicPeriod"/>
              <a:defRPr/>
            </a:pPr>
            <a:r>
              <a:rPr lang="en-US" dirty="0" smtClean="0"/>
              <a:t>Injector harness pass-through connector (2 of 2)</a:t>
            </a:r>
          </a:p>
          <a:p>
            <a:pPr marL="342900" indent="-342900" eaLnBrk="1" fontAlgn="auto" hangingPunct="1">
              <a:spcAft>
                <a:spcPts val="0"/>
              </a:spcAft>
              <a:buFont typeface="Arial" pitchFamily="34" charset="0"/>
              <a:buAutoNum type="arabicPeriod"/>
              <a:defRPr/>
            </a:pPr>
            <a:r>
              <a:rPr lang="en-US" dirty="0" smtClean="0"/>
              <a:t>Fuel pressure relief valve</a:t>
            </a:r>
          </a:p>
          <a:p>
            <a:pPr marL="342900" indent="-342900" eaLnBrk="1" fontAlgn="auto" hangingPunct="1">
              <a:spcAft>
                <a:spcPts val="0"/>
              </a:spcAft>
              <a:buFont typeface="Arial" pitchFamily="34" charset="0"/>
              <a:buAutoNum type="arabicPeriod"/>
              <a:defRPr/>
            </a:pPr>
            <a:r>
              <a:rPr lang="en-US" dirty="0" smtClean="0"/>
              <a:t>Crankcase breather oil drain tube (2 of 2)</a:t>
            </a:r>
          </a:p>
          <a:p>
            <a:pPr marL="342900" indent="-342900" eaLnBrk="1" fontAlgn="auto" hangingPunct="1">
              <a:spcAft>
                <a:spcPts val="0"/>
              </a:spcAft>
              <a:buFont typeface="Arial" pitchFamily="34" charset="0"/>
              <a:buAutoNum type="arabicPeriod"/>
              <a:defRPr/>
            </a:pPr>
            <a:r>
              <a:rPr lang="en-US" dirty="0" smtClean="0"/>
              <a:t>EGR temperature sensor</a:t>
            </a:r>
          </a:p>
          <a:p>
            <a:pPr marL="342900" indent="-342900" eaLnBrk="1" fontAlgn="auto" hangingPunct="1">
              <a:spcAft>
                <a:spcPts val="0"/>
              </a:spcAft>
              <a:buFont typeface="Arial" pitchFamily="34" charset="0"/>
              <a:buAutoNum type="arabicPeriod"/>
              <a:defRPr/>
            </a:pPr>
            <a:r>
              <a:rPr lang="en-US" dirty="0" smtClean="0"/>
              <a:t>Intake air heater (internal to intake manifold)</a:t>
            </a:r>
          </a:p>
          <a:p>
            <a:pPr marL="342900" indent="-342900" eaLnBrk="1" fontAlgn="auto" hangingPunct="1">
              <a:spcAft>
                <a:spcPts val="0"/>
              </a:spcAft>
              <a:buFont typeface="Arial" pitchFamily="34" charset="0"/>
              <a:buAutoNum type="arabicPeriod"/>
              <a:defRPr/>
            </a:pPr>
            <a:r>
              <a:rPr lang="en-US" dirty="0" smtClean="0"/>
              <a:t>Oil fill (rocker lever cover)</a:t>
            </a:r>
          </a:p>
          <a:p>
            <a:pPr marL="342900" indent="-342900" eaLnBrk="1" fontAlgn="auto" hangingPunct="1">
              <a:spcAft>
                <a:spcPts val="0"/>
              </a:spcAft>
              <a:buFont typeface="Arial" pitchFamily="34" charset="0"/>
              <a:buAutoNum type="arabicPeriod"/>
              <a:defRPr/>
            </a:pPr>
            <a:r>
              <a:rPr lang="en-US" dirty="0" smtClean="0"/>
              <a:t>Coolant temperature sensor</a:t>
            </a:r>
          </a:p>
          <a:p>
            <a:pPr marL="342900" indent="-342900" eaLnBrk="1" fontAlgn="auto" hangingPunct="1">
              <a:spcAft>
                <a:spcPts val="0"/>
              </a:spcAft>
              <a:buFont typeface="Arial" pitchFamily="34" charset="0"/>
              <a:buAutoNum type="arabicPeriod"/>
              <a:defRPr/>
            </a:pPr>
            <a:r>
              <a:rPr lang="en-US" dirty="0" smtClean="0"/>
              <a:t>De-aeration port (to OEM coolant top tank)</a:t>
            </a:r>
          </a:p>
          <a:p>
            <a:pPr marL="342900" indent="-342900" eaLnBrk="1" fontAlgn="auto" hangingPunct="1">
              <a:spcAft>
                <a:spcPts val="0"/>
              </a:spcAft>
              <a:buFont typeface="Arial" pitchFamily="34" charset="0"/>
              <a:buAutoNum type="arabicPeriod"/>
              <a:defRPr/>
            </a:pPr>
            <a:r>
              <a:rPr lang="en-US" dirty="0" smtClean="0"/>
              <a:t>Exhaust pressure sensor</a:t>
            </a:r>
          </a:p>
          <a:p>
            <a:pPr marL="342900" indent="-342900" eaLnBrk="1" fontAlgn="auto" hangingPunct="1">
              <a:spcAft>
                <a:spcPts val="0"/>
              </a:spcAft>
              <a:buFont typeface="Arial" pitchFamily="34" charset="0"/>
              <a:buAutoNum type="arabicPeriod"/>
              <a:defRPr/>
            </a:pPr>
            <a:endParaRPr lang="en-US" dirty="0" smtClean="0"/>
          </a:p>
          <a:p>
            <a:pPr marL="342900" indent="-342900" eaLnBrk="1" fontAlgn="auto" hangingPunct="1">
              <a:spcAft>
                <a:spcPts val="0"/>
              </a:spcAft>
              <a:buFont typeface="Arial" pitchFamily="34" charset="0"/>
              <a:buAutoNum type="arabicPeriod"/>
              <a:defRPr/>
            </a:pPr>
            <a:endParaRPr lang="en-US" dirty="0"/>
          </a:p>
        </p:txBody>
      </p:sp>
      <p:sp>
        <p:nvSpPr>
          <p:cNvPr id="30725"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
        <p:nvSpPr>
          <p:cNvPr id="7" name="Slide Number Placeholder 6"/>
          <p:cNvSpPr>
            <a:spLocks noGrp="1"/>
          </p:cNvSpPr>
          <p:nvPr>
            <p:ph type="sldNum" sz="quarter" idx="12"/>
          </p:nvPr>
        </p:nvSpPr>
        <p:spPr/>
        <p:txBody>
          <a:bodyPr/>
          <a:lstStyle/>
          <a:p>
            <a:pPr>
              <a:defRPr/>
            </a:pPr>
            <a:fld id="{7106F577-8BB8-4C6B-A8CA-E17F7C4DF290}"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7010</Words>
  <Application>Microsoft Office PowerPoint</Application>
  <PresentationFormat>On-screen Show (4:3)</PresentationFormat>
  <Paragraphs>1018</Paragraphs>
  <Slides>54</Slides>
  <Notes>53</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54</vt:i4>
      </vt:variant>
    </vt:vector>
  </HeadingPairs>
  <TitlesOfParts>
    <vt:vector size="57" baseType="lpstr">
      <vt:lpstr>Arial</vt:lpstr>
      <vt:lpstr>Calibri</vt:lpstr>
      <vt:lpstr>Office Theme</vt:lpstr>
      <vt:lpstr>Slide 1</vt:lpstr>
      <vt:lpstr>Today’s Learning Objectives</vt:lpstr>
      <vt:lpstr>DEF w/SCR Emissions Control Systems</vt:lpstr>
      <vt:lpstr>DEF w/ SCR Emissions Control Systems   Operations</vt:lpstr>
      <vt:lpstr>2010 ISB Engine Diagram – Front View</vt:lpstr>
      <vt:lpstr>2010 ISB Engine Diagram – Left Side View</vt:lpstr>
      <vt:lpstr>2010 ISB Engine Diagram – Rear Views</vt:lpstr>
      <vt:lpstr>2010 ISB Engine Diagram – Right side view</vt:lpstr>
      <vt:lpstr>2010 ISB Engine Diagram – Top view</vt:lpstr>
      <vt:lpstr>2010 Cummins ISB Air Intake Overview</vt:lpstr>
      <vt:lpstr>2010 Cummins ISB Turbocharger Operation (1)</vt:lpstr>
      <vt:lpstr>2010 Cummins ISB Turbocharger Operation (2)</vt:lpstr>
      <vt:lpstr>2010 Cummins ISB Turbocharger Operation (3)</vt:lpstr>
      <vt:lpstr>2010 Cummins ISB Charge Air Cooler (CAC) </vt:lpstr>
      <vt:lpstr>2010 Cummins ISB Air Intake Connection</vt:lpstr>
      <vt:lpstr>2010 Cummins ISB Air Intake Manifold / Cold Starting Aid</vt:lpstr>
      <vt:lpstr>2010 Cummins ISB Air Intake Flow and Overall Operation</vt:lpstr>
      <vt:lpstr>2010 Cummins ISB Exhaust System Overview</vt:lpstr>
      <vt:lpstr>2010 Cummins ISB Exhaust Manifold and Seal</vt:lpstr>
      <vt:lpstr>2010 Cummins ISB EGR Cooler and EGR Valve</vt:lpstr>
      <vt:lpstr>2010 Cummins ISB Exhaust Pressure Sensor and Mounting</vt:lpstr>
      <vt:lpstr>2010 Cummins ISB Exhaust Aftertreatment Components</vt:lpstr>
      <vt:lpstr>2010 Cummins ISB Passive Regeneration</vt:lpstr>
      <vt:lpstr>2010 Cummins ISB Active Regeneration</vt:lpstr>
      <vt:lpstr>2010 Cummins ISB Exhaust System Flow and Overall Operation</vt:lpstr>
      <vt:lpstr>2010 Cummins ISB Exhaust System Flow and Overall Operation</vt:lpstr>
      <vt:lpstr>2010 Cummins ISB Exhaust System Flow and Overall Operation</vt:lpstr>
      <vt:lpstr>Notes on Other Engines</vt:lpstr>
      <vt:lpstr>DEF w/ SCR Emissions Control Systems   Service</vt:lpstr>
      <vt:lpstr>Working with DEF</vt:lpstr>
      <vt:lpstr>Working with DEF</vt:lpstr>
      <vt:lpstr>DEF w/ SCR Service</vt:lpstr>
      <vt:lpstr>Slide 33</vt:lpstr>
      <vt:lpstr>DOC w/ DPF Emissions Control Systems   Troubleshooting</vt:lpstr>
      <vt:lpstr>DEF w/ SCR Problems</vt:lpstr>
      <vt:lpstr>DPF – Excessive Ash Cleaning</vt:lpstr>
      <vt:lpstr>Intake Manifold Temperature High</vt:lpstr>
      <vt:lpstr>Intake Manifold Temperature High (continued…)</vt:lpstr>
      <vt:lpstr>Turbocharger Leaks Engine Oil or Fuel</vt:lpstr>
      <vt:lpstr>Turbocharger Leaks Engine Oil or Fuel (continued…)</vt:lpstr>
      <vt:lpstr>DEF Usage Abnormal</vt:lpstr>
      <vt:lpstr>Stationary Regen will not activate</vt:lpstr>
      <vt:lpstr>Stationary Regen will not activate (continued…)</vt:lpstr>
      <vt:lpstr>Stationary Regen will not complete</vt:lpstr>
      <vt:lpstr>DPF Excessive Automatic or Stationary Regen</vt:lpstr>
      <vt:lpstr>DPF Excessive Automatic or Stationary Regen (continued..)</vt:lpstr>
      <vt:lpstr>DPF Excessive Automatic or Stationary Regen (continued..)</vt:lpstr>
      <vt:lpstr>DEF Contamination</vt:lpstr>
      <vt:lpstr>DEF w/ DOC Systems   Computer Diagnostics</vt:lpstr>
      <vt:lpstr>Computer Diagnostic Systems</vt:lpstr>
      <vt:lpstr>Cummins INSITE for 2010 Buses </vt:lpstr>
      <vt:lpstr>DEF with SCR Systems   Hands-On Practice </vt:lpstr>
      <vt:lpstr>Demonstrations</vt:lpstr>
      <vt:lpstr>Course Wrap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Lester</dc:creator>
  <cp:lastModifiedBy>Owner</cp:lastModifiedBy>
  <cp:revision>62</cp:revision>
  <dcterms:created xsi:type="dcterms:W3CDTF">2006-08-16T00:00:00Z</dcterms:created>
  <dcterms:modified xsi:type="dcterms:W3CDTF">2012-12-31T20:59:58Z</dcterms:modified>
</cp:coreProperties>
</file>