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49"/>
  </p:notesMasterIdLst>
  <p:sldIdLst>
    <p:sldId id="288" r:id="rId3"/>
    <p:sldId id="260" r:id="rId4"/>
    <p:sldId id="262" r:id="rId5"/>
    <p:sldId id="263" r:id="rId6"/>
    <p:sldId id="264" r:id="rId7"/>
    <p:sldId id="265" r:id="rId8"/>
    <p:sldId id="266" r:id="rId9"/>
    <p:sldId id="296" r:id="rId10"/>
    <p:sldId id="306" r:id="rId11"/>
    <p:sldId id="305" r:id="rId12"/>
    <p:sldId id="268" r:id="rId13"/>
    <p:sldId id="310" r:id="rId14"/>
    <p:sldId id="311" r:id="rId15"/>
    <p:sldId id="307" r:id="rId16"/>
    <p:sldId id="308" r:id="rId17"/>
    <p:sldId id="309" r:id="rId18"/>
    <p:sldId id="267" r:id="rId19"/>
    <p:sldId id="312" r:id="rId20"/>
    <p:sldId id="313" r:id="rId21"/>
    <p:sldId id="314" r:id="rId22"/>
    <p:sldId id="316" r:id="rId23"/>
    <p:sldId id="317" r:id="rId24"/>
    <p:sldId id="269" r:id="rId25"/>
    <p:sldId id="297" r:id="rId26"/>
    <p:sldId id="270" r:id="rId27"/>
    <p:sldId id="271" r:id="rId28"/>
    <p:sldId id="289" r:id="rId29"/>
    <p:sldId id="290" r:id="rId30"/>
    <p:sldId id="277" r:id="rId31"/>
    <p:sldId id="278" r:id="rId32"/>
    <p:sldId id="279" r:id="rId33"/>
    <p:sldId id="298" r:id="rId34"/>
    <p:sldId id="282" r:id="rId35"/>
    <p:sldId id="300" r:id="rId36"/>
    <p:sldId id="281" r:id="rId37"/>
    <p:sldId id="320" r:id="rId38"/>
    <p:sldId id="303" r:id="rId39"/>
    <p:sldId id="292" r:id="rId40"/>
    <p:sldId id="318" r:id="rId41"/>
    <p:sldId id="319" r:id="rId42"/>
    <p:sldId id="283" r:id="rId43"/>
    <p:sldId id="284" r:id="rId44"/>
    <p:sldId id="293" r:id="rId45"/>
    <p:sldId id="295" r:id="rId46"/>
    <p:sldId id="287" r:id="rId47"/>
    <p:sldId id="294"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33" autoAdjust="0"/>
  </p:normalViewPr>
  <p:slideViewPr>
    <p:cSldViewPr>
      <p:cViewPr varScale="1">
        <p:scale>
          <a:sx n="63" d="100"/>
          <a:sy n="63" d="100"/>
        </p:scale>
        <p:origin x="-72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97F517C-7CC8-40F4-AF2B-813E91EDFB27}" type="datetimeFigureOut">
              <a:rPr lang="en-US"/>
              <a:pPr>
                <a:defRPr/>
              </a:pPr>
              <a:t>12/31/2012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E96E6B1-29D3-4E98-A915-744E80B543D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Mod 4: Explain the role of exhaust after-treatment in reducing emissions in diesel engines Identify and explain operation of dosing valve injector and active regeneration injectors (on ISM 07/09 Buses) Identify and explain operation of VGT on 07/09 buses Identify and explain operation of differential pressure sensor (delta p) and NOx sensor Identify and explain operation of DPF (catalyst filters) Explain purpose and process of performing a regen and describe the difference between active and passive methods. </a:t>
            </a:r>
          </a:p>
          <a:p>
            <a:pPr eaLnBrk="1" hangingPunct="1">
              <a:spcBef>
                <a:spcPct val="0"/>
              </a:spcBef>
            </a:pPr>
            <a:endParaRPr lang="en-US" smtClean="0"/>
          </a:p>
          <a:p>
            <a:pPr eaLnBrk="1" hangingPunct="1">
              <a:spcBef>
                <a:spcPct val="0"/>
              </a:spcBef>
            </a:pPr>
            <a:r>
              <a:rPr lang="en-US" smtClean="0"/>
              <a:t>Mod 5: Diagnose faults related to DPF injection system including clogged filter, fuel injection, onboard warning system, and excessive temperatures. Interpret information and respond to engine struggling to complete a regen Inspect PM filter support brackets, piping and clamps. Manually clean PM filter and remove ash. Check PM filter temperature and backpressure. Check fuel injection system associated with active PM filters including injectors and fuel line. Inspect control system associated with active PM filter including wiring harness and functionality. Clean DPF dosers Use of Cummins INSITE for Diagnosing 07/09 buses Use of JD Edwards to obtain additional maintenance information </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C48D1A-24DD-46DE-95BA-6320C17C361C}" type="slidenum">
              <a:rPr lang="en-US"/>
              <a:pPr fontAlgn="base">
                <a:spcBef>
                  <a:spcPct val="0"/>
                </a:spcBef>
                <a:spcAft>
                  <a:spcPct val="0"/>
                </a:spcAft>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Discuss:</a:t>
            </a:r>
          </a:p>
          <a:p>
            <a:pPr eaLnBrk="1" hangingPunct="1">
              <a:spcBef>
                <a:spcPct val="0"/>
              </a:spcBef>
            </a:pPr>
            <a:endParaRPr lang="en-US" smtClean="0"/>
          </a:p>
          <a:p>
            <a:pPr eaLnBrk="1" hangingPunct="1">
              <a:spcBef>
                <a:spcPct val="0"/>
              </a:spcBef>
            </a:pPr>
            <a:r>
              <a:rPr lang="en-US" smtClean="0"/>
              <a:t>Differences between Cummins and Detroit Turbocharger</a:t>
            </a:r>
          </a:p>
          <a:p>
            <a:pPr eaLnBrk="1" hangingPunct="1">
              <a:spcBef>
                <a:spcPct val="0"/>
              </a:spcBef>
            </a:pPr>
            <a:r>
              <a:rPr lang="en-US" smtClean="0"/>
              <a:t>Uniqueness of VGT design</a:t>
            </a:r>
          </a:p>
          <a:p>
            <a:pPr eaLnBrk="1" hangingPunct="1">
              <a:spcBef>
                <a:spcPct val="0"/>
              </a:spcBef>
            </a:pPr>
            <a:endParaRPr lang="en-US"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BF783F-71B8-4893-94DA-E79C8EF12411}" type="slidenum">
              <a:rPr lang="en-US"/>
              <a:pPr fontAlgn="base">
                <a:spcBef>
                  <a:spcPct val="0"/>
                </a:spcBef>
                <a:spcAft>
                  <a:spcPct val="0"/>
                </a:spcAft>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Discuss:</a:t>
            </a:r>
          </a:p>
          <a:p>
            <a:pPr eaLnBrk="1" hangingPunct="1">
              <a:spcBef>
                <a:spcPct val="0"/>
              </a:spcBef>
            </a:pPr>
            <a:endParaRPr lang="en-US" smtClean="0"/>
          </a:p>
          <a:p>
            <a:pPr eaLnBrk="1" hangingPunct="1">
              <a:spcBef>
                <a:spcPct val="0"/>
              </a:spcBef>
            </a:pPr>
            <a:r>
              <a:rPr lang="en-US" smtClean="0"/>
              <a:t>Differences between Cummins and Detroit Turbocharger</a:t>
            </a:r>
          </a:p>
          <a:p>
            <a:pPr eaLnBrk="1" hangingPunct="1">
              <a:spcBef>
                <a:spcPct val="0"/>
              </a:spcBef>
            </a:pPr>
            <a:r>
              <a:rPr lang="en-US" smtClean="0"/>
              <a:t>Uniqueness of VGT design</a:t>
            </a:r>
          </a:p>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1BE715-65DC-4223-B9FC-9C98FF96C19C}" type="slidenum">
              <a:rPr lang="en-US"/>
              <a:pPr fontAlgn="base">
                <a:spcBef>
                  <a:spcPct val="0"/>
                </a:spcBef>
                <a:spcAft>
                  <a:spcPct val="0"/>
                </a:spcAft>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Discussion points:</a:t>
            </a:r>
          </a:p>
          <a:p>
            <a:pPr eaLnBrk="1" hangingPunct="1">
              <a:spcBef>
                <a:spcPct val="0"/>
              </a:spcBef>
            </a:pPr>
            <a:r>
              <a:rPr lang="en-US" smtClean="0"/>
              <a:t>Note: Quickserve has additional sections on turbocharger bearings, bearing housing, and lubrication of the turbocharger which are not included in the power point. There are also several sections on troubleshooting and servicing turbochargers, and interpreting turbocharger noises</a:t>
            </a:r>
          </a:p>
          <a:p>
            <a:pPr eaLnBrk="1" hangingPunct="1">
              <a:spcBef>
                <a:spcPct val="0"/>
              </a:spcBef>
            </a:pPr>
            <a:endParaRPr lang="en-US" smtClean="0"/>
          </a:p>
          <a:p>
            <a:pPr eaLnBrk="1" hangingPunct="1">
              <a:spcBef>
                <a:spcPct val="0"/>
              </a:spcBef>
            </a:pPr>
            <a:r>
              <a:rPr lang="en-US" smtClean="0"/>
              <a:t>The uniqueness of the VGT turbocharger is explained by this slide.</a:t>
            </a:r>
          </a:p>
          <a:p>
            <a:pPr eaLnBrk="1" hangingPunct="1">
              <a:spcBef>
                <a:spcPct val="0"/>
              </a:spcBef>
            </a:pPr>
            <a:endParaRPr lang="en-US" smtClean="0"/>
          </a:p>
          <a:p>
            <a:pPr eaLnBrk="1" hangingPunct="1">
              <a:spcBef>
                <a:spcPct val="0"/>
              </a:spcBef>
            </a:pPr>
            <a:endParaRPr lang="en-US"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526B5B-0757-4B29-835B-9D1CB2BDF475}" type="slidenum">
              <a:rPr lang="en-US"/>
              <a:pPr fontAlgn="base">
                <a:spcBef>
                  <a:spcPct val="0"/>
                </a:spcBef>
                <a:spcAft>
                  <a:spcPct val="0"/>
                </a:spcAft>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D4BB22-4514-437A-B1AB-C5BEB7780427}" type="slidenum">
              <a:rPr lang="en-US"/>
              <a:pPr fontAlgn="base">
                <a:spcBef>
                  <a:spcPct val="0"/>
                </a:spcBef>
                <a:spcAft>
                  <a:spcPct val="0"/>
                </a:spcAft>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Ask question: What is the purpose of the EGR valve? A: controls the amount of EGR flow into the air intake connection</a:t>
            </a:r>
          </a:p>
          <a:p>
            <a:pPr eaLnBrk="1" hangingPunct="1">
              <a:spcBef>
                <a:spcPct val="0"/>
              </a:spcBef>
            </a:pPr>
            <a:endParaRPr lang="en-US"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47D1A8-8AC1-438C-A248-E356C5BEB824}" type="slidenum">
              <a:rPr lang="en-US"/>
              <a:pPr fontAlgn="base">
                <a:spcBef>
                  <a:spcPct val="0"/>
                </a:spcBef>
                <a:spcAft>
                  <a:spcPct val="0"/>
                </a:spcAft>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Discuss:</a:t>
            </a:r>
          </a:p>
          <a:p>
            <a:pPr eaLnBrk="1" hangingPunct="1">
              <a:spcBef>
                <a:spcPct val="0"/>
              </a:spcBef>
            </a:pPr>
            <a:endParaRPr lang="en-US"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079493-ACA6-4E0E-ACFE-B4B71EF50DF2}" type="slidenum">
              <a:rPr lang="en-US"/>
              <a:pPr fontAlgn="base">
                <a:spcBef>
                  <a:spcPct val="0"/>
                </a:spcBef>
                <a:spcAft>
                  <a:spcPct val="0"/>
                </a:spcAft>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Discussion point/starter: Now that we have looked at the main individual intake components, lets see how they work together … </a:t>
            </a:r>
          </a:p>
          <a:p>
            <a:pPr eaLnBrk="1" hangingPunct="1">
              <a:spcBef>
                <a:spcPct val="0"/>
              </a:spcBef>
            </a:pPr>
            <a:endParaRPr lang="en-US" smtClean="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4EF382-7188-4802-B6DC-4FD90620B66A}" type="slidenum">
              <a:rPr lang="en-US"/>
              <a:pPr fontAlgn="base">
                <a:spcBef>
                  <a:spcPct val="0"/>
                </a:spcBef>
                <a:spcAft>
                  <a:spcPct val="0"/>
                </a:spcAft>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A594EE-6FF4-4860-81AB-6B271ED6546B}" type="slidenum">
              <a:rPr lang="en-US"/>
              <a:pPr fontAlgn="base">
                <a:spcBef>
                  <a:spcPct val="0"/>
                </a:spcBef>
                <a:spcAft>
                  <a:spcPct val="0"/>
                </a:spcAft>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for different engines: depending on the application, the exhaust manifold used can vary in order to locate the turbocharger in various positions, as required by the application. </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A53006-98C1-4209-B125-2BEF08183598}" type="slidenum">
              <a:rPr lang="en-US"/>
              <a:pPr fontAlgn="base">
                <a:spcBef>
                  <a:spcPct val="0"/>
                </a:spcBef>
                <a:spcAft>
                  <a:spcPct val="0"/>
                </a:spcAft>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Before showing paragraph 2, ask class is the EGR cooler is under the same or different exhaust temp and pressure as the exhaust manifold, and ask class to explain why.</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7E7590-580C-4202-A13B-FE7EB587C50D}" type="slidenum">
              <a:rPr lang="en-US"/>
              <a:pPr fontAlgn="base">
                <a:spcBef>
                  <a:spcPct val="0"/>
                </a:spcBef>
                <a:spcAft>
                  <a:spcPct val="0"/>
                </a:spcAft>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719798-F333-4BB1-BF3E-6BAD0D8FA41E}" type="slidenum">
              <a:rPr lang="en-US"/>
              <a:pPr fontAlgn="base">
                <a:spcBef>
                  <a:spcPct val="0"/>
                </a:spcBef>
                <a:spcAft>
                  <a:spcPct val="0"/>
                </a:spcAft>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Ask before showing paragraph: What is determined by the exhaust pressure in the exhaust manifold?</a:t>
            </a:r>
          </a:p>
          <a:p>
            <a:pPr eaLnBrk="1" hangingPunct="1">
              <a:spcBef>
                <a:spcPct val="0"/>
              </a:spcBef>
            </a:pPr>
            <a:r>
              <a:rPr lang="en-US" smtClean="0"/>
              <a:t>Answer to question: the position of the variable geometry turbocharger and the EGR valve,.</a:t>
            </a: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6F5EC2-D527-42FD-B841-49248DCECE87}" type="slidenum">
              <a:rPr lang="en-US"/>
              <a:pPr fontAlgn="base">
                <a:spcBef>
                  <a:spcPct val="0"/>
                </a:spcBef>
                <a:spcAft>
                  <a:spcPct val="0"/>
                </a:spcAft>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from Cummins: In some applications (like the 2010 engine we’ll discuss tomorrow), the DOC is contained within the inlet section </a:t>
            </a:r>
          </a:p>
          <a:p>
            <a:pPr eaLnBrk="1" hangingPunct="1">
              <a:spcBef>
                <a:spcPct val="0"/>
              </a:spcBef>
            </a:pPr>
            <a:r>
              <a:rPr lang="en-US" smtClean="0"/>
              <a:t>(is this the case on any UTA 07/09 buses?)</a:t>
            </a:r>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168D01-4E8F-450A-B784-A12F78553F89}" type="slidenum">
              <a:rPr lang="en-US"/>
              <a:pPr fontAlgn="base">
                <a:spcBef>
                  <a:spcPct val="0"/>
                </a:spcBef>
                <a:spcAft>
                  <a:spcPct val="0"/>
                </a:spcAft>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shows the flow of through on engine exhaust system components ….</a:t>
            </a:r>
          </a:p>
          <a:p>
            <a:pPr eaLnBrk="1" hangingPunct="1">
              <a:spcBef>
                <a:spcPct val="0"/>
              </a:spcBef>
            </a:pPr>
            <a:endParaRPr lang="en-US" smtClean="0"/>
          </a:p>
          <a:p>
            <a:pPr eaLnBrk="1" hangingPunct="1">
              <a:spcBef>
                <a:spcPct val="0"/>
              </a:spcBef>
            </a:pPr>
            <a:r>
              <a:rPr lang="en-US" smtClean="0"/>
              <a:t>Review the role of the charge air cooler, exhaust manifold and seal, EGR valve and EGR cooler, exhaust pressure sensor and mounting.</a:t>
            </a:r>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2E5B35-400C-4CEA-A660-D7421BEF50AC}" type="slidenum">
              <a:rPr lang="en-US"/>
              <a:pPr fontAlgn="base">
                <a:spcBef>
                  <a:spcPct val="0"/>
                </a:spcBef>
                <a:spcAft>
                  <a:spcPct val="0"/>
                </a:spcAft>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and this continues with flow through the aftertreatment components</a:t>
            </a:r>
          </a:p>
          <a:p>
            <a:pPr eaLnBrk="1" hangingPunct="1">
              <a:spcBef>
                <a:spcPct val="0"/>
              </a:spcBef>
            </a:pPr>
            <a:endParaRPr lang="en-US" smtClean="0"/>
          </a:p>
          <a:p>
            <a:pPr eaLnBrk="1" hangingPunct="1">
              <a:spcBef>
                <a:spcPct val="0"/>
              </a:spcBef>
            </a:pPr>
            <a:r>
              <a:rPr lang="en-US" smtClean="0"/>
              <a:t>Review role of aftertreatment. Discuss flow of exhaust through DPF and DOC. Discuss role of dosing valves and injector and DPF sensors.</a:t>
            </a:r>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C5DD21-9BCD-4BA7-9486-A5C593DB09BC}" type="slidenum">
              <a:rPr lang="en-US"/>
              <a:pPr fontAlgn="base">
                <a:spcBef>
                  <a:spcPct val="0"/>
                </a:spcBef>
                <a:spcAft>
                  <a:spcPct val="0"/>
                </a:spcAft>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Depending on location of students in class, adjust time spent to represent the engines they have the most of.</a:t>
            </a:r>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51DF27-6CC3-41E4-A95B-C9679BA2965D}" type="slidenum">
              <a:rPr lang="en-US"/>
              <a:pPr fontAlgn="base">
                <a:spcBef>
                  <a:spcPct val="0"/>
                </a:spcBef>
                <a:spcAft>
                  <a:spcPct val="0"/>
                </a:spcAft>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38C710-8F4D-49F2-961F-01A97D141E71}" type="slidenum">
              <a:rPr lang="en-US"/>
              <a:pPr fontAlgn="base">
                <a:spcBef>
                  <a:spcPct val="0"/>
                </a:spcBef>
                <a:spcAft>
                  <a:spcPct val="0"/>
                </a:spcAft>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Which of these should be explored more in depth? Can the students lead the way here, or do we want to pick certain procedures to discuss?</a:t>
            </a:r>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C76610-732A-4D17-B594-3A128921EE80}" type="slidenum">
              <a:rPr lang="en-US"/>
              <a:pPr fontAlgn="base">
                <a:spcBef>
                  <a:spcPct val="0"/>
                </a:spcBef>
                <a:spcAft>
                  <a:spcPct val="0"/>
                </a:spcAft>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Lead a general discussion. Can this be demonstrated in class?</a:t>
            </a:r>
          </a:p>
          <a:p>
            <a:pPr eaLnBrk="1" hangingPunct="1">
              <a:spcBef>
                <a:spcPct val="0"/>
              </a:spcBef>
            </a:pPr>
            <a:endParaRPr lang="en-US" smtClean="0"/>
          </a:p>
          <a:p>
            <a:pPr eaLnBrk="1" hangingPunct="1">
              <a:spcBef>
                <a:spcPct val="0"/>
              </a:spcBef>
            </a:pPr>
            <a:r>
              <a:rPr lang="en-US" smtClean="0"/>
              <a:t>This is hidden from the slide show until it can be determined if training and garages have the required equipment for this test.</a:t>
            </a:r>
          </a:p>
        </p:txBody>
      </p:sp>
      <p:sp>
        <p:nvSpPr>
          <p:cNvPr id="86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BA0F67-0C0B-469A-A1BA-466EE5E77BE7}" type="slidenum">
              <a:rPr lang="en-US"/>
              <a:pPr fontAlgn="base">
                <a:spcBef>
                  <a:spcPct val="0"/>
                </a:spcBef>
                <a:spcAft>
                  <a:spcPct val="0"/>
                </a:spcAft>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F8F9BF-ABB0-4647-9F5E-735D5C200C0C}" type="slidenum">
              <a:rPr lang="en-US"/>
              <a:pPr fontAlgn="base">
                <a:spcBef>
                  <a:spcPct val="0"/>
                </a:spcBef>
                <a:spcAft>
                  <a:spcPct val="0"/>
                </a:spcAft>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Lead a general discussion</a:t>
            </a:r>
          </a:p>
          <a:p>
            <a:pPr eaLnBrk="1" hangingPunct="1">
              <a:spcBef>
                <a:spcPct val="0"/>
              </a:spcBef>
            </a:pPr>
            <a:endParaRPr lang="en-US" smtClean="0"/>
          </a:p>
          <a:p>
            <a:pPr eaLnBrk="1" hangingPunct="1">
              <a:spcBef>
                <a:spcPct val="0"/>
              </a:spcBef>
            </a:pPr>
            <a:r>
              <a:rPr lang="en-US" smtClean="0"/>
              <a:t>Discuss also common faults related to the DPF injections system: clogged filter, fuel injection, onboard warning system, and excessive temperatures. </a:t>
            </a:r>
          </a:p>
        </p:txBody>
      </p:sp>
      <p:sp>
        <p:nvSpPr>
          <p:cNvPr id="901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7F05C5-E1CF-4A33-A83C-C75B32567E6E}" type="slidenum">
              <a:rPr lang="en-US"/>
              <a:pPr fontAlgn="base">
                <a:spcBef>
                  <a:spcPct val="0"/>
                </a:spcBef>
                <a:spcAft>
                  <a:spcPct val="0"/>
                </a:spcAft>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6805BB-4D1A-402E-A121-6B601457C894}" type="slidenum">
              <a:rPr lang="en-US"/>
              <a:pPr fontAlgn="base">
                <a:spcBef>
                  <a:spcPct val="0"/>
                </a:spcBef>
                <a:spcAft>
                  <a:spcPct val="0"/>
                </a:spcAft>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55B4E4-4622-4157-9905-B86B826EB281}" type="slidenum">
              <a:rPr lang="en-US"/>
              <a:pPr fontAlgn="base">
                <a:spcBef>
                  <a:spcPct val="0"/>
                </a:spcBef>
                <a:spcAft>
                  <a:spcPct val="0"/>
                </a:spcAft>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94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FE3598-0E9F-493B-A5A0-43C15BEF16CB}" type="slidenum">
              <a:rPr lang="en-US"/>
              <a:pPr fontAlgn="base">
                <a:spcBef>
                  <a:spcPct val="0"/>
                </a:spcBef>
                <a:spcAft>
                  <a:spcPct val="0"/>
                </a:spcAft>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17A4A5-CDD9-4925-BC19-30577F258D6B}" type="slidenum">
              <a:rPr lang="en-US"/>
              <a:pPr fontAlgn="base">
                <a:spcBef>
                  <a:spcPct val="0"/>
                </a:spcBef>
                <a:spcAft>
                  <a:spcPct val="0"/>
                </a:spcAft>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2EC79E-51FB-457A-8A31-EAA99EE83AB7}" type="slidenum">
              <a:rPr lang="en-US"/>
              <a:pPr fontAlgn="base">
                <a:spcBef>
                  <a:spcPct val="0"/>
                </a:spcBef>
                <a:spcAft>
                  <a:spcPct val="0"/>
                </a:spcAft>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1003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A003DB-2C17-4FDA-A04E-27BCD7FFCA2E}" type="slidenum">
              <a:rPr lang="en-US"/>
              <a:pPr fontAlgn="base">
                <a:spcBef>
                  <a:spcPct val="0"/>
                </a:spcBef>
                <a:spcAft>
                  <a:spcPct val="0"/>
                </a:spcAft>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1024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221CBC-ACFE-43E6-921C-D923BC01AD6C}" type="slidenum">
              <a:rPr lang="en-US"/>
              <a:pPr fontAlgn="base">
                <a:spcBef>
                  <a:spcPct val="0"/>
                </a:spcBef>
                <a:spcAft>
                  <a:spcPct val="0"/>
                </a:spcAft>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1044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65AA4B-2E9B-4C2C-96B7-E74685E98187}" type="slidenum">
              <a:rPr lang="en-US"/>
              <a:pPr fontAlgn="base">
                <a:spcBef>
                  <a:spcPct val="0"/>
                </a:spcBef>
                <a:spcAft>
                  <a:spcPct val="0"/>
                </a:spcAft>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1064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8F9A59-06B7-4515-AE8C-842BB364214C}" type="slidenum">
              <a:rPr lang="en-US"/>
              <a:pPr fontAlgn="base">
                <a:spcBef>
                  <a:spcPct val="0"/>
                </a:spcBef>
                <a:spcAft>
                  <a:spcPct val="0"/>
                </a:spcAft>
                <a:defRPr/>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1085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4921AD-A69C-4179-B6E7-0F0D7E75B302}" type="slidenum">
              <a:rPr lang="en-US"/>
              <a:pPr fontAlgn="base">
                <a:spcBef>
                  <a:spcPct val="0"/>
                </a:spcBef>
                <a:spcAft>
                  <a:spcPct val="0"/>
                </a:spcAft>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1105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B8973E-4DAA-484C-9BFC-DCFD2B9CF628}" type="slidenum">
              <a:rPr lang="en-US"/>
              <a:pPr fontAlgn="base">
                <a:spcBef>
                  <a:spcPct val="0"/>
                </a:spcBef>
                <a:spcAft>
                  <a:spcPct val="0"/>
                </a:spcAft>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Emphasize location of sensors. Explain operation of delta p and NOx sensors. Point out common rail fuel system and discuss safety concerns.</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90AC13-45DC-44D0-927E-E710A5F44521}" type="slidenum">
              <a:rPr lang="en-US"/>
              <a:pPr fontAlgn="base">
                <a:spcBef>
                  <a:spcPct val="0"/>
                </a:spcBef>
                <a:spcAft>
                  <a:spcPct val="0"/>
                </a:spcAft>
                <a:defRPr/>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77006A-6F92-44F3-8B9D-40721CE9C45F}" type="slidenum">
              <a:rPr lang="en-US"/>
              <a:pPr fontAlgn="base">
                <a:spcBef>
                  <a:spcPct val="0"/>
                </a:spcBef>
                <a:spcAft>
                  <a:spcPct val="0"/>
                </a:spcAft>
                <a:defRPr/>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Re-emphasize same point from yesterday</a:t>
            </a:r>
          </a:p>
        </p:txBody>
      </p:sp>
      <p:sp>
        <p:nvSpPr>
          <p:cNvPr id="1146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324BD3-0524-43AA-94F4-1D986634A5E1}" type="slidenum">
              <a:rPr lang="en-US"/>
              <a:pPr fontAlgn="base">
                <a:spcBef>
                  <a:spcPct val="0"/>
                </a:spcBef>
                <a:spcAft>
                  <a:spcPct val="0"/>
                </a:spcAft>
                <a:defRPr/>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5D63EE-23A9-4ABB-9439-A5F17AA8C717}" type="slidenum">
              <a:rPr lang="en-US"/>
              <a:pPr fontAlgn="base">
                <a:spcBef>
                  <a:spcPct val="0"/>
                </a:spcBef>
                <a:spcAft>
                  <a:spcPct val="0"/>
                </a:spcAft>
                <a:defRPr/>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87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8CDC55-2CAB-4DB5-8197-4585E69E87C2}" type="slidenum">
              <a:rPr lang="en-US"/>
              <a:pPr fontAlgn="base">
                <a:spcBef>
                  <a:spcPct val="0"/>
                </a:spcBef>
                <a:spcAft>
                  <a:spcPct val="0"/>
                </a:spcAft>
                <a:defRPr/>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02AA3C-7251-4AE2-BBA0-F1D1FFF1A2FD}" type="slidenum">
              <a:rPr lang="en-US"/>
              <a:pPr fontAlgn="base">
                <a:spcBef>
                  <a:spcPct val="0"/>
                </a:spcBef>
                <a:spcAft>
                  <a:spcPct val="0"/>
                </a:spcAft>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8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F4C487-3A52-4B82-AA37-A7279F319A39}" type="slidenum">
              <a:rPr lang="en-US"/>
              <a:pPr fontAlgn="base">
                <a:spcBef>
                  <a:spcPct val="0"/>
                </a:spcBef>
                <a:spcAft>
                  <a:spcPct val="0"/>
                </a:spcAft>
                <a:defRPr/>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Emphasize location of sensors. Explain operation of delta p and NOx sensors. Point out common rail fuel system and discuss safety concerns.</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62B559-5DAF-4763-AC74-4589E3EEF401}" type="slidenum">
              <a:rPr lang="en-US"/>
              <a:pPr fontAlgn="base">
                <a:spcBef>
                  <a:spcPct val="0"/>
                </a:spcBef>
                <a:spcAft>
                  <a:spcPct val="0"/>
                </a:spcAft>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Emphasize location of sensors. Explain operation of delta p and NOx sensors. Point out common rail fuel system and discuss safety concerns.</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3010D6-04BC-4431-8AF8-C433C5EC22C6}" type="slidenum">
              <a:rPr lang="en-US"/>
              <a:pPr fontAlgn="base">
                <a:spcBef>
                  <a:spcPct val="0"/>
                </a:spcBef>
                <a:spcAft>
                  <a:spcPct val="0"/>
                </a:spcAft>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Emphasize location of sensors. Explain operation of delta p and NOx sensors. Point out common rail fuel system and discuss safety concerns.</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50BC7C-9914-495D-86D1-3CDAD0EA8135}" type="slidenum">
              <a:rPr lang="en-US"/>
              <a:pPr fontAlgn="base">
                <a:spcBef>
                  <a:spcPct val="0"/>
                </a:spcBef>
                <a:spcAft>
                  <a:spcPct val="0"/>
                </a:spcAft>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Emphasize location of sensors. Explain operation of delta p and NOx sensors. Point out common rail fuel system and discuss safety concerns.</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32844E-116F-45D1-ABDF-E3B1EE0CDACB}" type="slidenum">
              <a:rPr lang="en-US"/>
              <a:pPr fontAlgn="base">
                <a:spcBef>
                  <a:spcPct val="0"/>
                </a:spcBef>
                <a:spcAft>
                  <a:spcPct val="0"/>
                </a:spcAft>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Present the overall picture.</a:t>
            </a:r>
          </a:p>
          <a:p>
            <a:pPr eaLnBrk="1" hangingPunct="1">
              <a:spcBef>
                <a:spcPct val="0"/>
              </a:spcBef>
            </a:pPr>
            <a:endParaRPr lang="en-US" smtClean="0"/>
          </a:p>
          <a:p>
            <a:pPr eaLnBrk="1" hangingPunct="1">
              <a:spcBef>
                <a:spcPct val="0"/>
              </a:spcBef>
            </a:pPr>
            <a:r>
              <a:rPr lang="en-US" smtClean="0"/>
              <a:t>Transition to next slide: “Let’s take a closer look at each of these major components of the intake system.”</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7ACE8-C98C-4BA7-B334-18E6C591DDF1}" type="slidenum">
              <a:rPr lang="en-US"/>
              <a:pPr fontAlgn="base">
                <a:spcBef>
                  <a:spcPct val="0"/>
                </a:spcBef>
                <a:spcAft>
                  <a:spcPct val="0"/>
                </a:spcAft>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6634460D-AF3A-4E3F-83F3-138517C0CF62}" type="datetimeFigureOut">
              <a:rPr lang="en-US"/>
              <a:pPr>
                <a:defRPr/>
              </a:pPr>
              <a:t>12/31/2012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7B0200-0F87-451C-8DC3-FDEC40C0760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6990CA7-F882-436F-8E9A-3E528076D833}" type="datetimeFigureOut">
              <a:rPr lang="en-US"/>
              <a:pPr>
                <a:defRPr/>
              </a:pPr>
              <a:t>12/31/2012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1B7959-532A-46FA-A5C2-544ACC0FB0ED}" type="slidenum">
              <a:rPr lang="en-US"/>
              <a:pPr>
                <a:defRPr/>
              </a:pPr>
              <a:t>‹#›</a:t>
            </a:fld>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CCE1BF0-F2E1-4184-8EE0-A0688B86BEA0}" type="datetimeFigureOut">
              <a:rPr lang="en-US"/>
              <a:pPr>
                <a:defRPr/>
              </a:pPr>
              <a:t>12/31/2012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A6E0A8-1129-4150-AA64-4E8EEF036609}" type="slidenum">
              <a:rPr lang="en-US"/>
              <a:pPr>
                <a:defRPr/>
              </a:pPr>
              <a:t>‹#›</a:t>
            </a:fld>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1BCB3C9-72B8-4BAF-872D-18DF773012C3}" type="datetimeFigureOut">
              <a:rPr lang="en-US"/>
              <a:pPr>
                <a:defRPr/>
              </a:pPr>
              <a:t>12/31/2012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B91787-BD6A-4F34-A45B-A27F25D4CB5A}" type="slidenum">
              <a:rPr lang="en-US"/>
              <a:pPr>
                <a:defRPr/>
              </a:pPr>
              <a:t>‹#›</a:t>
            </a:fld>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088A5E6-3D8A-4DAD-B27A-08F9D47713AD}" type="datetimeFigureOut">
              <a:rPr lang="en-US"/>
              <a:pPr>
                <a:defRPr/>
              </a:pPr>
              <a:t>12/31/2012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A90213-BABA-4C50-A7DE-449B482F0367}" type="slidenum">
              <a:rPr lang="en-US"/>
              <a:pPr>
                <a:defRPr/>
              </a:pPr>
              <a:t>‹#›</a:t>
            </a:fld>
            <a:endParaRPr lang="en-US"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p:txBody>
      </p:sp>
      <p:sp>
        <p:nvSpPr>
          <p:cNvPr id="4" name="Rectangle 4"/>
          <p:cNvSpPr>
            <a:spLocks noGrp="1" noChangeArrowheads="1"/>
          </p:cNvSpPr>
          <p:nvPr>
            <p:ph type="dt" sz="half" idx="10"/>
          </p:nvPr>
        </p:nvSpPr>
        <p:spPr>
          <a:ln/>
        </p:spPr>
        <p:txBody>
          <a:bodyPr/>
          <a:lstStyle>
            <a:lvl1pPr>
              <a:defRPr/>
            </a:lvl1pPr>
          </a:lstStyle>
          <a:p>
            <a:pPr>
              <a:defRPr/>
            </a:pPr>
            <a:fld id="{BC53E797-21AC-4CE8-B903-2F43D9D07E73}" type="datetimeFigureOut">
              <a:rPr lang="en-US"/>
              <a:pPr>
                <a:defRPr/>
              </a:pPr>
              <a:t>12/31/2012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CD3A1C-061E-4774-9F25-1A0E41DB5D8A}" type="slidenum">
              <a:rPr lang="en-US"/>
              <a:pPr>
                <a:defRPr/>
              </a:pPr>
              <a:t>‹#›</a:t>
            </a:fld>
            <a:endParaRPr lang="en-US" dirty="0"/>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p:txBody>
      </p:sp>
      <p:sp>
        <p:nvSpPr>
          <p:cNvPr id="4" name="Rectangle 4"/>
          <p:cNvSpPr>
            <a:spLocks noGrp="1" noChangeArrowheads="1"/>
          </p:cNvSpPr>
          <p:nvPr>
            <p:ph type="dt" sz="half" idx="10"/>
          </p:nvPr>
        </p:nvSpPr>
        <p:spPr>
          <a:ln/>
        </p:spPr>
        <p:txBody>
          <a:bodyPr/>
          <a:lstStyle>
            <a:lvl1pPr>
              <a:defRPr/>
            </a:lvl1pPr>
          </a:lstStyle>
          <a:p>
            <a:pPr>
              <a:defRPr/>
            </a:pPr>
            <a:fld id="{FFB1BB5F-C340-4262-80DF-1C543713B237}" type="datetimeFigureOut">
              <a:rPr lang="en-US"/>
              <a:pPr>
                <a:defRPr/>
              </a:pPr>
              <a:t>12/31/2012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A5337D-5EF8-48C3-8A4E-09F9C046A692}" type="slidenum">
              <a:rPr lang="en-US"/>
              <a:pPr>
                <a:defRPr/>
              </a:pPr>
              <a:t>‹#›</a:t>
            </a:fld>
            <a:endParaRPr lang="en-US"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611FB4A-BFD5-42D8-AF32-8E6D3A6102EC}" type="datetimeFigureOut">
              <a:rPr lang="en-US"/>
              <a:pPr>
                <a:defRPr/>
              </a:pPr>
              <a:t>12/31/2012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EA554-82E0-4F51-84AA-FCFD008C54CF}"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BAD201-9D47-4585-900F-2D7A5861D830}" type="datetimeFigureOut">
              <a:rPr lang="en-US"/>
              <a:pPr>
                <a:defRPr/>
              </a:pPr>
              <a:t>12/31/2012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34344B-6B04-434E-98D2-3625E9E69577}" type="slidenum">
              <a:rPr lang="en-US"/>
              <a:pPr>
                <a:defRPr/>
              </a:pPr>
              <a:t>‹#›</a:t>
            </a:fld>
            <a:endParaRPr lang="en-US" dirty="0"/>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B9CC0A-9C34-4908-8161-07D3E50E5349}" type="datetimeFigureOut">
              <a:rPr lang="en-US"/>
              <a:pPr>
                <a:defRPr/>
              </a:pPr>
              <a:t>12/31/2012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DBFA87-A5CE-4B0B-A86C-8D66AA83E96E}" type="slidenum">
              <a:rPr lang="en-US"/>
              <a:pPr>
                <a:defRPr/>
              </a:pPr>
              <a:t>‹#›</a:t>
            </a:fld>
            <a:endParaRPr lang="en-US" dirty="0"/>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EE7A68-BB56-4D36-BEC9-E863CC000ABD}" type="datetimeFigureOut">
              <a:rPr lang="en-US"/>
              <a:pPr>
                <a:defRPr/>
              </a:pPr>
              <a:t>12/31/2012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6C7669-E3CD-44CC-8CD4-283F03C5013C}" type="slidenum">
              <a:rPr lang="en-US"/>
              <a:pPr>
                <a:defRPr/>
              </a:pPr>
              <a:t>‹#›</a:t>
            </a:fld>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2209800"/>
            <a:ext cx="8229600" cy="3810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Rectangle 4"/>
          <p:cNvSpPr>
            <a:spLocks noGrp="1" noChangeArrowheads="1"/>
          </p:cNvSpPr>
          <p:nvPr>
            <p:ph type="dt" sz="half" idx="14"/>
          </p:nvPr>
        </p:nvSpPr>
        <p:spPr>
          <a:ln/>
        </p:spPr>
        <p:txBody>
          <a:bodyPr/>
          <a:lstStyle>
            <a:lvl1pPr>
              <a:defRPr/>
            </a:lvl1pPr>
          </a:lstStyle>
          <a:p>
            <a:pPr>
              <a:defRPr/>
            </a:pPr>
            <a:fld id="{C65CDA20-9DC2-4933-8DED-537E80AD8E22}" type="datetimeFigureOut">
              <a:rPr lang="en-US"/>
              <a:pPr>
                <a:defRPr/>
              </a:pPr>
              <a:t>12/31/2012</a:t>
            </a:fld>
            <a:endParaRPr lang="en-US" dirty="0"/>
          </a:p>
        </p:txBody>
      </p:sp>
      <p:sp>
        <p:nvSpPr>
          <p:cNvPr id="5" name="Rectangle 5"/>
          <p:cNvSpPr>
            <a:spLocks noGrp="1" noChangeArrowheads="1"/>
          </p:cNvSpPr>
          <p:nvPr>
            <p:ph type="ftr" sz="quarter" idx="15"/>
          </p:nvPr>
        </p:nvSpPr>
        <p:spPr>
          <a:ln/>
        </p:spPr>
        <p:txBody>
          <a:bodyPr/>
          <a:lstStyle>
            <a:lvl1pPr>
              <a:defRPr/>
            </a:lvl1pPr>
          </a:lstStyle>
          <a:p>
            <a:pPr>
              <a:defRPr/>
            </a:pPr>
            <a:endParaRPr lang="en-US"/>
          </a:p>
        </p:txBody>
      </p:sp>
      <p:sp>
        <p:nvSpPr>
          <p:cNvPr id="6" name="Rectangle 6"/>
          <p:cNvSpPr>
            <a:spLocks noGrp="1" noChangeArrowheads="1"/>
          </p:cNvSpPr>
          <p:nvPr>
            <p:ph type="sldNum" sz="quarter" idx="16"/>
          </p:nvPr>
        </p:nvSpPr>
        <p:spPr>
          <a:ln/>
        </p:spPr>
        <p:txBody>
          <a:bodyPr/>
          <a:lstStyle>
            <a:lvl1pPr>
              <a:defRPr/>
            </a:lvl1pPr>
          </a:lstStyle>
          <a:p>
            <a:pPr>
              <a:defRPr/>
            </a:pPr>
            <a:fld id="{A79E2497-269A-4C7D-BF65-D5E4746F9EDC}" type="slidenum">
              <a:rPr lang="en-US"/>
              <a:pPr>
                <a:defRPr/>
              </a:pPr>
              <a:t>‹#›</a:t>
            </a:fld>
            <a:endParaRPr lang="en-US"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2A1F150-30C0-4819-8299-502DB04E6DEA}" type="datetimeFigureOut">
              <a:rPr lang="en-US"/>
              <a:pPr>
                <a:defRPr/>
              </a:pPr>
              <a:t>12/31/2012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7BFF14-CEB1-42FE-8006-553ACD8CBB93}"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89B2D2-6BE1-4395-A2DE-65BC18EAEFFB}" type="datetimeFigureOut">
              <a:rPr lang="en-US"/>
              <a:pPr>
                <a:defRPr/>
              </a:pPr>
              <a:t>12/31/2012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F192720-C2C6-45D8-967D-5BFA9D369208}" type="slidenum">
              <a:rPr lang="en-US"/>
              <a:pPr>
                <a:defRPr/>
              </a:pPr>
              <a:t>‹#›</a:t>
            </a:fld>
            <a:endParaRPr lang="en-US" dirty="0"/>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62BC48-A867-4D98-B7E1-4559FF72C6C1}" type="datetimeFigureOut">
              <a:rPr lang="en-US"/>
              <a:pPr>
                <a:defRPr/>
              </a:pPr>
              <a:t>12/31/2012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41EBE03-9CBD-43B0-832D-B86759EEE441}" type="slidenum">
              <a:rPr lang="en-US"/>
              <a:pPr>
                <a:defRPr/>
              </a:pPr>
              <a:t>‹#›</a:t>
            </a:fld>
            <a:endParaRPr lang="en-US" dirty="0"/>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C601EC-1388-4118-ACFE-E012C0A1BDD8}" type="datetimeFigureOut">
              <a:rPr lang="en-US"/>
              <a:pPr>
                <a:defRPr/>
              </a:pPr>
              <a:t>12/31/2012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9AD3D1-209F-406E-98BD-5B2D1F8A1C2F}" type="slidenum">
              <a:rPr lang="en-US"/>
              <a:pPr>
                <a:defRPr/>
              </a:pPr>
              <a:t>‹#›</a:t>
            </a:fld>
            <a:endParaRPr lang="en-US" dirty="0"/>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5C98DA-D345-4828-B631-B1CF940A01FC}" type="datetimeFigureOut">
              <a:rPr lang="en-US"/>
              <a:pPr>
                <a:defRPr/>
              </a:pPr>
              <a:t>12/31/2012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3B5F53-48CE-464B-8375-9D2719C0DABE}" type="slidenum">
              <a:rPr lang="en-US"/>
              <a:pPr>
                <a:defRPr/>
              </a:pPr>
              <a:t>‹#›</a:t>
            </a:fld>
            <a:endParaRPr lang="en-US" dirty="0"/>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9041BB-17F8-4031-857F-4C28C8DA6C9D}" type="datetimeFigureOut">
              <a:rPr lang="en-US"/>
              <a:pPr>
                <a:defRPr/>
              </a:pPr>
              <a:t>12/31/2012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FB3FE7-F835-44AA-9995-BC344DFD325A}" type="slidenum">
              <a:rPr lang="en-US"/>
              <a:pPr>
                <a:defRPr/>
              </a:pPr>
              <a:t>‹#›</a:t>
            </a:fld>
            <a:endParaRPr lang="en-US" dirty="0"/>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C47483-C9ED-46BF-89F3-1F56CE47CF3F}" type="datetimeFigureOut">
              <a:rPr lang="en-US"/>
              <a:pPr>
                <a:defRPr/>
              </a:pPr>
              <a:t>12/31/2012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BD8D46-43F0-4E6D-9F93-3F47FFB858FB}" type="slidenum">
              <a:rPr lang="en-US"/>
              <a:pPr>
                <a:defRPr/>
              </a:pPr>
              <a:t>‹#›</a:t>
            </a:fld>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457200" y="2286000"/>
            <a:ext cx="8229600" cy="3810000"/>
          </a:xfrm>
        </p:spPr>
        <p:txBody>
          <a:bodyPr/>
          <a:lstStyle>
            <a:lvl1pPr>
              <a:buNone/>
              <a:defRPr/>
            </a:lvl1pPr>
          </a:lstStyle>
          <a:p>
            <a:pPr lvl="0"/>
            <a:r>
              <a:rPr lang="en-US" smtClean="0"/>
              <a:t>Click to edit Master text styles</a:t>
            </a:r>
          </a:p>
        </p:txBody>
      </p:sp>
      <p:sp>
        <p:nvSpPr>
          <p:cNvPr id="4" name="Rectangle 4"/>
          <p:cNvSpPr>
            <a:spLocks noGrp="1" noChangeArrowheads="1"/>
          </p:cNvSpPr>
          <p:nvPr>
            <p:ph type="dt" sz="half" idx="14"/>
          </p:nvPr>
        </p:nvSpPr>
        <p:spPr>
          <a:ln/>
        </p:spPr>
        <p:txBody>
          <a:bodyPr/>
          <a:lstStyle>
            <a:lvl1pPr>
              <a:defRPr/>
            </a:lvl1pPr>
          </a:lstStyle>
          <a:p>
            <a:pPr>
              <a:defRPr/>
            </a:pPr>
            <a:fld id="{D84947A8-9EAD-4496-A9CA-90AA4CA77CC7}" type="datetimeFigureOut">
              <a:rPr lang="en-US"/>
              <a:pPr>
                <a:defRPr/>
              </a:pPr>
              <a:t>12/31/2012</a:t>
            </a:fld>
            <a:endParaRPr lang="en-US" dirty="0"/>
          </a:p>
        </p:txBody>
      </p:sp>
      <p:sp>
        <p:nvSpPr>
          <p:cNvPr id="5" name="Rectangle 5"/>
          <p:cNvSpPr>
            <a:spLocks noGrp="1" noChangeArrowheads="1"/>
          </p:cNvSpPr>
          <p:nvPr>
            <p:ph type="ftr" sz="quarter" idx="15"/>
          </p:nvPr>
        </p:nvSpPr>
        <p:spPr>
          <a:ln/>
        </p:spPr>
        <p:txBody>
          <a:bodyPr/>
          <a:lstStyle>
            <a:lvl1pPr>
              <a:defRPr/>
            </a:lvl1pPr>
          </a:lstStyle>
          <a:p>
            <a:pPr>
              <a:defRPr/>
            </a:pPr>
            <a:endParaRPr lang="en-US"/>
          </a:p>
        </p:txBody>
      </p:sp>
      <p:sp>
        <p:nvSpPr>
          <p:cNvPr id="6" name="Rectangle 6"/>
          <p:cNvSpPr>
            <a:spLocks noGrp="1" noChangeArrowheads="1"/>
          </p:cNvSpPr>
          <p:nvPr>
            <p:ph type="sldNum" sz="quarter" idx="16"/>
          </p:nvPr>
        </p:nvSpPr>
        <p:spPr>
          <a:ln/>
        </p:spPr>
        <p:txBody>
          <a:bodyPr/>
          <a:lstStyle>
            <a:lvl1pPr>
              <a:defRPr/>
            </a:lvl1pPr>
          </a:lstStyle>
          <a:p>
            <a:pPr>
              <a:defRPr/>
            </a:pPr>
            <a:fld id="{A0DB044E-7E79-4F0B-BA50-1F3F5E761F1E}" type="slidenum">
              <a:rPr lang="en-US"/>
              <a:pPr>
                <a:defRPr/>
              </a:pPr>
              <a:t>‹#›</a:t>
            </a:fld>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effectLst>
                  <a:outerShdw blurRad="38100" dist="38100" dir="2700000" algn="tl">
                    <a:srgbClr val="000000">
                      <a:alpha val="43137"/>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8" name="Title 7"/>
          <p:cNvSpPr>
            <a:spLocks noGrp="1"/>
          </p:cNvSpPr>
          <p:nvPr>
            <p:ph type="title"/>
          </p:nvPr>
        </p:nvSpPr>
        <p:spPr>
          <a:xfrm>
            <a:off x="457200" y="1143000"/>
            <a:ext cx="8229600" cy="1143000"/>
          </a:xfrm>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1413A2B3-5FC1-47E2-8B04-DC230372BD78}" type="datetimeFigureOut">
              <a:rPr lang="en-US"/>
              <a:pPr>
                <a:defRPr/>
              </a:pPr>
              <a:t>12/31/2012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69F826-C485-4409-95DB-57862997F209}" type="slidenum">
              <a:rPr lang="en-US"/>
              <a:pPr>
                <a:defRPr/>
              </a:pPr>
              <a:t>‹#›</a:t>
            </a:fld>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04030D9-D977-4EDA-BFFF-004779A198EA}" type="datetimeFigureOut">
              <a:rPr lang="en-US"/>
              <a:pPr>
                <a:defRPr/>
              </a:pPr>
              <a:t>12/31/2012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F7663A-FBEA-4E8F-8466-C3453D35CD78}" type="slidenum">
              <a:rPr lang="en-US"/>
              <a:pPr>
                <a:defRPr/>
              </a:pPr>
              <a:t>‹#›</a:t>
            </a:fld>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648200" y="1752600"/>
            <a:ext cx="4038600" cy="43735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3D0E0BA-3802-4A15-A5FA-2B1F635BEDF1}" type="datetimeFigureOut">
              <a:rPr lang="en-US"/>
              <a:pPr>
                <a:defRPr/>
              </a:pPr>
              <a:t>12/31/2012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51666B-E58B-4B48-9CC4-347D6D4654EF}" type="slidenum">
              <a:rPr lang="en-US"/>
              <a:pPr>
                <a:defRPr/>
              </a:pPr>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1981200"/>
            <a:ext cx="3886200" cy="41148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0" name="Text Placeholder 8"/>
          <p:cNvSpPr>
            <a:spLocks noGrp="1"/>
          </p:cNvSpPr>
          <p:nvPr>
            <p:ph type="body" sz="quarter" idx="14"/>
          </p:nvPr>
        </p:nvSpPr>
        <p:spPr>
          <a:xfrm>
            <a:off x="4800600" y="1981200"/>
            <a:ext cx="3886200" cy="41148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Rectangle 4"/>
          <p:cNvSpPr>
            <a:spLocks noGrp="1" noChangeArrowheads="1"/>
          </p:cNvSpPr>
          <p:nvPr>
            <p:ph type="dt" sz="half" idx="15"/>
          </p:nvPr>
        </p:nvSpPr>
        <p:spPr>
          <a:ln/>
        </p:spPr>
        <p:txBody>
          <a:bodyPr/>
          <a:lstStyle>
            <a:lvl1pPr>
              <a:defRPr/>
            </a:lvl1pPr>
          </a:lstStyle>
          <a:p>
            <a:pPr>
              <a:defRPr/>
            </a:pPr>
            <a:fld id="{29C9B036-CC25-4D55-BF9F-F39DF8096728}" type="datetimeFigureOut">
              <a:rPr lang="en-US"/>
              <a:pPr>
                <a:defRPr/>
              </a:pPr>
              <a:t>12/31/2012</a:t>
            </a:fld>
            <a:endParaRPr lang="en-US" dirty="0"/>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Rectangle 6"/>
          <p:cNvSpPr>
            <a:spLocks noGrp="1" noChangeArrowheads="1"/>
          </p:cNvSpPr>
          <p:nvPr>
            <p:ph type="sldNum" sz="quarter" idx="17"/>
          </p:nvPr>
        </p:nvSpPr>
        <p:spPr>
          <a:ln/>
        </p:spPr>
        <p:txBody>
          <a:bodyPr/>
          <a:lstStyle>
            <a:lvl1pPr>
              <a:defRPr/>
            </a:lvl1pPr>
          </a:lstStyle>
          <a:p>
            <a:pPr>
              <a:defRPr/>
            </a:pPr>
            <a:fld id="{363245EB-85A0-4B53-BC3C-67F3826B3DD3}" type="slidenum">
              <a:rPr lang="en-US"/>
              <a:pPr>
                <a:defRPr/>
              </a:pPr>
              <a:t>‹#›</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648200" y="1981200"/>
            <a:ext cx="4038600" cy="4144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Text Placeholder 8"/>
          <p:cNvSpPr>
            <a:spLocks noGrp="1"/>
          </p:cNvSpPr>
          <p:nvPr>
            <p:ph type="body" sz="quarter" idx="13"/>
          </p:nvPr>
        </p:nvSpPr>
        <p:spPr>
          <a:xfrm>
            <a:off x="457200" y="1981200"/>
            <a:ext cx="3886200" cy="41148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Rectangle 4"/>
          <p:cNvSpPr>
            <a:spLocks noGrp="1" noChangeArrowheads="1"/>
          </p:cNvSpPr>
          <p:nvPr>
            <p:ph type="dt" sz="half" idx="14"/>
          </p:nvPr>
        </p:nvSpPr>
        <p:spPr>
          <a:ln/>
        </p:spPr>
        <p:txBody>
          <a:bodyPr/>
          <a:lstStyle>
            <a:lvl1pPr>
              <a:defRPr/>
            </a:lvl1pPr>
          </a:lstStyle>
          <a:p>
            <a:pPr>
              <a:defRPr/>
            </a:pPr>
            <a:fld id="{4FABE4A7-4545-4C6E-99D6-05FBAF52A613}" type="datetimeFigureOut">
              <a:rPr lang="en-US"/>
              <a:pPr>
                <a:defRPr/>
              </a:pPr>
              <a:t>12/31/2012</a:t>
            </a:fld>
            <a:endParaRPr lang="en-US" dirty="0"/>
          </a:p>
        </p:txBody>
      </p:sp>
      <p:sp>
        <p:nvSpPr>
          <p:cNvPr id="6" name="Rectangle 5"/>
          <p:cNvSpPr>
            <a:spLocks noGrp="1" noChangeArrowheads="1"/>
          </p:cNvSpPr>
          <p:nvPr>
            <p:ph type="ftr" sz="quarter" idx="15"/>
          </p:nvPr>
        </p:nvSpPr>
        <p:spPr>
          <a:ln/>
        </p:spPr>
        <p:txBody>
          <a:bodyPr/>
          <a:lstStyle>
            <a:lvl1pPr>
              <a:defRPr/>
            </a:lvl1pPr>
          </a:lstStyle>
          <a:p>
            <a:pPr>
              <a:defRPr/>
            </a:pPr>
            <a:endParaRPr lang="en-US"/>
          </a:p>
        </p:txBody>
      </p:sp>
      <p:sp>
        <p:nvSpPr>
          <p:cNvPr id="7" name="Rectangle 6"/>
          <p:cNvSpPr>
            <a:spLocks noGrp="1" noChangeArrowheads="1"/>
          </p:cNvSpPr>
          <p:nvPr>
            <p:ph type="sldNum" sz="quarter" idx="16"/>
          </p:nvPr>
        </p:nvSpPr>
        <p:spPr>
          <a:ln/>
        </p:spPr>
        <p:txBody>
          <a:bodyPr/>
          <a:lstStyle>
            <a:lvl1pPr>
              <a:defRPr/>
            </a:lvl1pPr>
          </a:lstStyle>
          <a:p>
            <a:pPr>
              <a:defRPr/>
            </a:pPr>
            <a:fld id="{3A09CECD-C53C-4A74-9540-66428C0864F9}" type="slidenum">
              <a:rPr lang="en-US"/>
              <a:pPr>
                <a:defRPr/>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Rectangle 4"/>
          <p:cNvSpPr>
            <a:spLocks noGrp="1" noChangeArrowheads="1"/>
          </p:cNvSpPr>
          <p:nvPr>
            <p:ph type="dt" sz="half" idx="10"/>
          </p:nvPr>
        </p:nvSpPr>
        <p:spPr>
          <a:ln/>
        </p:spPr>
        <p:txBody>
          <a:bodyPr/>
          <a:lstStyle>
            <a:lvl1pPr>
              <a:defRPr/>
            </a:lvl1pPr>
          </a:lstStyle>
          <a:p>
            <a:pPr>
              <a:defRPr/>
            </a:pPr>
            <a:fld id="{3567C616-C5E9-4770-AEB0-4F66073D8EE0}" type="datetimeFigureOut">
              <a:rPr lang="en-US"/>
              <a:pPr>
                <a:defRPr/>
              </a:pPr>
              <a:t>12/31/2012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2F3B04-7FC9-4BD9-B17E-CE206BCD034B}" type="slidenum">
              <a:rPr lang="en-US"/>
              <a:pPr>
                <a:defRPr/>
              </a:pPr>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8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2133600"/>
            <a:ext cx="8229600" cy="3992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Arial" pitchFamily="34" charset="0"/>
              </a:defRPr>
            </a:lvl1pPr>
          </a:lstStyle>
          <a:p>
            <a:pPr>
              <a:defRPr/>
            </a:pPr>
            <a:fld id="{C5DC2CEE-8B6C-43C1-90AC-93D9719C2ACB}" type="datetimeFigureOut">
              <a:rPr lang="en-US"/>
              <a:pPr>
                <a:defRPr/>
              </a:pPr>
              <a:t>12/31/2012</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Arial" pitchFamily="34" charset="0"/>
              </a:defRPr>
            </a:lvl1pPr>
          </a:lstStyle>
          <a:p>
            <a:pPr>
              <a:defRPr/>
            </a:pPr>
            <a:fld id="{1D2F8FED-A1E1-48A1-AF40-4795F914DF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0" r:id="rId2"/>
    <p:sldLayoutId id="2147483689" r:id="rId3"/>
    <p:sldLayoutId id="2147483688" r:id="rId4"/>
    <p:sldLayoutId id="2147483687" r:id="rId5"/>
    <p:sldLayoutId id="2147483686" r:id="rId6"/>
    <p:sldLayoutId id="2147483685" r:id="rId7"/>
    <p:sldLayoutId id="2147483684" r:id="rId8"/>
    <p:sldLayoutId id="2147483683" r:id="rId9"/>
    <p:sldLayoutId id="2147483682" r:id="rId10"/>
    <p:sldLayoutId id="2147483681" r:id="rId11"/>
    <p:sldLayoutId id="2147483680" r:id="rId12"/>
    <p:sldLayoutId id="2147483679" r:id="rId13"/>
    <p:sldLayoutId id="2147483678" r:id="rId14"/>
    <p:sldLayoutId id="2147483677" r:id="rId15"/>
  </p:sldLayoutIdLst>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2000"/>
                                        <p:tgtEl>
                                          <p:spTgt spid="10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xEl>
                                              <p:pRg st="1" end="1"/>
                                            </p:txEl>
                                          </p:spTgt>
                                        </p:tgtEl>
                                        <p:attrNameLst>
                                          <p:attrName>style.visibility</p:attrName>
                                        </p:attrNameLst>
                                      </p:cBhvr>
                                      <p:to>
                                        <p:strVal val="visible"/>
                                      </p:to>
                                    </p:set>
                                    <p:animEffect transition="in" filter="fade">
                                      <p:cBhvr>
                                        <p:cTn id="10" dur="2000"/>
                                        <p:tgtEl>
                                          <p:spTgt spid="102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animEffect transition="in" filter="fade">
                                      <p:cBhvr>
                                        <p:cTn id="13" dur="2000"/>
                                        <p:tgtEl>
                                          <p:spTgt spid="1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b="1" cap="small">
          <a:solidFill>
            <a:schemeClr val="tx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b="1">
          <a:solidFill>
            <a:schemeClr val="tx2"/>
          </a:solidFill>
          <a:latin typeface="Verdana" pitchFamily="34" charset="0"/>
        </a:defRPr>
      </a:lvl2pPr>
      <a:lvl3pPr algn="ctr" rtl="0" eaLnBrk="0" fontAlgn="base" hangingPunct="0">
        <a:spcBef>
          <a:spcPct val="0"/>
        </a:spcBef>
        <a:spcAft>
          <a:spcPct val="0"/>
        </a:spcAft>
        <a:defRPr sz="4400" b="1">
          <a:solidFill>
            <a:schemeClr val="tx2"/>
          </a:solidFill>
          <a:latin typeface="Verdana" pitchFamily="34" charset="0"/>
        </a:defRPr>
      </a:lvl3pPr>
      <a:lvl4pPr algn="ctr" rtl="0" eaLnBrk="0" fontAlgn="base" hangingPunct="0">
        <a:spcBef>
          <a:spcPct val="0"/>
        </a:spcBef>
        <a:spcAft>
          <a:spcPct val="0"/>
        </a:spcAft>
        <a:defRPr sz="4400" b="1">
          <a:solidFill>
            <a:schemeClr val="tx2"/>
          </a:solidFill>
          <a:latin typeface="Verdana" pitchFamily="34" charset="0"/>
        </a:defRPr>
      </a:lvl4pPr>
      <a:lvl5pPr algn="ctr" rtl="0" eaLnBrk="0" fontAlgn="base" hangingPunct="0">
        <a:spcBef>
          <a:spcPct val="0"/>
        </a:spcBef>
        <a:spcAft>
          <a:spcPct val="0"/>
        </a:spcAft>
        <a:defRPr sz="4400" b="1">
          <a:solidFill>
            <a:schemeClr val="tx2"/>
          </a:solidFill>
          <a:latin typeface="Verdana"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457200" indent="-457200" algn="l" rtl="0" eaLnBrk="0" fontAlgn="base" hangingPunct="0">
        <a:spcBef>
          <a:spcPct val="20000"/>
        </a:spcBef>
        <a:spcAft>
          <a:spcPts val="1800"/>
        </a:spcAft>
        <a:buSzPct val="75000"/>
        <a:buBlip>
          <a:blip r:embed="rId18"/>
        </a:buBlip>
        <a:defRPr sz="3200" b="1">
          <a:solidFill>
            <a:srgbClr val="005490"/>
          </a:solidFill>
          <a:latin typeface="+mn-lt"/>
          <a:ea typeface="+mn-ea"/>
          <a:cs typeface="+mn-cs"/>
        </a:defRPr>
      </a:lvl1pPr>
      <a:lvl2pPr marL="914400" indent="-401638" algn="l" rtl="0" eaLnBrk="0" fontAlgn="base" hangingPunct="0">
        <a:spcBef>
          <a:spcPct val="20000"/>
        </a:spcBef>
        <a:spcAft>
          <a:spcPts val="1800"/>
        </a:spcAft>
        <a:buSzPct val="75000"/>
        <a:buBlip>
          <a:blip r:embed="rId19"/>
        </a:buBlip>
        <a:defRPr sz="2800" b="1">
          <a:solidFill>
            <a:srgbClr val="005DA2"/>
          </a:solidFill>
          <a:latin typeface="Arial" pitchFamily="34" charset="0"/>
          <a:cs typeface="Arial" pitchFamily="34" charset="0"/>
        </a:defRPr>
      </a:lvl2pPr>
      <a:lvl3pPr marL="1258888" indent="-334963" algn="l" rtl="0" eaLnBrk="0" fontAlgn="base" hangingPunct="0">
        <a:spcBef>
          <a:spcPct val="20000"/>
        </a:spcBef>
        <a:spcAft>
          <a:spcPts val="1800"/>
        </a:spcAft>
        <a:buSzPct val="85000"/>
        <a:buBlip>
          <a:blip r:embed="rId20"/>
        </a:buBlip>
        <a:defRPr sz="2400">
          <a:solidFill>
            <a:srgbClr val="0069B8"/>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mn-lt"/>
          <a:cs typeface="Arial" charset="0"/>
        </a:defRPr>
      </a:lvl4pPr>
      <a:lvl5pPr marL="2057400" indent="-228600" algn="l" rtl="0" eaLnBrk="0" fontAlgn="base" hangingPunct="0">
        <a:spcBef>
          <a:spcPct val="20000"/>
        </a:spcBef>
        <a:spcAft>
          <a:spcPct val="0"/>
        </a:spcAft>
        <a:buChar char="»"/>
        <a:defRPr sz="2000">
          <a:solidFill>
            <a:schemeClr val="tx1"/>
          </a:solidFill>
          <a:latin typeface="+mn-lt"/>
          <a:cs typeface="Arial"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1D90E1C-AA0A-473D-867F-100686DF7CEA}" type="datetimeFigureOut">
              <a:rPr lang="en-US"/>
              <a:pPr>
                <a:defRPr/>
              </a:pPr>
              <a:t>12/31/2012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A506062-764B-4D0B-95CA-C973C8F5DC0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2"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ubtitle 2"/>
          <p:cNvSpPr>
            <a:spLocks noGrp="1"/>
          </p:cNvSpPr>
          <p:nvPr>
            <p:ph type="subTitle" idx="1"/>
          </p:nvPr>
        </p:nvSpPr>
        <p:spPr/>
        <p:txBody>
          <a:bodyPr rtlCol="0">
            <a:normAutofit fontScale="85000" lnSpcReduction="20000"/>
          </a:bodyPr>
          <a:lstStyle/>
          <a:p>
            <a:pPr eaLnBrk="1" fontAlgn="auto" hangingPunct="1">
              <a:spcAft>
                <a:spcPts val="0"/>
              </a:spcAft>
              <a:buFont typeface="Arial" pitchFamily="34" charset="0"/>
              <a:buNone/>
              <a:defRPr/>
            </a:pPr>
            <a:r>
              <a:rPr lang="en-US" sz="3800" b="1" dirty="0" smtClean="0"/>
              <a:t>Transit Bus Emissions </a:t>
            </a:r>
          </a:p>
          <a:p>
            <a:pPr eaLnBrk="1" fontAlgn="auto" hangingPunct="1">
              <a:spcAft>
                <a:spcPts val="0"/>
              </a:spcAft>
              <a:buFont typeface="Arial" pitchFamily="34" charset="0"/>
              <a:buNone/>
              <a:defRPr/>
            </a:pPr>
            <a:r>
              <a:rPr lang="en-US" sz="3800" b="1" dirty="0" smtClean="0"/>
              <a:t>Control Systems</a:t>
            </a:r>
          </a:p>
          <a:p>
            <a:pPr eaLnBrk="1" fontAlgn="auto" hangingPunct="1">
              <a:spcAft>
                <a:spcPts val="0"/>
              </a:spcAft>
              <a:buFont typeface="Arial" pitchFamily="34" charset="0"/>
              <a:buNone/>
              <a:defRPr/>
            </a:pPr>
            <a:endParaRPr lang="en-US" b="1" dirty="0" smtClean="0"/>
          </a:p>
          <a:p>
            <a:pPr eaLnBrk="1" fontAlgn="auto" hangingPunct="1">
              <a:spcAft>
                <a:spcPts val="0"/>
              </a:spcAft>
              <a:buFont typeface="Arial" pitchFamily="34" charset="0"/>
              <a:buNone/>
              <a:defRPr/>
            </a:pPr>
            <a:r>
              <a:rPr lang="en-US" sz="2800" b="1" dirty="0" smtClean="0"/>
              <a:t>Day 2: DOC with DPF Emissions Control Systems</a:t>
            </a:r>
            <a:endParaRPr lang="en-US" sz="2800" dirty="0" smtClean="0"/>
          </a:p>
          <a:p>
            <a:pPr eaLnBrk="1" fontAlgn="auto" hangingPunct="1">
              <a:spcAft>
                <a:spcPts val="0"/>
              </a:spcAft>
              <a:buFont typeface="Arial" pitchFamily="34" charset="0"/>
              <a:buNone/>
              <a:defRPr/>
            </a:pPr>
            <a:endParaRPr lang="en-US" dirty="0"/>
          </a:p>
        </p:txBody>
      </p:sp>
      <p:pic>
        <p:nvPicPr>
          <p:cNvPr id="30722" name="Picture 4"/>
          <p:cNvPicPr>
            <a:picLocks noChangeAspect="1" noChangeArrowheads="1"/>
          </p:cNvPicPr>
          <p:nvPr/>
        </p:nvPicPr>
        <p:blipFill>
          <a:blip r:embed="rId2"/>
          <a:srcRect/>
          <a:stretch>
            <a:fillRect/>
          </a:stretch>
        </p:blipFill>
        <p:spPr bwMode="auto">
          <a:xfrm>
            <a:off x="2514600" y="762000"/>
            <a:ext cx="3990975" cy="2352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0"/>
            <a:ext cx="8229600" cy="1143000"/>
          </a:xfrm>
        </p:spPr>
        <p:txBody>
          <a:bodyPr/>
          <a:lstStyle/>
          <a:p>
            <a:pPr algn="l" eaLnBrk="1" hangingPunct="1"/>
            <a:r>
              <a:rPr lang="en-US" sz="2800" b="1" smtClean="0"/>
              <a:t>2009 Cummins ISL Air Intake Overview</a:t>
            </a:r>
          </a:p>
        </p:txBody>
      </p:sp>
      <p:sp>
        <p:nvSpPr>
          <p:cNvPr id="16" name="Content Placeholder 15"/>
          <p:cNvSpPr>
            <a:spLocks noGrp="1"/>
          </p:cNvSpPr>
          <p:nvPr>
            <p:ph sz="half" idx="1"/>
          </p:nvPr>
        </p:nvSpPr>
        <p:spPr>
          <a:xfrm>
            <a:off x="228600" y="914400"/>
            <a:ext cx="3200400" cy="5715000"/>
          </a:xfrm>
        </p:spPr>
        <p:txBody>
          <a:bodyPr rtlCol="0">
            <a:normAutofit lnSpcReduction="10000"/>
          </a:bodyPr>
          <a:lstStyle/>
          <a:p>
            <a:pPr marL="0" indent="0" eaLnBrk="1" fontAlgn="auto" hangingPunct="1">
              <a:spcAft>
                <a:spcPts val="0"/>
              </a:spcAft>
              <a:buFont typeface="Arial" pitchFamily="34" charset="0"/>
              <a:buNone/>
              <a:defRPr/>
            </a:pPr>
            <a:r>
              <a:rPr lang="en-US" sz="2200" dirty="0" smtClean="0"/>
              <a:t>On an engine with EGR, the air intake system and exhaust system components work together to provide the correct amount of intake charge flow into the engine. The major components of the intake system are:</a:t>
            </a:r>
          </a:p>
          <a:p>
            <a:pPr marL="0" indent="0" eaLnBrk="1" fontAlgn="auto" hangingPunct="1">
              <a:spcAft>
                <a:spcPts val="0"/>
              </a:spcAft>
              <a:buFont typeface="Arial" pitchFamily="34" charset="0"/>
              <a:buNone/>
              <a:defRPr/>
            </a:pPr>
            <a:endParaRPr lang="en-US" sz="2200" dirty="0" smtClean="0"/>
          </a:p>
          <a:p>
            <a:pPr marL="514350" indent="-514350" eaLnBrk="1" fontAlgn="auto" hangingPunct="1">
              <a:spcAft>
                <a:spcPts val="0"/>
              </a:spcAft>
              <a:buFont typeface="Arial" pitchFamily="34" charset="0"/>
              <a:buAutoNum type="arabicPeriod"/>
              <a:defRPr/>
            </a:pPr>
            <a:r>
              <a:rPr lang="en-US" sz="2200" dirty="0" smtClean="0"/>
              <a:t>Turbocharger</a:t>
            </a:r>
          </a:p>
          <a:p>
            <a:pPr marL="514350" indent="-514350" eaLnBrk="1" fontAlgn="auto" hangingPunct="1">
              <a:spcAft>
                <a:spcPts val="0"/>
              </a:spcAft>
              <a:buFont typeface="Arial" pitchFamily="34" charset="0"/>
              <a:buAutoNum type="arabicPeriod"/>
              <a:defRPr/>
            </a:pPr>
            <a:r>
              <a:rPr lang="en-US" sz="2200" dirty="0" smtClean="0"/>
              <a:t>Charge Air Cooler (CAC)</a:t>
            </a:r>
          </a:p>
          <a:p>
            <a:pPr marL="514350" indent="-514350" eaLnBrk="1" fontAlgn="auto" hangingPunct="1">
              <a:spcAft>
                <a:spcPts val="0"/>
              </a:spcAft>
              <a:buFont typeface="Arial" pitchFamily="34" charset="0"/>
              <a:buAutoNum type="arabicPeriod"/>
              <a:defRPr/>
            </a:pPr>
            <a:r>
              <a:rPr lang="en-US" sz="2200" dirty="0" smtClean="0"/>
              <a:t>Air Intake Connection</a:t>
            </a:r>
          </a:p>
          <a:p>
            <a:pPr marL="514350" indent="-514350" eaLnBrk="1" fontAlgn="auto" hangingPunct="1">
              <a:spcAft>
                <a:spcPts val="0"/>
              </a:spcAft>
              <a:buFont typeface="Arial" pitchFamily="34" charset="0"/>
              <a:buAutoNum type="arabicPeriod"/>
              <a:defRPr/>
            </a:pPr>
            <a:r>
              <a:rPr lang="en-US" sz="2200" dirty="0" smtClean="0"/>
              <a:t>Air Intake Manifold / Cold Starting Aid</a:t>
            </a:r>
            <a:endParaRPr lang="en-US" sz="2200" dirty="0"/>
          </a:p>
        </p:txBody>
      </p:sp>
      <p:pic>
        <p:nvPicPr>
          <p:cNvPr id="48131" name="Picture 3"/>
          <p:cNvPicPr>
            <a:picLocks noChangeAspect="1" noChangeArrowheads="1"/>
          </p:cNvPicPr>
          <p:nvPr/>
        </p:nvPicPr>
        <p:blipFill>
          <a:blip r:embed="rId3"/>
          <a:srcRect/>
          <a:stretch>
            <a:fillRect/>
          </a:stretch>
        </p:blipFill>
        <p:spPr bwMode="auto">
          <a:xfrm>
            <a:off x="3192463" y="838200"/>
            <a:ext cx="5951537" cy="4038600"/>
          </a:xfrm>
          <a:prstGeom prst="rect">
            <a:avLst/>
          </a:prstGeom>
          <a:noFill/>
          <a:ln w="9525">
            <a:noFill/>
            <a:miter lim="800000"/>
            <a:headEnd/>
            <a:tailEnd/>
          </a:ln>
        </p:spPr>
      </p:pic>
      <p:sp>
        <p:nvSpPr>
          <p:cNvPr id="48132" name="TextBox 9"/>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48133" name="TextBox 10"/>
          <p:cNvSpPr txBox="1">
            <a:spLocks noChangeArrowheads="1"/>
          </p:cNvSpPr>
          <p:nvPr/>
        </p:nvSpPr>
        <p:spPr bwMode="auto">
          <a:xfrm>
            <a:off x="7010400" y="990600"/>
            <a:ext cx="381000" cy="369888"/>
          </a:xfrm>
          <a:prstGeom prst="rect">
            <a:avLst/>
          </a:prstGeom>
          <a:solidFill>
            <a:schemeClr val="bg1"/>
          </a:solidFill>
          <a:ln w="9525">
            <a:noFill/>
            <a:miter lim="800000"/>
            <a:headEnd/>
            <a:tailEnd/>
          </a:ln>
        </p:spPr>
        <p:txBody>
          <a:bodyPr>
            <a:spAutoFit/>
          </a:bodyPr>
          <a:lstStyle/>
          <a:p>
            <a:r>
              <a:rPr lang="en-US" b="1">
                <a:latin typeface="Calibri" pitchFamily="34" charset="0"/>
              </a:rPr>
              <a:t>1</a:t>
            </a:r>
          </a:p>
        </p:txBody>
      </p:sp>
      <p:sp>
        <p:nvSpPr>
          <p:cNvPr id="48134" name="TextBox 11"/>
          <p:cNvSpPr txBox="1">
            <a:spLocks noChangeArrowheads="1"/>
          </p:cNvSpPr>
          <p:nvPr/>
        </p:nvSpPr>
        <p:spPr bwMode="auto">
          <a:xfrm>
            <a:off x="8229600" y="3124200"/>
            <a:ext cx="381000" cy="369888"/>
          </a:xfrm>
          <a:prstGeom prst="rect">
            <a:avLst/>
          </a:prstGeom>
          <a:solidFill>
            <a:schemeClr val="bg1"/>
          </a:solidFill>
          <a:ln w="9525">
            <a:noFill/>
            <a:miter lim="800000"/>
            <a:headEnd/>
            <a:tailEnd/>
          </a:ln>
        </p:spPr>
        <p:txBody>
          <a:bodyPr>
            <a:spAutoFit/>
          </a:bodyPr>
          <a:lstStyle/>
          <a:p>
            <a:r>
              <a:rPr lang="en-US" b="1">
                <a:latin typeface="Calibri" pitchFamily="34" charset="0"/>
              </a:rPr>
              <a:t>4</a:t>
            </a:r>
          </a:p>
        </p:txBody>
      </p:sp>
      <p:sp>
        <p:nvSpPr>
          <p:cNvPr id="48135" name="TextBox 13"/>
          <p:cNvSpPr txBox="1">
            <a:spLocks noChangeArrowheads="1"/>
          </p:cNvSpPr>
          <p:nvPr/>
        </p:nvSpPr>
        <p:spPr bwMode="auto">
          <a:xfrm>
            <a:off x="3429000" y="2057400"/>
            <a:ext cx="381000" cy="369888"/>
          </a:xfrm>
          <a:prstGeom prst="rect">
            <a:avLst/>
          </a:prstGeom>
          <a:solidFill>
            <a:schemeClr val="bg1"/>
          </a:solidFill>
          <a:ln w="9525">
            <a:noFill/>
            <a:miter lim="800000"/>
            <a:headEnd/>
            <a:tailEnd/>
          </a:ln>
        </p:spPr>
        <p:txBody>
          <a:bodyPr>
            <a:spAutoFit/>
          </a:bodyPr>
          <a:lstStyle/>
          <a:p>
            <a:r>
              <a:rPr lang="en-US" b="1">
                <a:latin typeface="Calibri" pitchFamily="34" charset="0"/>
              </a:rPr>
              <a:t>2</a:t>
            </a:r>
          </a:p>
        </p:txBody>
      </p:sp>
      <p:sp>
        <p:nvSpPr>
          <p:cNvPr id="48136" name="TextBox 14"/>
          <p:cNvSpPr txBox="1">
            <a:spLocks noChangeArrowheads="1"/>
          </p:cNvSpPr>
          <p:nvPr/>
        </p:nvSpPr>
        <p:spPr bwMode="auto">
          <a:xfrm>
            <a:off x="8763000" y="1371600"/>
            <a:ext cx="381000" cy="369888"/>
          </a:xfrm>
          <a:prstGeom prst="rect">
            <a:avLst/>
          </a:prstGeom>
          <a:solidFill>
            <a:schemeClr val="bg1"/>
          </a:solidFill>
          <a:ln w="9525">
            <a:noFill/>
            <a:miter lim="800000"/>
            <a:headEnd/>
            <a:tailEnd/>
          </a:ln>
        </p:spPr>
        <p:txBody>
          <a:bodyPr>
            <a:spAutoFit/>
          </a:bodyPr>
          <a:lstStyle/>
          <a:p>
            <a:r>
              <a:rPr lang="en-US" b="1">
                <a:latin typeface="Calibri" pitchFamily="34" charset="0"/>
              </a:rPr>
              <a:t>3</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0"/>
            <a:ext cx="8229600" cy="1143000"/>
          </a:xfrm>
        </p:spPr>
        <p:txBody>
          <a:bodyPr/>
          <a:lstStyle/>
          <a:p>
            <a:pPr eaLnBrk="1" hangingPunct="1"/>
            <a:r>
              <a:rPr lang="en-US" sz="3200" b="1" smtClean="0"/>
              <a:t>2009 Cummins ISL Turbocharger Operation (1)</a:t>
            </a:r>
          </a:p>
        </p:txBody>
      </p:sp>
      <p:sp>
        <p:nvSpPr>
          <p:cNvPr id="10" name="Content Placeholder 9"/>
          <p:cNvSpPr>
            <a:spLocks noGrp="1"/>
          </p:cNvSpPr>
          <p:nvPr>
            <p:ph sz="half" idx="1"/>
          </p:nvPr>
        </p:nvSpPr>
        <p:spPr>
          <a:xfrm>
            <a:off x="228600" y="1143000"/>
            <a:ext cx="4038600" cy="4525963"/>
          </a:xfrm>
        </p:spPr>
        <p:txBody>
          <a:bodyPr rtlCol="0">
            <a:normAutofit fontScale="85000" lnSpcReduction="20000"/>
          </a:bodyPr>
          <a:lstStyle/>
          <a:p>
            <a:pPr marL="0" indent="0" eaLnBrk="1" fontAlgn="auto" hangingPunct="1">
              <a:spcAft>
                <a:spcPts val="0"/>
              </a:spcAft>
              <a:buFont typeface="Arial" pitchFamily="34" charset="0"/>
              <a:buNone/>
              <a:defRPr/>
            </a:pPr>
            <a:r>
              <a:rPr lang="en-US" dirty="0" smtClean="0"/>
              <a:t>The turbocharger in the 07/09 Cummins is a variable geometry turbocharger (VGT). It includes:</a:t>
            </a:r>
          </a:p>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dirty="0" smtClean="0"/>
              <a:t>A serviceable actuator mounted to the bearing housing of the turbocharger</a:t>
            </a:r>
          </a:p>
          <a:p>
            <a:pPr eaLnBrk="1" fontAlgn="auto" hangingPunct="1">
              <a:spcAft>
                <a:spcPts val="0"/>
              </a:spcAft>
              <a:buFont typeface="Arial" pitchFamily="34" charset="0"/>
              <a:buChar char="•"/>
              <a:defRPr/>
            </a:pPr>
            <a:r>
              <a:rPr lang="en-US" dirty="0" smtClean="0"/>
              <a:t>A speed sensor in the bearing housing to monitor operation</a:t>
            </a:r>
          </a:p>
          <a:p>
            <a:pPr eaLnBrk="1" fontAlgn="auto" hangingPunct="1">
              <a:spcAft>
                <a:spcPts val="0"/>
              </a:spcAft>
              <a:buFont typeface="Arial" pitchFamily="34" charset="0"/>
              <a:buChar char="•"/>
              <a:defRPr/>
            </a:pPr>
            <a:r>
              <a:rPr lang="en-US" dirty="0" smtClean="0"/>
              <a:t>Water cooled bearing housings (in addition to oil lubrication</a:t>
            </a:r>
            <a:endParaRPr lang="en-US" dirty="0"/>
          </a:p>
        </p:txBody>
      </p:sp>
      <p:pic>
        <p:nvPicPr>
          <p:cNvPr id="50179" name="Picture 2"/>
          <p:cNvPicPr>
            <a:picLocks noChangeAspect="1" noChangeArrowheads="1"/>
          </p:cNvPicPr>
          <p:nvPr/>
        </p:nvPicPr>
        <p:blipFill>
          <a:blip r:embed="rId3"/>
          <a:srcRect/>
          <a:stretch>
            <a:fillRect/>
          </a:stretch>
        </p:blipFill>
        <p:spPr bwMode="auto">
          <a:xfrm>
            <a:off x="4572000" y="1600200"/>
            <a:ext cx="4202113" cy="2895600"/>
          </a:xfrm>
          <a:prstGeom prst="rect">
            <a:avLst/>
          </a:prstGeom>
          <a:noFill/>
          <a:ln w="9525">
            <a:noFill/>
            <a:miter lim="800000"/>
            <a:headEnd/>
            <a:tailEnd/>
          </a:ln>
        </p:spPr>
      </p:pic>
      <p:sp>
        <p:nvSpPr>
          <p:cNvPr id="50180" name="TextBox 8"/>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0"/>
            <a:ext cx="8229600" cy="1143000"/>
          </a:xfrm>
        </p:spPr>
        <p:txBody>
          <a:bodyPr/>
          <a:lstStyle/>
          <a:p>
            <a:pPr eaLnBrk="1" hangingPunct="1"/>
            <a:r>
              <a:rPr lang="en-US" sz="3200" b="1" smtClean="0"/>
              <a:t>2009 Cummins ISL Turbocharger Operation (2)</a:t>
            </a:r>
          </a:p>
        </p:txBody>
      </p:sp>
      <p:sp>
        <p:nvSpPr>
          <p:cNvPr id="52226" name="Content Placeholder 9"/>
          <p:cNvSpPr>
            <a:spLocks noGrp="1"/>
          </p:cNvSpPr>
          <p:nvPr>
            <p:ph idx="1"/>
          </p:nvPr>
        </p:nvSpPr>
        <p:spPr>
          <a:xfrm>
            <a:off x="0" y="990600"/>
            <a:ext cx="4038600" cy="3124200"/>
          </a:xfrm>
        </p:spPr>
        <p:txBody>
          <a:bodyPr/>
          <a:lstStyle/>
          <a:p>
            <a:pPr marL="228600" indent="-228600" eaLnBrk="1" hangingPunct="1"/>
            <a:r>
              <a:rPr lang="en-US" sz="2800" smtClean="0"/>
              <a:t>Turbocharger uses exhaust gas energy from the engine to turn the turbine wheel</a:t>
            </a:r>
          </a:p>
          <a:p>
            <a:pPr marL="228600" indent="-228600" eaLnBrk="1" hangingPunct="1"/>
            <a:r>
              <a:rPr lang="en-US" sz="2800" smtClean="0"/>
              <a:t>Turbine wheel drives the compressor wheel through a common shaft</a:t>
            </a:r>
          </a:p>
        </p:txBody>
      </p:sp>
      <p:pic>
        <p:nvPicPr>
          <p:cNvPr id="52227" name="Picture 5"/>
          <p:cNvPicPr>
            <a:picLocks noChangeAspect="1" noChangeArrowheads="1"/>
          </p:cNvPicPr>
          <p:nvPr/>
        </p:nvPicPr>
        <p:blipFill>
          <a:blip r:embed="rId3"/>
          <a:srcRect/>
          <a:stretch>
            <a:fillRect/>
          </a:stretch>
        </p:blipFill>
        <p:spPr bwMode="auto">
          <a:xfrm>
            <a:off x="4038600" y="914400"/>
            <a:ext cx="4584700" cy="3132138"/>
          </a:xfrm>
          <a:prstGeom prst="rect">
            <a:avLst/>
          </a:prstGeom>
          <a:noFill/>
          <a:ln w="9525">
            <a:noFill/>
            <a:miter lim="800000"/>
            <a:headEnd/>
            <a:tailEnd/>
          </a:ln>
        </p:spPr>
      </p:pic>
      <p:sp>
        <p:nvSpPr>
          <p:cNvPr id="52228" name="TextBox 8"/>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52229" name="Content Placeholder 9"/>
          <p:cNvSpPr txBox="1">
            <a:spLocks/>
          </p:cNvSpPr>
          <p:nvPr/>
        </p:nvSpPr>
        <p:spPr bwMode="auto">
          <a:xfrm>
            <a:off x="0" y="4191000"/>
            <a:ext cx="9144000" cy="1981200"/>
          </a:xfrm>
          <a:prstGeom prst="rect">
            <a:avLst/>
          </a:prstGeom>
          <a:noFill/>
          <a:ln w="9525">
            <a:noFill/>
            <a:miter lim="800000"/>
            <a:headEnd/>
            <a:tailEnd/>
          </a:ln>
        </p:spPr>
        <p:txBody>
          <a:bodyPr/>
          <a:lstStyle/>
          <a:p>
            <a:pPr marL="228600" indent="-228600">
              <a:spcBef>
                <a:spcPct val="20000"/>
              </a:spcBef>
              <a:buFont typeface="Arial" charset="0"/>
              <a:buChar char="•"/>
            </a:pPr>
            <a:r>
              <a:rPr lang="en-US" sz="2800">
                <a:latin typeface="Calibri" pitchFamily="34" charset="0"/>
              </a:rPr>
              <a:t>Impellers on the compressor wheel draw intake air through the air filter and inlet plumbing into the turbocharger compressor housing</a:t>
            </a:r>
          </a:p>
          <a:p>
            <a:pPr marL="228600" indent="-228600">
              <a:spcBef>
                <a:spcPct val="20000"/>
              </a:spcBef>
              <a:buFont typeface="Arial" charset="0"/>
              <a:buChar char="•"/>
            </a:pPr>
            <a:r>
              <a:rPr lang="en-US" sz="2800">
                <a:latin typeface="Calibri" pitchFamily="34" charset="0"/>
              </a:rPr>
              <a:t>Air is then pressurized by the compressor wheel before being delivered to charge air cooler</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0"/>
            <a:ext cx="8229600" cy="1143000"/>
          </a:xfrm>
        </p:spPr>
        <p:txBody>
          <a:bodyPr/>
          <a:lstStyle/>
          <a:p>
            <a:pPr eaLnBrk="1" hangingPunct="1"/>
            <a:r>
              <a:rPr lang="en-US" sz="3200" b="1" smtClean="0"/>
              <a:t>2009 Cummins ISL Turbocharger Operation (3)</a:t>
            </a:r>
          </a:p>
        </p:txBody>
      </p:sp>
      <p:sp>
        <p:nvSpPr>
          <p:cNvPr id="54274" name="TextBox 8"/>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pic>
        <p:nvPicPr>
          <p:cNvPr id="54275" name="Picture 2"/>
          <p:cNvPicPr>
            <a:picLocks noChangeAspect="1" noChangeArrowheads="1"/>
          </p:cNvPicPr>
          <p:nvPr/>
        </p:nvPicPr>
        <p:blipFill>
          <a:blip r:embed="rId3"/>
          <a:srcRect/>
          <a:stretch>
            <a:fillRect/>
          </a:stretch>
        </p:blipFill>
        <p:spPr bwMode="auto">
          <a:xfrm>
            <a:off x="3962400" y="868363"/>
            <a:ext cx="4572000" cy="3179762"/>
          </a:xfrm>
          <a:prstGeom prst="rect">
            <a:avLst/>
          </a:prstGeom>
          <a:noFill/>
          <a:ln w="9525">
            <a:noFill/>
            <a:miter lim="800000"/>
            <a:headEnd/>
            <a:tailEnd/>
          </a:ln>
        </p:spPr>
      </p:pic>
      <p:sp>
        <p:nvSpPr>
          <p:cNvPr id="54276" name="Content Placeholder 9"/>
          <p:cNvSpPr>
            <a:spLocks noGrp="1"/>
          </p:cNvSpPr>
          <p:nvPr>
            <p:ph idx="1"/>
          </p:nvPr>
        </p:nvSpPr>
        <p:spPr>
          <a:xfrm>
            <a:off x="0" y="990600"/>
            <a:ext cx="4038600" cy="3124200"/>
          </a:xfrm>
        </p:spPr>
        <p:txBody>
          <a:bodyPr/>
          <a:lstStyle/>
          <a:p>
            <a:pPr marL="0" indent="0" eaLnBrk="1" hangingPunct="1">
              <a:buFont typeface="Arial" charset="0"/>
              <a:buNone/>
            </a:pPr>
            <a:r>
              <a:rPr lang="en-US" sz="2400" smtClean="0"/>
              <a:t>The actuator mounted on the turbocharger is used to control a sliding nozzle ring (1) internal to the turbine housing of the turbocharger, whose position is controlled by the ECM through a datalink connection.</a:t>
            </a:r>
          </a:p>
        </p:txBody>
      </p:sp>
      <p:sp>
        <p:nvSpPr>
          <p:cNvPr id="54277" name="Content Placeholder 9"/>
          <p:cNvSpPr txBox="1">
            <a:spLocks/>
          </p:cNvSpPr>
          <p:nvPr/>
        </p:nvSpPr>
        <p:spPr bwMode="auto">
          <a:xfrm>
            <a:off x="0" y="3886200"/>
            <a:ext cx="9144000" cy="1981200"/>
          </a:xfrm>
          <a:prstGeom prst="rect">
            <a:avLst/>
          </a:prstGeom>
          <a:noFill/>
          <a:ln w="9525">
            <a:noFill/>
            <a:miter lim="800000"/>
            <a:headEnd/>
            <a:tailEnd/>
          </a:ln>
        </p:spPr>
        <p:txBody>
          <a:bodyPr/>
          <a:lstStyle/>
          <a:p>
            <a:pPr>
              <a:spcBef>
                <a:spcPct val="20000"/>
              </a:spcBef>
            </a:pPr>
            <a:r>
              <a:rPr lang="en-US" sz="2400">
                <a:latin typeface="Calibri" pitchFamily="34" charset="0"/>
              </a:rPr>
              <a:t>The position of the sliding nozzle ring allows for control of turbine wheel speed and exhaust flow through the turbocharger. This allows for control of:</a:t>
            </a:r>
          </a:p>
          <a:p>
            <a:pPr marL="685800" lvl="1" indent="-228600">
              <a:spcBef>
                <a:spcPct val="20000"/>
              </a:spcBef>
              <a:buFont typeface="Arial" charset="0"/>
              <a:buChar char="•"/>
            </a:pPr>
            <a:r>
              <a:rPr lang="en-US" sz="2400">
                <a:latin typeface="Calibri" pitchFamily="34" charset="0"/>
              </a:rPr>
              <a:t>Exhaust pressure</a:t>
            </a:r>
          </a:p>
          <a:p>
            <a:pPr marL="685800" lvl="1" indent="-228600">
              <a:spcBef>
                <a:spcPct val="20000"/>
              </a:spcBef>
              <a:buFont typeface="Arial" charset="0"/>
              <a:buChar char="•"/>
            </a:pPr>
            <a:r>
              <a:rPr lang="en-US" sz="2400">
                <a:latin typeface="Calibri" pitchFamily="34" charset="0"/>
              </a:rPr>
              <a:t>Turbocharger compressor wheel speed</a:t>
            </a:r>
          </a:p>
          <a:p>
            <a:pPr marL="685800" lvl="1" indent="-228600">
              <a:spcBef>
                <a:spcPct val="20000"/>
              </a:spcBef>
              <a:buFont typeface="Arial" charset="0"/>
              <a:buChar char="•"/>
            </a:pPr>
            <a:r>
              <a:rPr lang="en-US" sz="2400">
                <a:latin typeface="Calibri" pitchFamily="34" charset="0"/>
              </a:rPr>
              <a:t>Exhaust outlet temperatures</a:t>
            </a:r>
          </a:p>
        </p:txBody>
      </p:sp>
      <p:sp>
        <p:nvSpPr>
          <p:cNvPr id="54278" name="TextBox 12"/>
          <p:cNvSpPr txBox="1">
            <a:spLocks noChangeArrowheads="1"/>
          </p:cNvSpPr>
          <p:nvPr/>
        </p:nvSpPr>
        <p:spPr bwMode="auto">
          <a:xfrm>
            <a:off x="5867400" y="1143000"/>
            <a:ext cx="533400" cy="381000"/>
          </a:xfrm>
          <a:prstGeom prst="rect">
            <a:avLst/>
          </a:prstGeom>
          <a:solidFill>
            <a:schemeClr val="bg1"/>
          </a:solidFill>
          <a:ln w="9525">
            <a:noFill/>
            <a:miter lim="800000"/>
            <a:headEnd/>
            <a:tailEnd/>
          </a:ln>
        </p:spPr>
        <p:txBody>
          <a:bodyPr>
            <a:spAutoFit/>
          </a:bodyPr>
          <a:lstStyle/>
          <a:p>
            <a:r>
              <a:rPr lang="en-US">
                <a:latin typeface="Calibri" pitchFamily="34" charset="0"/>
              </a:rPr>
              <a:t>1</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381000" y="0"/>
            <a:ext cx="8229600" cy="1143000"/>
          </a:xfrm>
        </p:spPr>
        <p:txBody>
          <a:bodyPr/>
          <a:lstStyle/>
          <a:p>
            <a:pPr eaLnBrk="1" hangingPunct="1"/>
            <a:r>
              <a:rPr lang="en-US" sz="3200" b="1" smtClean="0"/>
              <a:t>2009 Cummins ISL Charge Air Cooler (CAC) </a:t>
            </a:r>
          </a:p>
        </p:txBody>
      </p:sp>
      <p:sp>
        <p:nvSpPr>
          <p:cNvPr id="12" name="Content Placeholder 11"/>
          <p:cNvSpPr>
            <a:spLocks noGrp="1"/>
          </p:cNvSpPr>
          <p:nvPr>
            <p:ph sz="half" idx="1"/>
          </p:nvPr>
        </p:nvSpPr>
        <p:spPr>
          <a:xfrm>
            <a:off x="228600" y="1143000"/>
            <a:ext cx="3962400" cy="3505200"/>
          </a:xfrm>
        </p:spPr>
        <p:txBody>
          <a:bodyPr rtlCol="0">
            <a:normAutofit fontScale="85000" lnSpcReduction="20000"/>
          </a:bodyPr>
          <a:lstStyle/>
          <a:p>
            <a:pPr marL="514350" indent="-514350" eaLnBrk="1" fontAlgn="auto" hangingPunct="1">
              <a:spcAft>
                <a:spcPts val="0"/>
              </a:spcAft>
              <a:buFont typeface="Arial" pitchFamily="34" charset="0"/>
              <a:buAutoNum type="arabicPeriod"/>
              <a:defRPr/>
            </a:pPr>
            <a:r>
              <a:rPr lang="en-US" dirty="0" smtClean="0"/>
              <a:t>Chassis mounted charge air coolers improve engine performance and reduce emissions</a:t>
            </a:r>
          </a:p>
          <a:p>
            <a:pPr marL="514350" indent="-514350" eaLnBrk="1" fontAlgn="auto" hangingPunct="1">
              <a:spcAft>
                <a:spcPts val="0"/>
              </a:spcAft>
              <a:buFont typeface="Arial" pitchFamily="34" charset="0"/>
              <a:buAutoNum type="arabicPeriod"/>
              <a:defRPr/>
            </a:pPr>
            <a:r>
              <a:rPr lang="en-US" dirty="0" smtClean="0"/>
              <a:t>The system uses large diameter piping to transfer the air from the turbocharger to the CAC, then returns the air from the CAC to the intake manifold</a:t>
            </a:r>
          </a:p>
        </p:txBody>
      </p:sp>
      <p:sp>
        <p:nvSpPr>
          <p:cNvPr id="56323" name="Content Placeholder 11"/>
          <p:cNvSpPr>
            <a:spLocks noGrp="1"/>
          </p:cNvSpPr>
          <p:nvPr>
            <p:ph sz="half" idx="2"/>
          </p:nvPr>
        </p:nvSpPr>
        <p:spPr>
          <a:xfrm>
            <a:off x="228600" y="4572000"/>
            <a:ext cx="8229600" cy="1981200"/>
          </a:xfrm>
        </p:spPr>
        <p:txBody>
          <a:bodyPr/>
          <a:lstStyle/>
          <a:p>
            <a:pPr marL="514350" indent="-514350" eaLnBrk="1" hangingPunct="1">
              <a:buFont typeface="Arial" charset="0"/>
              <a:buAutoNum type="arabicPeriod" startAt="3"/>
            </a:pPr>
            <a:r>
              <a:rPr lang="en-US" sz="2400" smtClean="0"/>
              <a:t>Air compressed by the turbocharger increases in temperature, this air is passed through the CAC, which cools the air.</a:t>
            </a:r>
          </a:p>
          <a:p>
            <a:pPr marL="514350" indent="-514350" eaLnBrk="1" hangingPunct="1">
              <a:buFont typeface="Arial" charset="0"/>
              <a:buAutoNum type="arabicPeriod" startAt="3"/>
            </a:pPr>
            <a:r>
              <a:rPr lang="en-US" sz="2400" smtClean="0"/>
              <a:t>The cooler air is more dense, so more air can be compressed into the cylinder, yielding a greater combustion efficiency.</a:t>
            </a:r>
          </a:p>
        </p:txBody>
      </p:sp>
      <p:sp>
        <p:nvSpPr>
          <p:cNvPr id="56324" name="TextBox 8"/>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pic>
        <p:nvPicPr>
          <p:cNvPr id="56325" name="Picture 2"/>
          <p:cNvPicPr>
            <a:picLocks noChangeAspect="1" noChangeArrowheads="1"/>
          </p:cNvPicPr>
          <p:nvPr/>
        </p:nvPicPr>
        <p:blipFill>
          <a:blip r:embed="rId3"/>
          <a:srcRect/>
          <a:stretch>
            <a:fillRect/>
          </a:stretch>
        </p:blipFill>
        <p:spPr bwMode="auto">
          <a:xfrm>
            <a:off x="4111625" y="1295400"/>
            <a:ext cx="4375150" cy="2895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0"/>
            <a:ext cx="8229600" cy="1143000"/>
          </a:xfrm>
        </p:spPr>
        <p:txBody>
          <a:bodyPr/>
          <a:lstStyle/>
          <a:p>
            <a:pPr eaLnBrk="1" hangingPunct="1"/>
            <a:r>
              <a:rPr lang="en-US" sz="3200" b="1" smtClean="0"/>
              <a:t>2009 Cummins ISL Air Intake Connection</a:t>
            </a:r>
          </a:p>
        </p:txBody>
      </p:sp>
      <p:sp>
        <p:nvSpPr>
          <p:cNvPr id="7" name="Content Placeholder 6"/>
          <p:cNvSpPr>
            <a:spLocks noGrp="1"/>
          </p:cNvSpPr>
          <p:nvPr>
            <p:ph sz="half" idx="1"/>
          </p:nvPr>
        </p:nvSpPr>
        <p:spPr>
          <a:xfrm>
            <a:off x="0" y="1143000"/>
            <a:ext cx="3962400" cy="2971800"/>
          </a:xfrm>
        </p:spPr>
        <p:txBody>
          <a:bodyPr rtlCol="0">
            <a:normAutofit lnSpcReduction="10000"/>
          </a:bodyPr>
          <a:lstStyle/>
          <a:p>
            <a:pPr eaLnBrk="1" fontAlgn="auto" hangingPunct="1">
              <a:spcAft>
                <a:spcPts val="0"/>
              </a:spcAft>
              <a:buFont typeface="Arial" pitchFamily="34" charset="0"/>
              <a:buChar char="•"/>
              <a:defRPr/>
            </a:pPr>
            <a:r>
              <a:rPr lang="en-US" sz="2400" dirty="0" smtClean="0"/>
              <a:t>The air intake connection (1) is a critical piece in combining the EGR flow and the fresh intake air.</a:t>
            </a:r>
          </a:p>
          <a:p>
            <a:pPr eaLnBrk="1" fontAlgn="auto" hangingPunct="1">
              <a:spcAft>
                <a:spcPts val="0"/>
              </a:spcAft>
              <a:buFont typeface="Arial" pitchFamily="34" charset="0"/>
              <a:buNone/>
              <a:defRPr/>
            </a:pPr>
            <a:endParaRPr lang="en-US" sz="2400" dirty="0" smtClean="0"/>
          </a:p>
          <a:p>
            <a:pPr eaLnBrk="1" fontAlgn="auto" hangingPunct="1">
              <a:spcAft>
                <a:spcPts val="0"/>
              </a:spcAft>
              <a:buFont typeface="Arial" pitchFamily="34" charset="0"/>
              <a:buChar char="•"/>
              <a:defRPr/>
            </a:pPr>
            <a:r>
              <a:rPr lang="en-US" sz="2400" dirty="0" smtClean="0"/>
              <a:t>EGR valve (2) is mounted on top of the air intake connection. </a:t>
            </a:r>
            <a:endParaRPr lang="en-US" sz="2400" dirty="0"/>
          </a:p>
        </p:txBody>
      </p:sp>
      <p:sp>
        <p:nvSpPr>
          <p:cNvPr id="8" name="Content Placeholder 7"/>
          <p:cNvSpPr>
            <a:spLocks noGrp="1"/>
          </p:cNvSpPr>
          <p:nvPr>
            <p:ph sz="half" idx="2"/>
          </p:nvPr>
        </p:nvSpPr>
        <p:spPr>
          <a:xfrm>
            <a:off x="0" y="4191000"/>
            <a:ext cx="8610600" cy="2316163"/>
          </a:xfrm>
        </p:spPr>
        <p:txBody>
          <a:bodyPr rtlCol="0">
            <a:normAutofit lnSpcReduction="10000"/>
          </a:bodyPr>
          <a:lstStyle/>
          <a:p>
            <a:pPr eaLnBrk="1" fontAlgn="auto" hangingPunct="1">
              <a:spcAft>
                <a:spcPts val="0"/>
              </a:spcAft>
              <a:buFont typeface="Arial" pitchFamily="34" charset="0"/>
              <a:buChar char="•"/>
              <a:defRPr/>
            </a:pPr>
            <a:r>
              <a:rPr lang="en-US" sz="2400" dirty="0" smtClean="0"/>
              <a:t>The amount of EGR flow entering the air intake connection is determined by readings from the delta p sensor (3)</a:t>
            </a:r>
          </a:p>
          <a:p>
            <a:pPr eaLnBrk="1" fontAlgn="auto" hangingPunct="1">
              <a:spcAft>
                <a:spcPts val="0"/>
              </a:spcAft>
              <a:buFont typeface="Arial" pitchFamily="34" charset="0"/>
              <a:buNone/>
              <a:defRPr/>
            </a:pPr>
            <a:endParaRPr lang="en-US" sz="2400" dirty="0" smtClean="0"/>
          </a:p>
          <a:p>
            <a:pPr eaLnBrk="1" fontAlgn="auto" hangingPunct="1">
              <a:spcAft>
                <a:spcPts val="0"/>
              </a:spcAft>
              <a:buFont typeface="Arial" pitchFamily="34" charset="0"/>
              <a:buChar char="•"/>
              <a:defRPr/>
            </a:pPr>
            <a:r>
              <a:rPr lang="en-US" sz="2400" dirty="0" smtClean="0"/>
              <a:t>The air intake connection is also the air intake source for engines with turbochargers. An air compressor inlet tube connects the air compressor to the air intake connection</a:t>
            </a:r>
            <a:endParaRPr lang="en-US" sz="2400" dirty="0"/>
          </a:p>
        </p:txBody>
      </p:sp>
      <p:sp>
        <p:nvSpPr>
          <p:cNvPr id="58372" name="TextBox 8"/>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pic>
        <p:nvPicPr>
          <p:cNvPr id="58373" name="Picture 2"/>
          <p:cNvPicPr>
            <a:picLocks noChangeAspect="1" noChangeArrowheads="1"/>
          </p:cNvPicPr>
          <p:nvPr/>
        </p:nvPicPr>
        <p:blipFill>
          <a:blip r:embed="rId3"/>
          <a:srcRect/>
          <a:stretch>
            <a:fillRect/>
          </a:stretch>
        </p:blipFill>
        <p:spPr bwMode="auto">
          <a:xfrm>
            <a:off x="4191000" y="1066800"/>
            <a:ext cx="4572000" cy="30861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0" y="-228600"/>
            <a:ext cx="9144000" cy="1143000"/>
          </a:xfrm>
        </p:spPr>
        <p:txBody>
          <a:bodyPr/>
          <a:lstStyle/>
          <a:p>
            <a:pPr eaLnBrk="1" hangingPunct="1"/>
            <a:r>
              <a:rPr lang="en-US" sz="2700" b="1" smtClean="0"/>
              <a:t>2009 Cummins ISL Air Intake Manifold / Cold Starting Aid</a:t>
            </a:r>
          </a:p>
        </p:txBody>
      </p:sp>
      <p:sp>
        <p:nvSpPr>
          <p:cNvPr id="60418" name="Content Placeholder 6"/>
          <p:cNvSpPr>
            <a:spLocks noGrp="1"/>
          </p:cNvSpPr>
          <p:nvPr>
            <p:ph idx="1"/>
          </p:nvPr>
        </p:nvSpPr>
        <p:spPr>
          <a:xfrm>
            <a:off x="0" y="3810000"/>
            <a:ext cx="9144000" cy="2819400"/>
          </a:xfrm>
        </p:spPr>
        <p:txBody>
          <a:bodyPr/>
          <a:lstStyle/>
          <a:p>
            <a:pPr eaLnBrk="1" hangingPunct="1"/>
            <a:r>
              <a:rPr lang="en-US" sz="2400" smtClean="0"/>
              <a:t>The air intake manifold with integral cold starting aid covers the intake portion of the cylinder head.</a:t>
            </a:r>
          </a:p>
          <a:p>
            <a:pPr eaLnBrk="1" hangingPunct="1"/>
            <a:r>
              <a:rPr lang="en-US" sz="2400" smtClean="0"/>
              <a:t>The cold starting aid is used to pre-heat the intake air under cold ambient conditions</a:t>
            </a:r>
          </a:p>
          <a:p>
            <a:pPr eaLnBrk="1" hangingPunct="1"/>
            <a:r>
              <a:rPr lang="en-US" sz="2400" smtClean="0"/>
              <a:t>The ECM controls the operation of the intake air heater by controlling a single solenoid which provides power for the heater when commanded</a:t>
            </a:r>
          </a:p>
          <a:p>
            <a:pPr eaLnBrk="1" hangingPunct="1"/>
            <a:endParaRPr lang="en-US" sz="2400" smtClean="0"/>
          </a:p>
        </p:txBody>
      </p:sp>
      <p:sp>
        <p:nvSpPr>
          <p:cNvPr id="60419" name="TextBox 8"/>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pic>
        <p:nvPicPr>
          <p:cNvPr id="60420" name="Picture 3"/>
          <p:cNvPicPr>
            <a:picLocks noChangeAspect="1" noChangeArrowheads="1"/>
          </p:cNvPicPr>
          <p:nvPr/>
        </p:nvPicPr>
        <p:blipFill>
          <a:blip r:embed="rId3"/>
          <a:srcRect/>
          <a:stretch>
            <a:fillRect/>
          </a:stretch>
        </p:blipFill>
        <p:spPr bwMode="auto">
          <a:xfrm>
            <a:off x="2286000" y="685800"/>
            <a:ext cx="4648200" cy="3168650"/>
          </a:xfrm>
          <a:prstGeom prst="rect">
            <a:avLst/>
          </a:prstGeom>
          <a:noFill/>
          <a:ln w="9525">
            <a:noFill/>
            <a:miter lim="800000"/>
            <a:headEnd/>
            <a:tailEnd/>
          </a:ln>
        </p:spPr>
      </p:pic>
      <p:sp>
        <p:nvSpPr>
          <p:cNvPr id="60421" name="Content Placeholder 7"/>
          <p:cNvSpPr txBox="1">
            <a:spLocks/>
          </p:cNvSpPr>
          <p:nvPr/>
        </p:nvSpPr>
        <p:spPr bwMode="auto">
          <a:xfrm>
            <a:off x="0" y="4541838"/>
            <a:ext cx="8610600" cy="2316162"/>
          </a:xfrm>
          <a:prstGeom prst="rect">
            <a:avLst/>
          </a:prstGeom>
          <a:noFill/>
          <a:ln w="9525">
            <a:noFill/>
            <a:miter lim="800000"/>
            <a:headEnd/>
            <a:tailEnd/>
          </a:ln>
        </p:spPr>
        <p:txBody>
          <a:bodyPr/>
          <a:lstStyle/>
          <a:p>
            <a:pPr marL="342900" indent="-342900">
              <a:spcBef>
                <a:spcPct val="20000"/>
              </a:spcBef>
              <a:buFont typeface="Arial" charset="0"/>
              <a:buNone/>
            </a:pPr>
            <a:endParaRPr lang="en-US" sz="2400">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273050"/>
            <a:ext cx="8382000" cy="412750"/>
          </a:xfrm>
        </p:spPr>
        <p:txBody>
          <a:bodyPr/>
          <a:lstStyle/>
          <a:p>
            <a:pPr eaLnBrk="1" hangingPunct="1"/>
            <a:r>
              <a:rPr lang="en-US" sz="2400" smtClean="0"/>
              <a:t>2009 Cummins ISL Air Intake Flow and Overall Operation</a:t>
            </a:r>
          </a:p>
        </p:txBody>
      </p:sp>
      <p:pic>
        <p:nvPicPr>
          <p:cNvPr id="62466" name="Picture 4"/>
          <p:cNvPicPr>
            <a:picLocks noGrp="1" noChangeAspect="1" noChangeArrowheads="1"/>
          </p:cNvPicPr>
          <p:nvPr>
            <p:ph idx="1"/>
          </p:nvPr>
        </p:nvPicPr>
        <p:blipFill>
          <a:blip r:embed="rId3"/>
          <a:srcRect/>
          <a:stretch>
            <a:fillRect/>
          </a:stretch>
        </p:blipFill>
        <p:spPr>
          <a:xfrm>
            <a:off x="2701925" y="914400"/>
            <a:ext cx="6442075" cy="4343400"/>
          </a:xfrm>
        </p:spPr>
      </p:pic>
      <p:sp>
        <p:nvSpPr>
          <p:cNvPr id="7" name="Text Placeholder 6"/>
          <p:cNvSpPr>
            <a:spLocks noGrp="1"/>
          </p:cNvSpPr>
          <p:nvPr>
            <p:ph type="body" sz="half" idx="2"/>
          </p:nvPr>
        </p:nvSpPr>
        <p:spPr>
          <a:xfrm>
            <a:off x="0" y="1066800"/>
            <a:ext cx="3008313" cy="5105400"/>
          </a:xfrm>
        </p:spPr>
        <p:txBody>
          <a:bodyPr rtlCol="0">
            <a:normAutofit/>
          </a:bodyPr>
          <a:lstStyle/>
          <a:p>
            <a:pPr eaLnBrk="1" fontAlgn="auto" hangingPunct="1">
              <a:spcAft>
                <a:spcPts val="0"/>
              </a:spcAft>
              <a:buFont typeface="Arial" pitchFamily="34" charset="0"/>
              <a:buNone/>
              <a:defRPr/>
            </a:pPr>
            <a:r>
              <a:rPr lang="en-US" sz="2000" b="1" dirty="0" smtClean="0"/>
              <a:t>Air Intake Flow</a:t>
            </a:r>
          </a:p>
          <a:p>
            <a:pPr eaLnBrk="1" fontAlgn="auto" hangingPunct="1">
              <a:spcAft>
                <a:spcPts val="0"/>
              </a:spcAft>
              <a:buFont typeface="Arial" pitchFamily="34" charset="0"/>
              <a:buNone/>
              <a:defRPr/>
            </a:pPr>
            <a:endParaRPr lang="en-US" dirty="0" smtClean="0"/>
          </a:p>
          <a:p>
            <a:pPr marL="342900" indent="-342900" eaLnBrk="1" fontAlgn="auto" hangingPunct="1">
              <a:spcAft>
                <a:spcPts val="0"/>
              </a:spcAft>
              <a:buFont typeface="+mj-lt"/>
              <a:buAutoNum type="arabicPeriod"/>
              <a:defRPr/>
            </a:pPr>
            <a:r>
              <a:rPr lang="en-US" sz="1600" dirty="0" smtClean="0"/>
              <a:t>Air cleaner</a:t>
            </a:r>
          </a:p>
          <a:p>
            <a:pPr marL="342900" indent="-342900" eaLnBrk="1" fontAlgn="auto" hangingPunct="1">
              <a:spcAft>
                <a:spcPts val="0"/>
              </a:spcAft>
              <a:buFont typeface="+mj-lt"/>
              <a:buAutoNum type="arabicPeriod"/>
              <a:defRPr/>
            </a:pPr>
            <a:r>
              <a:rPr lang="en-US" sz="1600" dirty="0" smtClean="0"/>
              <a:t>Turbocharger compressor inlet</a:t>
            </a:r>
          </a:p>
          <a:p>
            <a:pPr marL="342900" indent="-342900" eaLnBrk="1" fontAlgn="auto" hangingPunct="1">
              <a:spcAft>
                <a:spcPts val="0"/>
              </a:spcAft>
              <a:buFont typeface="+mj-lt"/>
              <a:buAutoNum type="arabicPeriod"/>
              <a:defRPr/>
            </a:pPr>
            <a:r>
              <a:rPr lang="en-US" sz="1600" dirty="0" smtClean="0"/>
              <a:t>Turbocharger compressor outlet</a:t>
            </a:r>
          </a:p>
          <a:p>
            <a:pPr marL="342900" indent="-342900" eaLnBrk="1" fontAlgn="auto" hangingPunct="1">
              <a:spcAft>
                <a:spcPts val="0"/>
              </a:spcAft>
              <a:buFont typeface="+mj-lt"/>
              <a:buAutoNum type="arabicPeriod"/>
              <a:defRPr/>
            </a:pPr>
            <a:r>
              <a:rPr lang="en-US" sz="1600" dirty="0" smtClean="0"/>
              <a:t>Charge air cooler inlet</a:t>
            </a:r>
          </a:p>
          <a:p>
            <a:pPr marL="342900" indent="-342900" eaLnBrk="1" fontAlgn="auto" hangingPunct="1">
              <a:spcAft>
                <a:spcPts val="0"/>
              </a:spcAft>
              <a:buFont typeface="+mj-lt"/>
              <a:buAutoNum type="arabicPeriod"/>
              <a:defRPr/>
            </a:pPr>
            <a:r>
              <a:rPr lang="en-US" sz="1600" dirty="0" smtClean="0"/>
              <a:t>Charge air cooler outlet</a:t>
            </a:r>
          </a:p>
          <a:p>
            <a:pPr marL="342900" indent="-342900" eaLnBrk="1" fontAlgn="auto" hangingPunct="1">
              <a:spcAft>
                <a:spcPts val="0"/>
              </a:spcAft>
              <a:buFont typeface="+mj-lt"/>
              <a:buAutoNum type="arabicPeriod"/>
              <a:defRPr/>
            </a:pPr>
            <a:r>
              <a:rPr lang="en-US" sz="1600" dirty="0" smtClean="0"/>
              <a:t>Air intake connection</a:t>
            </a:r>
          </a:p>
          <a:p>
            <a:pPr marL="342900" indent="-342900" eaLnBrk="1" fontAlgn="auto" hangingPunct="1">
              <a:spcAft>
                <a:spcPts val="0"/>
              </a:spcAft>
              <a:buFont typeface="+mj-lt"/>
              <a:buAutoNum type="arabicPeriod"/>
              <a:defRPr/>
            </a:pPr>
            <a:r>
              <a:rPr lang="en-US" sz="1600" dirty="0" smtClean="0"/>
              <a:t>Intake manifold (integral part of the cylinder head)</a:t>
            </a:r>
          </a:p>
          <a:p>
            <a:pPr marL="342900" indent="-342900" eaLnBrk="1" fontAlgn="auto" hangingPunct="1">
              <a:spcAft>
                <a:spcPts val="0"/>
              </a:spcAft>
              <a:buFont typeface="+mj-lt"/>
              <a:buAutoNum type="arabicPeriod"/>
              <a:defRPr/>
            </a:pPr>
            <a:r>
              <a:rPr lang="en-US" sz="1600" dirty="0" smtClean="0"/>
              <a:t>Intake port</a:t>
            </a:r>
          </a:p>
          <a:p>
            <a:pPr marL="342900" indent="-342900" eaLnBrk="1" fontAlgn="auto" hangingPunct="1">
              <a:spcAft>
                <a:spcPts val="0"/>
              </a:spcAft>
              <a:buFont typeface="+mj-lt"/>
              <a:buAutoNum type="arabicPeriod"/>
              <a:defRPr/>
            </a:pPr>
            <a:r>
              <a:rPr lang="en-US" sz="1600" dirty="0" smtClean="0"/>
              <a:t>Intake valve</a:t>
            </a:r>
          </a:p>
          <a:p>
            <a:pPr marL="342900" indent="-342900" eaLnBrk="1" fontAlgn="auto" hangingPunct="1">
              <a:spcAft>
                <a:spcPts val="0"/>
              </a:spcAft>
              <a:buFont typeface="+mj-lt"/>
              <a:buAutoNum type="arabicPeriod"/>
              <a:defRPr/>
            </a:pPr>
            <a:endParaRPr lang="en-US" dirty="0" smtClean="0"/>
          </a:p>
          <a:p>
            <a:pPr eaLnBrk="1" fontAlgn="auto" hangingPunct="1">
              <a:spcAft>
                <a:spcPts val="0"/>
              </a:spcAft>
              <a:buFont typeface="Arial" pitchFamily="34" charset="0"/>
              <a:buNone/>
              <a:defRPr/>
            </a:pPr>
            <a:endParaRPr lang="en-US" dirty="0"/>
          </a:p>
        </p:txBody>
      </p:sp>
      <p:sp>
        <p:nvSpPr>
          <p:cNvPr id="62468" name="TextBox 7"/>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273050"/>
            <a:ext cx="8305800" cy="565150"/>
          </a:xfrm>
        </p:spPr>
        <p:txBody>
          <a:bodyPr/>
          <a:lstStyle/>
          <a:p>
            <a:pPr eaLnBrk="1" hangingPunct="1"/>
            <a:r>
              <a:rPr lang="en-US" sz="2400" smtClean="0"/>
              <a:t>2009 Cummins ISL Exhaust System Overview</a:t>
            </a:r>
          </a:p>
        </p:txBody>
      </p:sp>
      <p:sp>
        <p:nvSpPr>
          <p:cNvPr id="64514" name="TextBox 4"/>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pic>
        <p:nvPicPr>
          <p:cNvPr id="64515" name="Picture 2"/>
          <p:cNvPicPr>
            <a:picLocks noChangeAspect="1" noChangeArrowheads="1"/>
          </p:cNvPicPr>
          <p:nvPr/>
        </p:nvPicPr>
        <p:blipFill>
          <a:blip r:embed="rId3"/>
          <a:srcRect/>
          <a:stretch>
            <a:fillRect/>
          </a:stretch>
        </p:blipFill>
        <p:spPr bwMode="auto">
          <a:xfrm>
            <a:off x="3733800" y="1219200"/>
            <a:ext cx="5138738" cy="3517900"/>
          </a:xfrm>
          <a:prstGeom prst="rect">
            <a:avLst/>
          </a:prstGeom>
          <a:noFill/>
          <a:ln w="9525">
            <a:noFill/>
            <a:miter lim="800000"/>
            <a:headEnd/>
            <a:tailEnd/>
          </a:ln>
        </p:spPr>
      </p:pic>
      <p:sp>
        <p:nvSpPr>
          <p:cNvPr id="10" name="Content Placeholder 15"/>
          <p:cNvSpPr>
            <a:spLocks noGrp="1"/>
          </p:cNvSpPr>
          <p:nvPr>
            <p:ph sz="half" idx="1"/>
          </p:nvPr>
        </p:nvSpPr>
        <p:spPr>
          <a:xfrm>
            <a:off x="533400" y="914400"/>
            <a:ext cx="3200400" cy="5715000"/>
          </a:xfrm>
        </p:spPr>
        <p:txBody>
          <a:bodyPr rtlCol="0">
            <a:normAutofit lnSpcReduction="10000"/>
          </a:bodyPr>
          <a:lstStyle/>
          <a:p>
            <a:pPr marL="0" indent="0" eaLnBrk="1" fontAlgn="auto" hangingPunct="1">
              <a:spcAft>
                <a:spcPts val="0"/>
              </a:spcAft>
              <a:buFont typeface="Arial" pitchFamily="34" charset="0"/>
              <a:buNone/>
              <a:defRPr/>
            </a:pPr>
            <a:r>
              <a:rPr lang="en-US" sz="2200" dirty="0" smtClean="0"/>
              <a:t>On an engine with EGR, the air intake system and exhaust system components work together to provide the correct amount of intake charge flow into the engine. The major components of the exhaust system are:</a:t>
            </a:r>
          </a:p>
          <a:p>
            <a:pPr marL="0" indent="0" eaLnBrk="1" fontAlgn="auto" hangingPunct="1">
              <a:spcAft>
                <a:spcPts val="0"/>
              </a:spcAft>
              <a:buFont typeface="Arial" pitchFamily="34" charset="0"/>
              <a:buNone/>
              <a:defRPr/>
            </a:pPr>
            <a:endParaRPr lang="en-US" sz="2200" dirty="0" smtClean="0"/>
          </a:p>
          <a:p>
            <a:pPr marL="514350" indent="-514350" eaLnBrk="1" fontAlgn="auto" hangingPunct="1">
              <a:spcAft>
                <a:spcPts val="0"/>
              </a:spcAft>
              <a:buFont typeface="Arial" pitchFamily="34" charset="0"/>
              <a:buAutoNum type="arabicPeriod"/>
              <a:defRPr/>
            </a:pPr>
            <a:r>
              <a:rPr lang="en-US" sz="2200" dirty="0" smtClean="0"/>
              <a:t>Exhaust manifold and seal</a:t>
            </a:r>
          </a:p>
          <a:p>
            <a:pPr marL="514350" indent="-514350" eaLnBrk="1" fontAlgn="auto" hangingPunct="1">
              <a:spcAft>
                <a:spcPts val="0"/>
              </a:spcAft>
              <a:buFont typeface="Arial" pitchFamily="34" charset="0"/>
              <a:buAutoNum type="arabicPeriod"/>
              <a:defRPr/>
            </a:pPr>
            <a:r>
              <a:rPr lang="en-US" sz="2200" dirty="0" smtClean="0"/>
              <a:t>EGR cooler</a:t>
            </a:r>
          </a:p>
          <a:p>
            <a:pPr marL="514350" indent="-514350" eaLnBrk="1" fontAlgn="auto" hangingPunct="1">
              <a:spcAft>
                <a:spcPts val="0"/>
              </a:spcAft>
              <a:buFont typeface="Arial" pitchFamily="34" charset="0"/>
              <a:buAutoNum type="arabicPeriod"/>
              <a:defRPr/>
            </a:pPr>
            <a:r>
              <a:rPr lang="en-US" sz="2200" dirty="0" smtClean="0"/>
              <a:t>EGR valve</a:t>
            </a:r>
          </a:p>
          <a:p>
            <a:pPr marL="514350" indent="-514350" eaLnBrk="1" fontAlgn="auto" hangingPunct="1">
              <a:spcAft>
                <a:spcPts val="0"/>
              </a:spcAft>
              <a:buFont typeface="Arial" pitchFamily="34" charset="0"/>
              <a:buAutoNum type="arabicPeriod"/>
              <a:defRPr/>
            </a:pPr>
            <a:r>
              <a:rPr lang="en-US" sz="2200" dirty="0" smtClean="0"/>
              <a:t>Exhaust pressure sensor and mounting</a:t>
            </a:r>
            <a:endParaRPr lang="en-US" sz="2200" dirty="0"/>
          </a:p>
        </p:txBody>
      </p:sp>
      <p:sp>
        <p:nvSpPr>
          <p:cNvPr id="64517" name="Content Placeholder 15"/>
          <p:cNvSpPr txBox="1">
            <a:spLocks/>
          </p:cNvSpPr>
          <p:nvPr/>
        </p:nvSpPr>
        <p:spPr bwMode="auto">
          <a:xfrm>
            <a:off x="4114800" y="4876800"/>
            <a:ext cx="4419600" cy="2895600"/>
          </a:xfrm>
          <a:prstGeom prst="rect">
            <a:avLst/>
          </a:prstGeom>
          <a:noFill/>
          <a:ln w="9525">
            <a:noFill/>
            <a:miter lim="800000"/>
            <a:headEnd/>
            <a:tailEnd/>
          </a:ln>
        </p:spPr>
        <p:txBody>
          <a:bodyPr/>
          <a:lstStyle/>
          <a:p>
            <a:pPr>
              <a:spcBef>
                <a:spcPct val="20000"/>
              </a:spcBef>
              <a:buFont typeface="Arial" charset="0"/>
              <a:buNone/>
            </a:pPr>
            <a:r>
              <a:rPr lang="en-US" sz="2200">
                <a:latin typeface="Calibri" pitchFamily="34" charset="0"/>
              </a:rPr>
              <a:t>…we will also look at the main aftertreatment components of the exhaust system</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273050"/>
            <a:ext cx="8305800" cy="565150"/>
          </a:xfrm>
        </p:spPr>
        <p:txBody>
          <a:bodyPr/>
          <a:lstStyle/>
          <a:p>
            <a:pPr algn="ctr" eaLnBrk="1" hangingPunct="1"/>
            <a:r>
              <a:rPr lang="en-US" sz="2800" smtClean="0"/>
              <a:t>2009 Cummins ISL Exhaust Manifold and Seal</a:t>
            </a:r>
          </a:p>
        </p:txBody>
      </p:sp>
      <p:sp>
        <p:nvSpPr>
          <p:cNvPr id="66562" name="TextBox 4"/>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10" name="Content Placeholder 15"/>
          <p:cNvSpPr>
            <a:spLocks noGrp="1"/>
          </p:cNvSpPr>
          <p:nvPr>
            <p:ph sz="half" idx="1"/>
          </p:nvPr>
        </p:nvSpPr>
        <p:spPr>
          <a:xfrm>
            <a:off x="533400" y="914400"/>
            <a:ext cx="3200400" cy="5715000"/>
          </a:xfrm>
        </p:spPr>
        <p:txBody>
          <a:bodyPr rtlCol="0">
            <a:normAutofit lnSpcReduction="10000"/>
          </a:bodyPr>
          <a:lstStyle/>
          <a:p>
            <a:pPr marL="0" indent="0" eaLnBrk="1" fontAlgn="auto" hangingPunct="1">
              <a:spcAft>
                <a:spcPts val="0"/>
              </a:spcAft>
              <a:buFont typeface="Arial" pitchFamily="34" charset="0"/>
              <a:buNone/>
              <a:defRPr/>
            </a:pPr>
            <a:r>
              <a:rPr lang="en-US" sz="2200" dirty="0" smtClean="0"/>
              <a:t>The exhaust manifold and seal is a two-piece design with a sealed slip-joint to allow for thermal expansion. </a:t>
            </a:r>
          </a:p>
          <a:p>
            <a:pPr marL="0" indent="0" eaLnBrk="1" fontAlgn="auto" hangingPunct="1">
              <a:spcAft>
                <a:spcPts val="0"/>
              </a:spcAft>
              <a:buFont typeface="Arial" pitchFamily="34" charset="0"/>
              <a:buNone/>
              <a:defRPr/>
            </a:pPr>
            <a:endParaRPr lang="en-US" sz="2200" dirty="0" smtClean="0"/>
          </a:p>
          <a:p>
            <a:pPr marL="0" indent="0" eaLnBrk="1" fontAlgn="auto" hangingPunct="1">
              <a:spcAft>
                <a:spcPts val="0"/>
              </a:spcAft>
              <a:buFont typeface="Arial" pitchFamily="34" charset="0"/>
              <a:buNone/>
              <a:defRPr/>
            </a:pPr>
            <a:r>
              <a:rPr lang="en-US" sz="2200" dirty="0" smtClean="0"/>
              <a:t>The exhaust manifold has an additional port (1) that connects to the EGR cooler inlet.</a:t>
            </a:r>
          </a:p>
          <a:p>
            <a:pPr marL="0" indent="0" eaLnBrk="1" fontAlgn="auto" hangingPunct="1">
              <a:spcAft>
                <a:spcPts val="0"/>
              </a:spcAft>
              <a:buFont typeface="Arial" pitchFamily="34" charset="0"/>
              <a:buNone/>
              <a:defRPr/>
            </a:pPr>
            <a:endParaRPr lang="en-US" sz="2200" dirty="0" smtClean="0"/>
          </a:p>
          <a:p>
            <a:pPr marL="0" indent="0" eaLnBrk="1" fontAlgn="auto" hangingPunct="1">
              <a:spcAft>
                <a:spcPts val="0"/>
              </a:spcAft>
              <a:buFont typeface="Arial" pitchFamily="34" charset="0"/>
              <a:buNone/>
              <a:defRPr/>
            </a:pPr>
            <a:r>
              <a:rPr lang="en-US" sz="2200" dirty="0" smtClean="0"/>
              <a:t>The exhaust manifold sections are sealed by a metallic exhaust seal (2), which is replaceable in the event of a malfunction.</a:t>
            </a:r>
          </a:p>
          <a:p>
            <a:pPr marL="0" indent="0" eaLnBrk="1" fontAlgn="auto" hangingPunct="1">
              <a:spcAft>
                <a:spcPts val="0"/>
              </a:spcAft>
              <a:buFont typeface="Arial" pitchFamily="34" charset="0"/>
              <a:buNone/>
              <a:defRPr/>
            </a:pPr>
            <a:endParaRPr lang="en-US" sz="2200" dirty="0" smtClean="0"/>
          </a:p>
        </p:txBody>
      </p:sp>
      <p:pic>
        <p:nvPicPr>
          <p:cNvPr id="66564" name="Picture 3"/>
          <p:cNvPicPr>
            <a:picLocks noChangeAspect="1" noChangeArrowheads="1"/>
          </p:cNvPicPr>
          <p:nvPr/>
        </p:nvPicPr>
        <p:blipFill>
          <a:blip r:embed="rId3"/>
          <a:srcRect/>
          <a:stretch>
            <a:fillRect/>
          </a:stretch>
        </p:blipFill>
        <p:spPr bwMode="auto">
          <a:xfrm>
            <a:off x="3497263" y="1371600"/>
            <a:ext cx="4911725" cy="3429000"/>
          </a:xfrm>
          <a:prstGeom prst="rect">
            <a:avLst/>
          </a:prstGeom>
          <a:noFill/>
          <a:ln w="9525">
            <a:noFill/>
            <a:miter lim="800000"/>
            <a:headEnd/>
            <a:tailEnd/>
          </a:ln>
        </p:spPr>
      </p:pic>
      <p:sp>
        <p:nvSpPr>
          <p:cNvPr id="66565" name="TextBox 8"/>
          <p:cNvSpPr txBox="1">
            <a:spLocks noChangeArrowheads="1"/>
          </p:cNvSpPr>
          <p:nvPr/>
        </p:nvSpPr>
        <p:spPr bwMode="auto">
          <a:xfrm>
            <a:off x="4876800" y="2209800"/>
            <a:ext cx="381000" cy="369888"/>
          </a:xfrm>
          <a:prstGeom prst="rect">
            <a:avLst/>
          </a:prstGeom>
          <a:solidFill>
            <a:schemeClr val="bg1"/>
          </a:solidFill>
          <a:ln w="9525">
            <a:noFill/>
            <a:miter lim="800000"/>
            <a:headEnd/>
            <a:tailEnd/>
          </a:ln>
        </p:spPr>
        <p:txBody>
          <a:bodyPr>
            <a:spAutoFit/>
          </a:bodyPr>
          <a:lstStyle/>
          <a:p>
            <a:r>
              <a:rPr lang="en-US">
                <a:latin typeface="Calibri" pitchFamily="34" charset="0"/>
              </a:rPr>
              <a:t>2</a:t>
            </a:r>
          </a:p>
        </p:txBody>
      </p:sp>
      <p:sp>
        <p:nvSpPr>
          <p:cNvPr id="66566" name="TextBox 10"/>
          <p:cNvSpPr txBox="1">
            <a:spLocks noChangeArrowheads="1"/>
          </p:cNvSpPr>
          <p:nvPr/>
        </p:nvSpPr>
        <p:spPr bwMode="auto">
          <a:xfrm>
            <a:off x="6248400" y="1524000"/>
            <a:ext cx="381000" cy="369888"/>
          </a:xfrm>
          <a:prstGeom prst="rect">
            <a:avLst/>
          </a:prstGeom>
          <a:solidFill>
            <a:schemeClr val="bg1"/>
          </a:solidFill>
          <a:ln w="9525">
            <a:noFill/>
            <a:miter lim="800000"/>
            <a:headEnd/>
            <a:tailEnd/>
          </a:ln>
        </p:spPr>
        <p:txBody>
          <a:bodyPr>
            <a:spAutoFit/>
          </a:bodyPr>
          <a:lstStyle/>
          <a:p>
            <a:r>
              <a:rPr lang="en-US">
                <a:latin typeface="Calibri" pitchFamily="34" charset="0"/>
              </a:rPr>
              <a:t>1</a:t>
            </a:r>
          </a:p>
        </p:txBody>
      </p:sp>
      <p:cxnSp>
        <p:nvCxnSpPr>
          <p:cNvPr id="13" name="Straight Arrow Connector 12"/>
          <p:cNvCxnSpPr>
            <a:stCxn id="66565" idx="2"/>
          </p:cNvCxnSpPr>
          <p:nvPr/>
        </p:nvCxnSpPr>
        <p:spPr>
          <a:xfrm>
            <a:off x="5067300" y="2579688"/>
            <a:ext cx="114300" cy="544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Today’s Learning Objectives</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Explain the role of exhaust after-treatment in reducing diesel engine emissions</a:t>
            </a:r>
          </a:p>
          <a:p>
            <a:pPr eaLnBrk="1" fontAlgn="auto" hangingPunct="1">
              <a:spcAft>
                <a:spcPts val="0"/>
              </a:spcAft>
              <a:buFont typeface="Arial" pitchFamily="34" charset="0"/>
              <a:buChar char="•"/>
              <a:defRPr/>
            </a:pPr>
            <a:r>
              <a:rPr lang="en-US" dirty="0" smtClean="0"/>
              <a:t>Explain operation of dosing valve injector, diesel oxidation catalyst, and diesel particulate filter</a:t>
            </a:r>
          </a:p>
          <a:p>
            <a:pPr eaLnBrk="1" fontAlgn="auto" hangingPunct="1">
              <a:spcAft>
                <a:spcPts val="0"/>
              </a:spcAft>
              <a:buFont typeface="Arial" pitchFamily="34" charset="0"/>
              <a:buChar char="•"/>
              <a:defRPr/>
            </a:pPr>
            <a:r>
              <a:rPr lang="en-US" dirty="0" smtClean="0"/>
              <a:t>Explain purpose and process of performing a regen</a:t>
            </a:r>
          </a:p>
          <a:p>
            <a:pPr eaLnBrk="1" fontAlgn="auto" hangingPunct="1">
              <a:spcAft>
                <a:spcPts val="0"/>
              </a:spcAft>
              <a:buFont typeface="Arial" pitchFamily="34" charset="0"/>
              <a:buChar char="•"/>
              <a:defRPr/>
            </a:pPr>
            <a:r>
              <a:rPr lang="en-US" dirty="0" smtClean="0"/>
              <a:t>Diagnose and repair faults related to the DPF injection system</a:t>
            </a:r>
          </a:p>
          <a:p>
            <a:pPr eaLnBrk="1" fontAlgn="auto" hangingPunct="1">
              <a:spcAft>
                <a:spcPts val="0"/>
              </a:spcAft>
              <a:buFont typeface="Arial" pitchFamily="34" charset="0"/>
              <a:buChar char="•"/>
              <a:defRPr/>
            </a:pPr>
            <a:r>
              <a:rPr lang="en-US" dirty="0" smtClean="0"/>
              <a:t>Use Cummins INSITE for analyzing and troubleshooting 2007/09 buses</a:t>
            </a:r>
          </a:p>
          <a:p>
            <a:pPr eaLnBrk="1" fontAlgn="auto" hangingPunct="1">
              <a:spcAft>
                <a:spcPts val="0"/>
              </a:spcAft>
              <a:buFont typeface="Arial" pitchFamily="34" charset="0"/>
              <a:buChar char="•"/>
              <a:defRPr/>
            </a:pPr>
            <a:endParaRPr lang="en-US"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273050"/>
            <a:ext cx="8305800" cy="565150"/>
          </a:xfrm>
        </p:spPr>
        <p:txBody>
          <a:bodyPr/>
          <a:lstStyle/>
          <a:p>
            <a:pPr algn="ctr" eaLnBrk="1" hangingPunct="1"/>
            <a:r>
              <a:rPr lang="en-US" sz="2800" smtClean="0"/>
              <a:t>2009 Cummins ISL EGR Cooler and EGR Valve</a:t>
            </a:r>
          </a:p>
        </p:txBody>
      </p:sp>
      <p:sp>
        <p:nvSpPr>
          <p:cNvPr id="68610" name="TextBox 4"/>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10" name="Content Placeholder 15"/>
          <p:cNvSpPr>
            <a:spLocks noGrp="1"/>
          </p:cNvSpPr>
          <p:nvPr>
            <p:ph sz="half" idx="1"/>
          </p:nvPr>
        </p:nvSpPr>
        <p:spPr>
          <a:xfrm>
            <a:off x="0" y="914400"/>
            <a:ext cx="4343400" cy="3886200"/>
          </a:xfrm>
        </p:spPr>
        <p:txBody>
          <a:bodyPr rtlCol="0">
            <a:normAutofit fontScale="92500" lnSpcReduction="10000"/>
          </a:bodyPr>
          <a:lstStyle/>
          <a:p>
            <a:pPr marL="0" indent="0" eaLnBrk="1" fontAlgn="auto" hangingPunct="1">
              <a:spcAft>
                <a:spcPts val="0"/>
              </a:spcAft>
              <a:buFont typeface="Arial" pitchFamily="34" charset="0"/>
              <a:buNone/>
              <a:defRPr/>
            </a:pPr>
            <a:r>
              <a:rPr lang="en-US" sz="2400" dirty="0" smtClean="0"/>
              <a:t>The EGR cooler (1) cools the exhaust gases flowing to the EGR valve. The EGR cooler is mounted above the exhaust manifold and is supported by the EGR cooler mounting bracket (2) attached to the cylinder head.</a:t>
            </a:r>
          </a:p>
          <a:p>
            <a:pPr marL="0" indent="0" eaLnBrk="1" fontAlgn="auto" hangingPunct="1">
              <a:spcAft>
                <a:spcPts val="0"/>
              </a:spcAft>
              <a:buFont typeface="Arial" pitchFamily="34" charset="0"/>
              <a:buNone/>
              <a:defRPr/>
            </a:pPr>
            <a:endParaRPr lang="en-US" sz="2400" dirty="0"/>
          </a:p>
          <a:p>
            <a:pPr marL="0" indent="0" eaLnBrk="1" fontAlgn="auto" hangingPunct="1">
              <a:spcAft>
                <a:spcPts val="0"/>
              </a:spcAft>
              <a:buFont typeface="Arial" pitchFamily="34" charset="0"/>
              <a:buNone/>
              <a:defRPr/>
            </a:pPr>
            <a:r>
              <a:rPr lang="en-US" sz="2400" dirty="0" smtClean="0"/>
              <a:t>Because the EGR valve is mounted after the EGR cooler, the EGR cooler is under the same exhaust temperatures and pressures as the exhaust manifold.</a:t>
            </a:r>
          </a:p>
          <a:p>
            <a:pPr marL="0" indent="0" eaLnBrk="1" fontAlgn="auto" hangingPunct="1">
              <a:spcAft>
                <a:spcPts val="0"/>
              </a:spcAft>
              <a:buFont typeface="Arial" pitchFamily="34" charset="0"/>
              <a:buNone/>
              <a:defRPr/>
            </a:pPr>
            <a:endParaRPr lang="en-US" sz="2200" dirty="0" smtClean="0"/>
          </a:p>
          <a:p>
            <a:pPr marL="0" indent="0" eaLnBrk="1" fontAlgn="auto" hangingPunct="1">
              <a:spcAft>
                <a:spcPts val="0"/>
              </a:spcAft>
              <a:buFont typeface="Arial" pitchFamily="34" charset="0"/>
              <a:buNone/>
              <a:defRPr/>
            </a:pPr>
            <a:endParaRPr lang="en-US" sz="2200" dirty="0" smtClean="0"/>
          </a:p>
        </p:txBody>
      </p:sp>
      <p:pic>
        <p:nvPicPr>
          <p:cNvPr id="68612" name="Picture 3"/>
          <p:cNvPicPr>
            <a:picLocks noChangeAspect="1" noChangeArrowheads="1"/>
          </p:cNvPicPr>
          <p:nvPr/>
        </p:nvPicPr>
        <p:blipFill>
          <a:blip r:embed="rId3"/>
          <a:srcRect/>
          <a:stretch>
            <a:fillRect/>
          </a:stretch>
        </p:blipFill>
        <p:spPr bwMode="auto">
          <a:xfrm>
            <a:off x="4114800" y="1447800"/>
            <a:ext cx="4267200" cy="2806700"/>
          </a:xfrm>
          <a:prstGeom prst="rect">
            <a:avLst/>
          </a:prstGeom>
          <a:noFill/>
          <a:ln w="9525">
            <a:noFill/>
            <a:miter lim="800000"/>
            <a:headEnd/>
            <a:tailEnd/>
          </a:ln>
        </p:spPr>
      </p:pic>
      <p:sp>
        <p:nvSpPr>
          <p:cNvPr id="68613" name="Content Placeholder 15"/>
          <p:cNvSpPr txBox="1">
            <a:spLocks/>
          </p:cNvSpPr>
          <p:nvPr/>
        </p:nvSpPr>
        <p:spPr bwMode="auto">
          <a:xfrm>
            <a:off x="0" y="4724400"/>
            <a:ext cx="9144000" cy="3276600"/>
          </a:xfrm>
          <a:prstGeom prst="rect">
            <a:avLst/>
          </a:prstGeom>
          <a:noFill/>
          <a:ln w="9525">
            <a:noFill/>
            <a:miter lim="800000"/>
            <a:headEnd/>
            <a:tailEnd/>
          </a:ln>
        </p:spPr>
        <p:txBody>
          <a:bodyPr/>
          <a:lstStyle/>
          <a:p>
            <a:pPr>
              <a:spcBef>
                <a:spcPct val="20000"/>
              </a:spcBef>
              <a:buFont typeface="Arial" charset="0"/>
              <a:buNone/>
            </a:pPr>
            <a:endParaRPr lang="en-US" sz="2200">
              <a:latin typeface="Calibri" pitchFamily="34" charset="0"/>
            </a:endParaRPr>
          </a:p>
          <a:p>
            <a:pPr>
              <a:spcBef>
                <a:spcPct val="20000"/>
              </a:spcBef>
              <a:buFont typeface="Arial" charset="0"/>
              <a:buNone/>
            </a:pPr>
            <a:r>
              <a:rPr lang="en-US" sz="2200">
                <a:latin typeface="Calibri" pitchFamily="34" charset="0"/>
              </a:rPr>
              <a:t>The EGR cooler has a coolant vent (3) near the exhaust outlet of the EGR cooler. This vent prevents air from being trapped in the cooler during coolant filling and engine operation by continuously flowing coolant to the top tank of the vehicle cooling system</a:t>
            </a:r>
          </a:p>
          <a:p>
            <a:pPr>
              <a:spcBef>
                <a:spcPct val="20000"/>
              </a:spcBef>
              <a:buFont typeface="Arial" charset="0"/>
              <a:buNone/>
            </a:pPr>
            <a:endParaRPr lang="en-US" sz="2200">
              <a:latin typeface="Calibri" pitchFamily="34" charset="0"/>
            </a:endParaRPr>
          </a:p>
        </p:txBody>
      </p:sp>
      <p:sp>
        <p:nvSpPr>
          <p:cNvPr id="68614" name="TextBox 7"/>
          <p:cNvSpPr txBox="1">
            <a:spLocks noChangeArrowheads="1"/>
          </p:cNvSpPr>
          <p:nvPr/>
        </p:nvSpPr>
        <p:spPr bwMode="auto">
          <a:xfrm>
            <a:off x="6248400" y="1524000"/>
            <a:ext cx="381000" cy="369888"/>
          </a:xfrm>
          <a:prstGeom prst="rect">
            <a:avLst/>
          </a:prstGeom>
          <a:solidFill>
            <a:schemeClr val="bg1"/>
          </a:solidFill>
          <a:ln w="9525">
            <a:noFill/>
            <a:miter lim="800000"/>
            <a:headEnd/>
            <a:tailEnd/>
          </a:ln>
        </p:spPr>
        <p:txBody>
          <a:bodyPr>
            <a:spAutoFit/>
          </a:bodyPr>
          <a:lstStyle/>
          <a:p>
            <a:r>
              <a:rPr lang="en-US">
                <a:latin typeface="Calibri" pitchFamily="34" charset="0"/>
              </a:rPr>
              <a:t>1</a:t>
            </a:r>
          </a:p>
        </p:txBody>
      </p:sp>
      <p:sp>
        <p:nvSpPr>
          <p:cNvPr id="68615" name="TextBox 8"/>
          <p:cNvSpPr txBox="1">
            <a:spLocks noChangeArrowheads="1"/>
          </p:cNvSpPr>
          <p:nvPr/>
        </p:nvSpPr>
        <p:spPr bwMode="auto">
          <a:xfrm>
            <a:off x="7162800" y="2057400"/>
            <a:ext cx="381000" cy="369888"/>
          </a:xfrm>
          <a:prstGeom prst="rect">
            <a:avLst/>
          </a:prstGeom>
          <a:solidFill>
            <a:schemeClr val="bg1"/>
          </a:solidFill>
          <a:ln w="9525">
            <a:noFill/>
            <a:miter lim="800000"/>
            <a:headEnd/>
            <a:tailEnd/>
          </a:ln>
        </p:spPr>
        <p:txBody>
          <a:bodyPr>
            <a:spAutoFit/>
          </a:bodyPr>
          <a:lstStyle/>
          <a:p>
            <a:r>
              <a:rPr lang="en-US">
                <a:latin typeface="Calibri" pitchFamily="34" charset="0"/>
              </a:rPr>
              <a:t>3</a:t>
            </a:r>
          </a:p>
        </p:txBody>
      </p:sp>
      <p:sp>
        <p:nvSpPr>
          <p:cNvPr id="68616" name="TextBox 10"/>
          <p:cNvSpPr txBox="1">
            <a:spLocks noChangeArrowheads="1"/>
          </p:cNvSpPr>
          <p:nvPr/>
        </p:nvSpPr>
        <p:spPr bwMode="auto">
          <a:xfrm>
            <a:off x="4953000" y="3657600"/>
            <a:ext cx="381000" cy="369888"/>
          </a:xfrm>
          <a:prstGeom prst="rect">
            <a:avLst/>
          </a:prstGeom>
          <a:solidFill>
            <a:schemeClr val="bg1"/>
          </a:solidFill>
          <a:ln w="9525">
            <a:noFill/>
            <a:miter lim="800000"/>
            <a:headEnd/>
            <a:tailEnd/>
          </a:ln>
        </p:spPr>
        <p:txBody>
          <a:bodyPr>
            <a:spAutoFit/>
          </a:bodyPr>
          <a:lstStyle/>
          <a:p>
            <a:r>
              <a:rPr lang="en-US">
                <a:latin typeface="Calibri" pitchFamily="34" charset="0"/>
              </a:rPr>
              <a:t>2</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0" y="0"/>
            <a:ext cx="9144000" cy="565150"/>
          </a:xfrm>
        </p:spPr>
        <p:txBody>
          <a:bodyPr/>
          <a:lstStyle/>
          <a:p>
            <a:pPr algn="ctr" eaLnBrk="1" hangingPunct="1"/>
            <a:r>
              <a:rPr lang="en-US" sz="2800" smtClean="0"/>
              <a:t>2009 Cummins ISL Exhaust Pressure Sensor and Mounting</a:t>
            </a:r>
          </a:p>
        </p:txBody>
      </p:sp>
      <p:sp>
        <p:nvSpPr>
          <p:cNvPr id="70658" name="TextBox 4"/>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70659" name="Content Placeholder 15"/>
          <p:cNvSpPr>
            <a:spLocks noGrp="1"/>
          </p:cNvSpPr>
          <p:nvPr>
            <p:ph sz="half" idx="1"/>
          </p:nvPr>
        </p:nvSpPr>
        <p:spPr>
          <a:xfrm>
            <a:off x="0" y="3810000"/>
            <a:ext cx="9144000" cy="2819400"/>
          </a:xfrm>
        </p:spPr>
        <p:txBody>
          <a:bodyPr/>
          <a:lstStyle/>
          <a:p>
            <a:pPr marL="179388" indent="-179388" eaLnBrk="1" hangingPunct="1"/>
            <a:r>
              <a:rPr lang="en-US" sz="2200" smtClean="0"/>
              <a:t>Exhaust pressure in the exhaust manifold, is measured by an exhaust pressure sensor. </a:t>
            </a:r>
            <a:r>
              <a:rPr lang="en-US" sz="2200" i="1" smtClean="0"/>
              <a:t>What two things does the pressure in the exhaust manifold determine? </a:t>
            </a:r>
          </a:p>
          <a:p>
            <a:pPr marL="179388" indent="-179388" eaLnBrk="1" hangingPunct="1"/>
            <a:r>
              <a:rPr lang="en-US" sz="2200" smtClean="0"/>
              <a:t>In order to maximize longevity, the sensor does NOT mount directly in the exhaust manifold. </a:t>
            </a:r>
          </a:p>
          <a:p>
            <a:pPr marL="179388" indent="-179388" eaLnBrk="1" hangingPunct="1"/>
            <a:r>
              <a:rPr lang="en-US" sz="2200" smtClean="0"/>
              <a:t>The sensor is connected by a tube to the exhaust manifold and is located on the EGR cooler outlet connection, for additional cooling of the sensor.</a:t>
            </a:r>
          </a:p>
        </p:txBody>
      </p:sp>
      <p:pic>
        <p:nvPicPr>
          <p:cNvPr id="70660" name="Picture 3"/>
          <p:cNvPicPr>
            <a:picLocks noChangeAspect="1" noChangeArrowheads="1"/>
          </p:cNvPicPr>
          <p:nvPr/>
        </p:nvPicPr>
        <p:blipFill>
          <a:blip r:embed="rId3"/>
          <a:srcRect/>
          <a:stretch>
            <a:fillRect/>
          </a:stretch>
        </p:blipFill>
        <p:spPr bwMode="auto">
          <a:xfrm>
            <a:off x="2438400" y="685800"/>
            <a:ext cx="4384675" cy="30368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0" y="0"/>
            <a:ext cx="9144000" cy="565150"/>
          </a:xfrm>
        </p:spPr>
        <p:txBody>
          <a:bodyPr/>
          <a:lstStyle/>
          <a:p>
            <a:pPr algn="ctr" eaLnBrk="1" hangingPunct="1"/>
            <a:r>
              <a:rPr lang="en-US" sz="2800" smtClean="0"/>
              <a:t>2009 Cummins ISL Exhaust Aftertreatment Components</a:t>
            </a:r>
          </a:p>
        </p:txBody>
      </p:sp>
      <p:sp>
        <p:nvSpPr>
          <p:cNvPr id="72706" name="TextBox 4"/>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pic>
        <p:nvPicPr>
          <p:cNvPr id="72707" name="Picture 3"/>
          <p:cNvPicPr>
            <a:picLocks noChangeAspect="1" noChangeArrowheads="1"/>
          </p:cNvPicPr>
          <p:nvPr/>
        </p:nvPicPr>
        <p:blipFill>
          <a:blip r:embed="rId3"/>
          <a:srcRect/>
          <a:stretch>
            <a:fillRect/>
          </a:stretch>
        </p:blipFill>
        <p:spPr bwMode="auto">
          <a:xfrm>
            <a:off x="3171825" y="914400"/>
            <a:ext cx="5903913" cy="4038600"/>
          </a:xfrm>
          <a:prstGeom prst="rect">
            <a:avLst/>
          </a:prstGeom>
          <a:noFill/>
          <a:ln w="9525">
            <a:noFill/>
            <a:miter lim="800000"/>
            <a:headEnd/>
            <a:tailEnd/>
          </a:ln>
        </p:spPr>
      </p:pic>
      <p:sp>
        <p:nvSpPr>
          <p:cNvPr id="10" name="Content Placeholder 15"/>
          <p:cNvSpPr>
            <a:spLocks noGrp="1"/>
          </p:cNvSpPr>
          <p:nvPr>
            <p:ph sz="half" idx="1"/>
          </p:nvPr>
        </p:nvSpPr>
        <p:spPr>
          <a:xfrm>
            <a:off x="0" y="914400"/>
            <a:ext cx="3200400" cy="5715000"/>
          </a:xfrm>
        </p:spPr>
        <p:txBody>
          <a:bodyPr rtlCol="0">
            <a:normAutofit fontScale="92500"/>
          </a:bodyPr>
          <a:lstStyle/>
          <a:p>
            <a:pPr marL="0" indent="0" eaLnBrk="1" fontAlgn="auto" hangingPunct="1">
              <a:spcAft>
                <a:spcPts val="0"/>
              </a:spcAft>
              <a:buFont typeface="Arial" pitchFamily="34" charset="0"/>
              <a:buNone/>
              <a:defRPr/>
            </a:pPr>
            <a:r>
              <a:rPr lang="en-US" sz="2200" dirty="0" smtClean="0"/>
              <a:t>The aftertreatment system is used to reduce particulate emissions and is composed of six main components:</a:t>
            </a:r>
          </a:p>
          <a:p>
            <a:pPr marL="0" indent="0" eaLnBrk="1" fontAlgn="auto" hangingPunct="1">
              <a:spcAft>
                <a:spcPts val="0"/>
              </a:spcAft>
              <a:buFont typeface="Arial" pitchFamily="34" charset="0"/>
              <a:buNone/>
              <a:defRPr/>
            </a:pPr>
            <a:endParaRPr lang="en-US" sz="2200" dirty="0" smtClean="0"/>
          </a:p>
          <a:p>
            <a:pPr marL="514350" indent="-514350" eaLnBrk="1" fontAlgn="auto" hangingPunct="1">
              <a:spcAft>
                <a:spcPts val="0"/>
              </a:spcAft>
              <a:buFont typeface="Arial" pitchFamily="34" charset="0"/>
              <a:buAutoNum type="arabicPeriod"/>
              <a:defRPr/>
            </a:pPr>
            <a:r>
              <a:rPr lang="en-US" sz="2200" dirty="0" smtClean="0"/>
              <a:t>Aftertreatment inlet</a:t>
            </a:r>
          </a:p>
          <a:p>
            <a:pPr marL="514350" indent="-514350" eaLnBrk="1" fontAlgn="auto" hangingPunct="1">
              <a:spcAft>
                <a:spcPts val="0"/>
              </a:spcAft>
              <a:buFont typeface="Arial" pitchFamily="34" charset="0"/>
              <a:buAutoNum type="arabicPeriod"/>
              <a:defRPr/>
            </a:pPr>
            <a:r>
              <a:rPr lang="en-US" sz="2200" dirty="0" smtClean="0"/>
              <a:t>Aftertreatment diesel particulate filter differential pressure sensor</a:t>
            </a:r>
          </a:p>
          <a:p>
            <a:pPr marL="514350" indent="-514350" eaLnBrk="1" fontAlgn="auto" hangingPunct="1">
              <a:spcAft>
                <a:spcPts val="0"/>
              </a:spcAft>
              <a:buFont typeface="Arial" pitchFamily="34" charset="0"/>
              <a:buAutoNum type="arabicPeriod"/>
              <a:defRPr/>
            </a:pPr>
            <a:r>
              <a:rPr lang="en-US" sz="2200" dirty="0"/>
              <a:t>D</a:t>
            </a:r>
            <a:r>
              <a:rPr lang="en-US" sz="2200" dirty="0" smtClean="0"/>
              <a:t>iesel oxidation catalyst</a:t>
            </a:r>
          </a:p>
          <a:p>
            <a:pPr marL="514350" indent="-514350" eaLnBrk="1" fontAlgn="auto" hangingPunct="1">
              <a:spcAft>
                <a:spcPts val="0"/>
              </a:spcAft>
              <a:buFont typeface="Arial" pitchFamily="34" charset="0"/>
              <a:buAutoNum type="arabicPeriod"/>
              <a:defRPr/>
            </a:pPr>
            <a:r>
              <a:rPr lang="en-US" sz="2200" dirty="0" smtClean="0"/>
              <a:t>Diesel particulate filter</a:t>
            </a:r>
          </a:p>
          <a:p>
            <a:pPr marL="514350" indent="-514350" eaLnBrk="1" fontAlgn="auto" hangingPunct="1">
              <a:spcAft>
                <a:spcPts val="0"/>
              </a:spcAft>
              <a:buFont typeface="Arial" pitchFamily="34" charset="0"/>
              <a:buAutoNum type="arabicPeriod"/>
              <a:defRPr/>
            </a:pPr>
            <a:r>
              <a:rPr lang="en-US" sz="2200" dirty="0" smtClean="0"/>
              <a:t>Aftertreatment outlet</a:t>
            </a:r>
          </a:p>
          <a:p>
            <a:pPr marL="514350" indent="-514350" eaLnBrk="1" fontAlgn="auto" hangingPunct="1">
              <a:spcAft>
                <a:spcPts val="0"/>
              </a:spcAft>
              <a:buFont typeface="Arial" pitchFamily="34" charset="0"/>
              <a:buAutoNum type="arabicPeriod"/>
              <a:defRPr/>
            </a:pPr>
            <a:r>
              <a:rPr lang="en-US" sz="2200" dirty="0" smtClean="0"/>
              <a:t>Aftertreatment exhaust gas temperature sensors</a:t>
            </a:r>
            <a:endParaRPr lang="en-US" sz="2200" dirty="0"/>
          </a:p>
        </p:txBody>
      </p:sp>
      <p:sp>
        <p:nvSpPr>
          <p:cNvPr id="72709" name="TextBox 8"/>
          <p:cNvSpPr txBox="1">
            <a:spLocks noChangeArrowheads="1"/>
          </p:cNvSpPr>
          <p:nvPr/>
        </p:nvSpPr>
        <p:spPr bwMode="auto">
          <a:xfrm>
            <a:off x="3962400" y="2895600"/>
            <a:ext cx="381000" cy="369888"/>
          </a:xfrm>
          <a:prstGeom prst="rect">
            <a:avLst/>
          </a:prstGeom>
          <a:solidFill>
            <a:schemeClr val="bg1"/>
          </a:solidFill>
          <a:ln w="9525">
            <a:noFill/>
            <a:miter lim="800000"/>
            <a:headEnd/>
            <a:tailEnd/>
          </a:ln>
        </p:spPr>
        <p:txBody>
          <a:bodyPr>
            <a:spAutoFit/>
          </a:bodyPr>
          <a:lstStyle/>
          <a:p>
            <a:r>
              <a:rPr lang="en-US">
                <a:latin typeface="Calibri" pitchFamily="34" charset="0"/>
              </a:rPr>
              <a:t>1</a:t>
            </a:r>
          </a:p>
        </p:txBody>
      </p:sp>
      <p:sp>
        <p:nvSpPr>
          <p:cNvPr id="72710" name="TextBox 10"/>
          <p:cNvSpPr txBox="1">
            <a:spLocks noChangeArrowheads="1"/>
          </p:cNvSpPr>
          <p:nvPr/>
        </p:nvSpPr>
        <p:spPr bwMode="auto">
          <a:xfrm>
            <a:off x="4267200" y="3200400"/>
            <a:ext cx="381000" cy="369888"/>
          </a:xfrm>
          <a:prstGeom prst="rect">
            <a:avLst/>
          </a:prstGeom>
          <a:solidFill>
            <a:schemeClr val="bg1"/>
          </a:solidFill>
          <a:ln w="9525">
            <a:noFill/>
            <a:miter lim="800000"/>
            <a:headEnd/>
            <a:tailEnd/>
          </a:ln>
        </p:spPr>
        <p:txBody>
          <a:bodyPr>
            <a:spAutoFit/>
          </a:bodyPr>
          <a:lstStyle/>
          <a:p>
            <a:r>
              <a:rPr lang="en-US">
                <a:latin typeface="Calibri" pitchFamily="34" charset="0"/>
              </a:rPr>
              <a:t>2</a:t>
            </a:r>
          </a:p>
        </p:txBody>
      </p:sp>
      <p:sp>
        <p:nvSpPr>
          <p:cNvPr id="72711" name="TextBox 11"/>
          <p:cNvSpPr txBox="1">
            <a:spLocks noChangeArrowheads="1"/>
          </p:cNvSpPr>
          <p:nvPr/>
        </p:nvSpPr>
        <p:spPr bwMode="auto">
          <a:xfrm>
            <a:off x="4800600" y="3505200"/>
            <a:ext cx="381000" cy="369888"/>
          </a:xfrm>
          <a:prstGeom prst="rect">
            <a:avLst/>
          </a:prstGeom>
          <a:solidFill>
            <a:schemeClr val="bg1"/>
          </a:solidFill>
          <a:ln w="9525">
            <a:noFill/>
            <a:miter lim="800000"/>
            <a:headEnd/>
            <a:tailEnd/>
          </a:ln>
        </p:spPr>
        <p:txBody>
          <a:bodyPr>
            <a:spAutoFit/>
          </a:bodyPr>
          <a:lstStyle/>
          <a:p>
            <a:r>
              <a:rPr lang="en-US">
                <a:latin typeface="Calibri" pitchFamily="34" charset="0"/>
              </a:rPr>
              <a:t>3</a:t>
            </a:r>
          </a:p>
        </p:txBody>
      </p:sp>
      <p:sp>
        <p:nvSpPr>
          <p:cNvPr id="72712" name="TextBox 12"/>
          <p:cNvSpPr txBox="1">
            <a:spLocks noChangeArrowheads="1"/>
          </p:cNvSpPr>
          <p:nvPr/>
        </p:nvSpPr>
        <p:spPr bwMode="auto">
          <a:xfrm>
            <a:off x="5715000" y="3962400"/>
            <a:ext cx="381000" cy="369888"/>
          </a:xfrm>
          <a:prstGeom prst="rect">
            <a:avLst/>
          </a:prstGeom>
          <a:solidFill>
            <a:schemeClr val="bg1"/>
          </a:solidFill>
          <a:ln w="9525">
            <a:noFill/>
            <a:miter lim="800000"/>
            <a:headEnd/>
            <a:tailEnd/>
          </a:ln>
        </p:spPr>
        <p:txBody>
          <a:bodyPr>
            <a:spAutoFit/>
          </a:bodyPr>
          <a:lstStyle/>
          <a:p>
            <a:r>
              <a:rPr lang="en-US">
                <a:latin typeface="Calibri" pitchFamily="34" charset="0"/>
              </a:rPr>
              <a:t>4</a:t>
            </a:r>
          </a:p>
        </p:txBody>
      </p:sp>
      <p:sp>
        <p:nvSpPr>
          <p:cNvPr id="72713" name="TextBox 13"/>
          <p:cNvSpPr txBox="1">
            <a:spLocks noChangeArrowheads="1"/>
          </p:cNvSpPr>
          <p:nvPr/>
        </p:nvSpPr>
        <p:spPr bwMode="auto">
          <a:xfrm>
            <a:off x="6400800" y="4343400"/>
            <a:ext cx="381000" cy="369888"/>
          </a:xfrm>
          <a:prstGeom prst="rect">
            <a:avLst/>
          </a:prstGeom>
          <a:solidFill>
            <a:schemeClr val="bg1"/>
          </a:solidFill>
          <a:ln w="9525">
            <a:noFill/>
            <a:miter lim="800000"/>
            <a:headEnd/>
            <a:tailEnd/>
          </a:ln>
        </p:spPr>
        <p:txBody>
          <a:bodyPr>
            <a:spAutoFit/>
          </a:bodyPr>
          <a:lstStyle/>
          <a:p>
            <a:r>
              <a:rPr lang="en-US">
                <a:latin typeface="Calibri" pitchFamily="34" charset="0"/>
              </a:rPr>
              <a:t>5</a:t>
            </a:r>
          </a:p>
        </p:txBody>
      </p:sp>
      <p:sp>
        <p:nvSpPr>
          <p:cNvPr id="72714" name="TextBox 14"/>
          <p:cNvSpPr txBox="1">
            <a:spLocks noChangeArrowheads="1"/>
          </p:cNvSpPr>
          <p:nvPr/>
        </p:nvSpPr>
        <p:spPr bwMode="auto">
          <a:xfrm>
            <a:off x="6858000" y="1371600"/>
            <a:ext cx="381000" cy="369888"/>
          </a:xfrm>
          <a:prstGeom prst="rect">
            <a:avLst/>
          </a:prstGeom>
          <a:solidFill>
            <a:schemeClr val="bg1"/>
          </a:solidFill>
          <a:ln w="9525">
            <a:noFill/>
            <a:miter lim="800000"/>
            <a:headEnd/>
            <a:tailEnd/>
          </a:ln>
        </p:spPr>
        <p:txBody>
          <a:bodyPr>
            <a:spAutoFit/>
          </a:bodyPr>
          <a:lstStyle/>
          <a:p>
            <a:r>
              <a:rPr lang="en-US">
                <a:latin typeface="Calibri" pitchFamily="34" charset="0"/>
              </a:rPr>
              <a:t>6</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273050"/>
            <a:ext cx="8305800" cy="565150"/>
          </a:xfrm>
        </p:spPr>
        <p:txBody>
          <a:bodyPr/>
          <a:lstStyle/>
          <a:p>
            <a:pPr eaLnBrk="1" hangingPunct="1"/>
            <a:r>
              <a:rPr lang="en-US" sz="2400" smtClean="0"/>
              <a:t>2009 Cummins ISL Exhaust System Flow and Overall Operation</a:t>
            </a:r>
          </a:p>
        </p:txBody>
      </p:sp>
      <p:pic>
        <p:nvPicPr>
          <p:cNvPr id="74754" name="Picture 3"/>
          <p:cNvPicPr>
            <a:picLocks noGrp="1" noChangeAspect="1" noChangeArrowheads="1"/>
          </p:cNvPicPr>
          <p:nvPr>
            <p:ph idx="1"/>
          </p:nvPr>
        </p:nvPicPr>
        <p:blipFill>
          <a:blip r:embed="rId3"/>
          <a:srcRect/>
          <a:stretch>
            <a:fillRect/>
          </a:stretch>
        </p:blipFill>
        <p:spPr>
          <a:xfrm>
            <a:off x="3503613" y="1219200"/>
            <a:ext cx="5640387" cy="3786188"/>
          </a:xfrm>
        </p:spPr>
      </p:pic>
      <p:sp>
        <p:nvSpPr>
          <p:cNvPr id="7" name="Text Placeholder 6"/>
          <p:cNvSpPr>
            <a:spLocks noGrp="1"/>
          </p:cNvSpPr>
          <p:nvPr>
            <p:ph type="body" sz="half" idx="2"/>
          </p:nvPr>
        </p:nvSpPr>
        <p:spPr/>
        <p:txBody>
          <a:bodyPr rtlCol="0">
            <a:normAutofit/>
          </a:bodyPr>
          <a:lstStyle/>
          <a:p>
            <a:pPr eaLnBrk="1" fontAlgn="auto" hangingPunct="1">
              <a:spcAft>
                <a:spcPts val="0"/>
              </a:spcAft>
              <a:buFont typeface="Arial" pitchFamily="34" charset="0"/>
              <a:buNone/>
              <a:defRPr/>
            </a:pPr>
            <a:r>
              <a:rPr lang="en-US" sz="2000" b="1" dirty="0" smtClean="0"/>
              <a:t>Exhaust System Flow (1)</a:t>
            </a:r>
          </a:p>
          <a:p>
            <a:pPr eaLnBrk="1" fontAlgn="auto" hangingPunct="1">
              <a:spcAft>
                <a:spcPts val="0"/>
              </a:spcAft>
              <a:buFont typeface="Arial" pitchFamily="34" charset="0"/>
              <a:buNone/>
              <a:defRPr/>
            </a:pPr>
            <a:endParaRPr lang="en-US" sz="2000" b="1" dirty="0" smtClean="0"/>
          </a:p>
          <a:p>
            <a:pPr marL="457200" indent="-457200" eaLnBrk="1" fontAlgn="auto" hangingPunct="1">
              <a:spcAft>
                <a:spcPts val="0"/>
              </a:spcAft>
              <a:buFont typeface="+mj-lt"/>
              <a:buAutoNum type="arabicPeriod"/>
              <a:defRPr/>
            </a:pPr>
            <a:r>
              <a:rPr lang="en-US" sz="1600" dirty="0" smtClean="0"/>
              <a:t>Exhaust valves</a:t>
            </a:r>
          </a:p>
          <a:p>
            <a:pPr marL="457200" indent="-457200" eaLnBrk="1" fontAlgn="auto" hangingPunct="1">
              <a:spcAft>
                <a:spcPts val="0"/>
              </a:spcAft>
              <a:buFont typeface="+mj-lt"/>
              <a:buAutoNum type="arabicPeriod"/>
              <a:defRPr/>
            </a:pPr>
            <a:r>
              <a:rPr lang="en-US" sz="1600" dirty="0" smtClean="0"/>
              <a:t>Exhaust port</a:t>
            </a:r>
          </a:p>
          <a:p>
            <a:pPr marL="457200" indent="-457200" eaLnBrk="1" fontAlgn="auto" hangingPunct="1">
              <a:spcAft>
                <a:spcPts val="0"/>
              </a:spcAft>
              <a:buFont typeface="+mj-lt"/>
              <a:buAutoNum type="arabicPeriod"/>
              <a:defRPr/>
            </a:pPr>
            <a:r>
              <a:rPr lang="en-US" sz="1600" dirty="0" smtClean="0"/>
              <a:t>Exhaust manifold</a:t>
            </a:r>
          </a:p>
          <a:p>
            <a:pPr marL="457200" indent="-457200" eaLnBrk="1" fontAlgn="auto" hangingPunct="1">
              <a:spcAft>
                <a:spcPts val="0"/>
              </a:spcAft>
              <a:buFont typeface="+mj-lt"/>
              <a:buAutoNum type="arabicPeriod"/>
              <a:defRPr/>
            </a:pPr>
            <a:r>
              <a:rPr lang="en-US" sz="1600" dirty="0" smtClean="0"/>
              <a:t>Turbocharger turbine housing</a:t>
            </a:r>
          </a:p>
          <a:p>
            <a:pPr marL="457200" indent="-457200" eaLnBrk="1" fontAlgn="auto" hangingPunct="1">
              <a:spcAft>
                <a:spcPts val="0"/>
              </a:spcAft>
              <a:buFont typeface="+mj-lt"/>
              <a:buAutoNum type="arabicPeriod"/>
              <a:defRPr/>
            </a:pPr>
            <a:r>
              <a:rPr lang="en-US" sz="1600" dirty="0" smtClean="0"/>
              <a:t>Turbocharger exhaust outlet</a:t>
            </a:r>
          </a:p>
          <a:p>
            <a:pPr marL="457200" indent="-457200" eaLnBrk="1" fontAlgn="auto" hangingPunct="1">
              <a:spcAft>
                <a:spcPts val="0"/>
              </a:spcAft>
              <a:buFont typeface="+mj-lt"/>
              <a:buAutoNum type="arabicPeriod"/>
              <a:defRPr/>
            </a:pPr>
            <a:r>
              <a:rPr lang="en-US" sz="1600" dirty="0" smtClean="0"/>
              <a:t>EGR cooler gas inlet</a:t>
            </a:r>
          </a:p>
          <a:p>
            <a:pPr marL="457200" indent="-457200" eaLnBrk="1" fontAlgn="auto" hangingPunct="1">
              <a:spcAft>
                <a:spcPts val="0"/>
              </a:spcAft>
              <a:buFont typeface="+mj-lt"/>
              <a:buAutoNum type="arabicPeriod"/>
              <a:defRPr/>
            </a:pPr>
            <a:r>
              <a:rPr lang="en-US" sz="1600" dirty="0" smtClean="0"/>
              <a:t>EGR cooler</a:t>
            </a:r>
          </a:p>
          <a:p>
            <a:pPr marL="457200" indent="-457200" eaLnBrk="1" fontAlgn="auto" hangingPunct="1">
              <a:spcAft>
                <a:spcPts val="0"/>
              </a:spcAft>
              <a:buFont typeface="+mj-lt"/>
              <a:buAutoNum type="arabicPeriod"/>
              <a:defRPr/>
            </a:pPr>
            <a:r>
              <a:rPr lang="en-US" sz="1600" dirty="0" smtClean="0"/>
              <a:t>EGR cooler gas outlet</a:t>
            </a:r>
          </a:p>
          <a:p>
            <a:pPr marL="457200" indent="-457200" eaLnBrk="1" fontAlgn="auto" hangingPunct="1">
              <a:spcAft>
                <a:spcPts val="0"/>
              </a:spcAft>
              <a:buFont typeface="+mj-lt"/>
              <a:buAutoNum type="arabicPeriod"/>
              <a:defRPr/>
            </a:pPr>
            <a:r>
              <a:rPr lang="en-US" sz="1600" dirty="0" smtClean="0"/>
              <a:t>EGR valve</a:t>
            </a:r>
            <a:endParaRPr lang="en-US" sz="1600" dirty="0"/>
          </a:p>
        </p:txBody>
      </p:sp>
      <p:sp>
        <p:nvSpPr>
          <p:cNvPr id="74756" name="TextBox 4"/>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0"/>
            <a:ext cx="8305800" cy="565150"/>
          </a:xfrm>
        </p:spPr>
        <p:txBody>
          <a:bodyPr/>
          <a:lstStyle/>
          <a:p>
            <a:pPr eaLnBrk="1" hangingPunct="1"/>
            <a:r>
              <a:rPr lang="en-US" sz="2400" smtClean="0"/>
              <a:t>2009 Cummins ISL Exhaust System Flow and Overall Operation</a:t>
            </a:r>
          </a:p>
        </p:txBody>
      </p:sp>
      <p:pic>
        <p:nvPicPr>
          <p:cNvPr id="76802" name="Picture 2"/>
          <p:cNvPicPr>
            <a:picLocks noGrp="1" noChangeAspect="1" noChangeArrowheads="1"/>
          </p:cNvPicPr>
          <p:nvPr>
            <p:ph idx="1"/>
          </p:nvPr>
        </p:nvPicPr>
        <p:blipFill>
          <a:blip r:embed="rId3"/>
          <a:srcRect/>
          <a:stretch>
            <a:fillRect/>
          </a:stretch>
        </p:blipFill>
        <p:spPr>
          <a:xfrm>
            <a:off x="838200" y="685800"/>
            <a:ext cx="7315200" cy="3657600"/>
          </a:xfrm>
        </p:spPr>
      </p:pic>
      <p:sp>
        <p:nvSpPr>
          <p:cNvPr id="76803" name="Text Placeholder 6"/>
          <p:cNvSpPr>
            <a:spLocks noGrp="1"/>
          </p:cNvSpPr>
          <p:nvPr>
            <p:ph type="body" sz="half" idx="2"/>
          </p:nvPr>
        </p:nvSpPr>
        <p:spPr>
          <a:xfrm>
            <a:off x="457200" y="4343400"/>
            <a:ext cx="7924800" cy="533400"/>
          </a:xfrm>
        </p:spPr>
        <p:txBody>
          <a:bodyPr/>
          <a:lstStyle/>
          <a:p>
            <a:pPr eaLnBrk="1" hangingPunct="1"/>
            <a:r>
              <a:rPr lang="en-US" sz="2000" b="1" smtClean="0"/>
              <a:t>Exhaust System Flow (2)</a:t>
            </a:r>
          </a:p>
        </p:txBody>
      </p:sp>
      <p:sp>
        <p:nvSpPr>
          <p:cNvPr id="10" name="Text Placeholder 6"/>
          <p:cNvSpPr txBox="1">
            <a:spLocks/>
          </p:cNvSpPr>
          <p:nvPr/>
        </p:nvSpPr>
        <p:spPr>
          <a:xfrm>
            <a:off x="0" y="4800600"/>
            <a:ext cx="8686800" cy="2057400"/>
          </a:xfrm>
          <a:prstGeom prst="rect">
            <a:avLst/>
          </a:prstGeom>
        </p:spPr>
        <p:txBody>
          <a:bodyPr numCol="2">
            <a:normAutofit fontScale="92500" lnSpcReduction="20000"/>
          </a:bodyPr>
          <a:lstStyle/>
          <a:p>
            <a:pPr marL="342900" indent="-342900" fontAlgn="auto">
              <a:spcBef>
                <a:spcPct val="20000"/>
              </a:spcBef>
              <a:spcAft>
                <a:spcPts val="0"/>
              </a:spcAft>
              <a:buFont typeface="+mj-lt"/>
              <a:buAutoNum type="arabicPeriod"/>
              <a:defRPr/>
            </a:pPr>
            <a:r>
              <a:rPr lang="en-US" sz="1400" dirty="0">
                <a:latin typeface="+mn-lt"/>
              </a:rPr>
              <a:t>Exhaust from turbocharger</a:t>
            </a:r>
          </a:p>
          <a:p>
            <a:pPr marL="342900" indent="-342900" fontAlgn="auto">
              <a:spcBef>
                <a:spcPct val="20000"/>
              </a:spcBef>
              <a:spcAft>
                <a:spcPts val="0"/>
              </a:spcAft>
              <a:buFont typeface="+mj-lt"/>
              <a:buAutoNum type="arabicPeriod"/>
              <a:defRPr/>
            </a:pPr>
            <a:r>
              <a:rPr lang="en-US" sz="1400" dirty="0">
                <a:latin typeface="+mn-lt"/>
              </a:rPr>
              <a:t>Exhaust pipe with exhaust mixture</a:t>
            </a:r>
          </a:p>
          <a:p>
            <a:pPr marL="342900" indent="-342900" fontAlgn="auto">
              <a:spcBef>
                <a:spcPct val="20000"/>
              </a:spcBef>
              <a:spcAft>
                <a:spcPts val="0"/>
              </a:spcAft>
              <a:buFont typeface="+mj-lt"/>
              <a:buAutoNum type="arabicPeriod"/>
              <a:defRPr/>
            </a:pPr>
            <a:r>
              <a:rPr lang="en-US" sz="1400" dirty="0">
                <a:latin typeface="+mn-lt"/>
              </a:rPr>
              <a:t>Exhaust gas temperature sensor number 1</a:t>
            </a:r>
          </a:p>
          <a:p>
            <a:pPr marL="342900" indent="-342900" fontAlgn="auto">
              <a:spcBef>
                <a:spcPct val="20000"/>
              </a:spcBef>
              <a:spcAft>
                <a:spcPts val="0"/>
              </a:spcAft>
              <a:buFont typeface="+mj-lt"/>
              <a:buAutoNum type="arabicPeriod"/>
              <a:defRPr/>
            </a:pPr>
            <a:r>
              <a:rPr lang="en-US" sz="1400" dirty="0">
                <a:latin typeface="+mn-lt"/>
              </a:rPr>
              <a:t>Aftertreatment inlet</a:t>
            </a:r>
          </a:p>
          <a:p>
            <a:pPr marL="342900" indent="-342900" fontAlgn="auto">
              <a:spcBef>
                <a:spcPct val="20000"/>
              </a:spcBef>
              <a:spcAft>
                <a:spcPts val="0"/>
              </a:spcAft>
              <a:buFont typeface="+mj-lt"/>
              <a:buAutoNum type="arabicPeriod"/>
              <a:defRPr/>
            </a:pPr>
            <a:r>
              <a:rPr lang="en-US" sz="1400" dirty="0">
                <a:latin typeface="+mn-lt"/>
              </a:rPr>
              <a:t>Aftertreatment DPF delta p sensor</a:t>
            </a:r>
          </a:p>
          <a:p>
            <a:pPr marL="342900" indent="-342900" fontAlgn="auto">
              <a:spcBef>
                <a:spcPct val="20000"/>
              </a:spcBef>
              <a:spcAft>
                <a:spcPts val="0"/>
              </a:spcAft>
              <a:buFont typeface="+mj-lt"/>
              <a:buAutoNum type="arabicPeriod"/>
              <a:defRPr/>
            </a:pPr>
            <a:r>
              <a:rPr lang="en-US" sz="1400" dirty="0">
                <a:latin typeface="+mn-lt"/>
              </a:rPr>
              <a:t>Diesel Oxidation Catalyst (DOC)</a:t>
            </a:r>
          </a:p>
          <a:p>
            <a:pPr marL="342900" indent="-342900" fontAlgn="auto">
              <a:spcBef>
                <a:spcPct val="20000"/>
              </a:spcBef>
              <a:spcAft>
                <a:spcPts val="0"/>
              </a:spcAft>
              <a:buFont typeface="+mj-lt"/>
              <a:buAutoNum type="arabicPeriod"/>
              <a:defRPr/>
            </a:pPr>
            <a:r>
              <a:rPr lang="en-US" sz="1400" dirty="0">
                <a:latin typeface="+mn-lt"/>
              </a:rPr>
              <a:t>Exhaust gas temperature sensor number 2</a:t>
            </a:r>
          </a:p>
          <a:p>
            <a:pPr marL="342900" indent="-342900" fontAlgn="auto">
              <a:spcBef>
                <a:spcPct val="20000"/>
              </a:spcBef>
              <a:spcAft>
                <a:spcPts val="0"/>
              </a:spcAft>
              <a:buFont typeface="+mj-lt"/>
              <a:buAutoNum type="arabicPeriod"/>
              <a:defRPr/>
            </a:pPr>
            <a:r>
              <a:rPr lang="en-US" sz="1400" dirty="0">
                <a:latin typeface="+mn-lt"/>
              </a:rPr>
              <a:t>DPF differential pressure sensor tubes (Hi*)</a:t>
            </a:r>
          </a:p>
          <a:p>
            <a:pPr marL="342900" indent="-342900" fontAlgn="auto">
              <a:spcBef>
                <a:spcPct val="20000"/>
              </a:spcBef>
              <a:spcAft>
                <a:spcPts val="0"/>
              </a:spcAft>
              <a:buFont typeface="+mj-lt"/>
              <a:buAutoNum type="arabicPeriod"/>
              <a:defRPr/>
            </a:pPr>
            <a:endParaRPr lang="en-US" sz="1400" dirty="0">
              <a:latin typeface="+mn-lt"/>
            </a:endParaRPr>
          </a:p>
          <a:p>
            <a:pPr marL="342900" indent="-342900" fontAlgn="auto">
              <a:spcBef>
                <a:spcPct val="20000"/>
              </a:spcBef>
              <a:spcAft>
                <a:spcPts val="0"/>
              </a:spcAft>
              <a:defRPr/>
            </a:pPr>
            <a:endParaRPr lang="en-US" sz="1400" dirty="0">
              <a:latin typeface="+mn-lt"/>
            </a:endParaRPr>
          </a:p>
          <a:p>
            <a:pPr marL="342900" indent="-342900" fontAlgn="auto">
              <a:spcBef>
                <a:spcPct val="20000"/>
              </a:spcBef>
              <a:spcAft>
                <a:spcPts val="0"/>
              </a:spcAft>
              <a:buFont typeface="+mj-lt"/>
              <a:buAutoNum type="arabicPeriod" startAt="9"/>
              <a:defRPr/>
            </a:pPr>
            <a:r>
              <a:rPr lang="en-US" sz="1400" dirty="0">
                <a:latin typeface="+mn-lt"/>
              </a:rPr>
              <a:t>Installation alignment tab</a:t>
            </a:r>
          </a:p>
          <a:p>
            <a:pPr marL="342900" indent="-342900" fontAlgn="auto">
              <a:spcBef>
                <a:spcPct val="20000"/>
              </a:spcBef>
              <a:spcAft>
                <a:spcPts val="0"/>
              </a:spcAft>
              <a:buFont typeface="+mj-lt"/>
              <a:buAutoNum type="arabicPeriod" startAt="9"/>
              <a:defRPr/>
            </a:pPr>
            <a:r>
              <a:rPr lang="en-US" sz="1400" dirty="0">
                <a:latin typeface="+mn-lt"/>
              </a:rPr>
              <a:t>Diesel Particulate Filter</a:t>
            </a:r>
          </a:p>
          <a:p>
            <a:pPr marL="342900" indent="-342900" fontAlgn="auto">
              <a:spcBef>
                <a:spcPct val="20000"/>
              </a:spcBef>
              <a:spcAft>
                <a:spcPts val="0"/>
              </a:spcAft>
              <a:buFont typeface="+mj-lt"/>
              <a:buAutoNum type="arabicPeriod" startAt="9"/>
              <a:defRPr/>
            </a:pPr>
            <a:r>
              <a:rPr lang="en-US" sz="1400" dirty="0">
                <a:latin typeface="+mn-lt"/>
              </a:rPr>
              <a:t>DPF differential pressure sensor tubes (Low*)</a:t>
            </a:r>
          </a:p>
          <a:p>
            <a:pPr marL="342900" indent="-342900" fontAlgn="auto">
              <a:spcBef>
                <a:spcPct val="20000"/>
              </a:spcBef>
              <a:spcAft>
                <a:spcPts val="0"/>
              </a:spcAft>
              <a:buFont typeface="+mj-lt"/>
              <a:buAutoNum type="arabicPeriod" startAt="9"/>
              <a:defRPr/>
            </a:pPr>
            <a:r>
              <a:rPr lang="en-US" sz="1400" dirty="0">
                <a:latin typeface="+mn-lt"/>
              </a:rPr>
              <a:t>Aftertreatment outlet</a:t>
            </a:r>
          </a:p>
          <a:p>
            <a:pPr marL="342900" indent="-342900" fontAlgn="auto">
              <a:spcBef>
                <a:spcPct val="20000"/>
              </a:spcBef>
              <a:spcAft>
                <a:spcPts val="0"/>
              </a:spcAft>
              <a:buFont typeface="+mj-lt"/>
              <a:buAutoNum type="arabicPeriod" startAt="9"/>
              <a:defRPr/>
            </a:pPr>
            <a:r>
              <a:rPr lang="en-US" sz="1400" dirty="0">
                <a:latin typeface="+mn-lt"/>
              </a:rPr>
              <a:t>Exhaust gas temperature sensor number 3</a:t>
            </a:r>
          </a:p>
          <a:p>
            <a:pPr marL="342900" indent="-342900" fontAlgn="auto">
              <a:spcBef>
                <a:spcPct val="20000"/>
              </a:spcBef>
              <a:spcAft>
                <a:spcPts val="0"/>
              </a:spcAft>
              <a:buFont typeface="+mj-lt"/>
              <a:buAutoNum type="arabicPeriod" startAt="9"/>
              <a:defRPr/>
            </a:pPr>
            <a:r>
              <a:rPr lang="en-US" sz="1400" dirty="0">
                <a:latin typeface="+mn-lt"/>
              </a:rPr>
              <a:t>Exhaust flow exiting aftertreatment system.</a:t>
            </a:r>
          </a:p>
          <a:p>
            <a:pPr marL="342900" indent="-342900" fontAlgn="auto">
              <a:spcBef>
                <a:spcPct val="20000"/>
              </a:spcBef>
              <a:spcAft>
                <a:spcPts val="0"/>
              </a:spcAft>
              <a:defRPr/>
            </a:pPr>
            <a:endParaRPr lang="en-US" sz="1400" dirty="0">
              <a:latin typeface="+mn-lt"/>
            </a:endParaRPr>
          </a:p>
          <a:p>
            <a:pPr fontAlgn="auto">
              <a:spcBef>
                <a:spcPct val="20000"/>
              </a:spcBef>
              <a:spcAft>
                <a:spcPts val="0"/>
              </a:spcAft>
              <a:defRPr/>
            </a:pPr>
            <a:r>
              <a:rPr lang="en-US" sz="1400" dirty="0">
                <a:latin typeface="+mn-lt"/>
              </a:rPr>
              <a:t>* Hi and Low are with respect to the flow direction. The inlet to the after treatment system is considered the (Hi) pressure side</a:t>
            </a:r>
          </a:p>
          <a:p>
            <a:pPr marL="342900" indent="-342900" fontAlgn="auto">
              <a:spcBef>
                <a:spcPct val="20000"/>
              </a:spcBef>
              <a:spcAft>
                <a:spcPts val="0"/>
              </a:spcAft>
              <a:buFont typeface="+mj-lt"/>
              <a:buAutoNum type="arabicPeriod"/>
              <a:defRPr/>
            </a:pPr>
            <a:endParaRPr lang="en-US" sz="1400" dirty="0">
              <a:latin typeface="+mn-lt"/>
            </a:endParaRPr>
          </a:p>
        </p:txBody>
      </p:sp>
      <p:sp>
        <p:nvSpPr>
          <p:cNvPr id="76805"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US" smtClean="0"/>
              <a:t>Notes on Other Engines</a:t>
            </a:r>
          </a:p>
        </p:txBody>
      </p:sp>
      <p:sp>
        <p:nvSpPr>
          <p:cNvPr id="78850" name="Content Placeholder 2"/>
          <p:cNvSpPr>
            <a:spLocks noGrp="1"/>
          </p:cNvSpPr>
          <p:nvPr>
            <p:ph idx="1"/>
          </p:nvPr>
        </p:nvSpPr>
        <p:spPr/>
        <p:txBody>
          <a:bodyPr/>
          <a:lstStyle/>
          <a:p>
            <a:pPr eaLnBrk="1" hangingPunct="1"/>
            <a:r>
              <a:rPr lang="en-US" smtClean="0"/>
              <a:t>There are Detroit Diesels at UTA with similar DOC w/DPF operations</a:t>
            </a:r>
          </a:p>
          <a:p>
            <a:pPr eaLnBrk="1" hangingPunct="1"/>
            <a:r>
              <a:rPr lang="en-US" smtClean="0"/>
              <a:t>There are also other similar Cummins engines using this system, this model is used as a representative sample</a:t>
            </a:r>
          </a:p>
          <a:p>
            <a:pPr eaLnBrk="1" hangingPunct="1"/>
            <a:r>
              <a:rPr lang="en-US" smtClean="0"/>
              <a:t>DEF w/ SCR (2010 Buses) technology will be discussed on Days 3 of training</a:t>
            </a:r>
          </a:p>
          <a:p>
            <a:pPr eaLnBrk="1" hangingPunct="1">
              <a:buFont typeface="Arial" charset="0"/>
              <a:buNone/>
            </a:pPr>
            <a:endParaRPr lang="en-US" smtClean="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rtlCol="0">
            <a:normAutofit fontScale="90000"/>
          </a:bodyPr>
          <a:lstStyle/>
          <a:p>
            <a:pPr eaLnBrk="1" fontAlgn="auto" hangingPunct="1">
              <a:spcAft>
                <a:spcPts val="0"/>
              </a:spcAft>
              <a:defRPr/>
            </a:pPr>
            <a:r>
              <a:rPr lang="en-US" dirty="0" smtClean="0"/>
              <a:t>DOC w/ DPF Emissions Control Systems</a:t>
            </a:r>
            <a:br>
              <a:rPr lang="en-US" dirty="0" smtClean="0"/>
            </a:br>
            <a:r>
              <a:rPr lang="en-US" dirty="0" smtClean="0"/>
              <a:t/>
            </a:r>
            <a:br>
              <a:rPr lang="en-US" dirty="0" smtClean="0"/>
            </a:br>
            <a:r>
              <a:rPr lang="en-US" dirty="0" smtClean="0"/>
              <a:t/>
            </a:r>
            <a:br>
              <a:rPr lang="en-US" dirty="0" smtClean="0"/>
            </a:br>
            <a:r>
              <a:rPr lang="en-US" sz="5300" dirty="0" smtClean="0"/>
              <a:t>Service</a:t>
            </a:r>
            <a:endParaRPr lang="en-US" sz="5300"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descr="https://quickserve.cummins.com/common/images/minus.gif"/>
          <p:cNvPicPr>
            <a:picLocks noChangeAspect="1" noChangeArrowheads="1"/>
          </p:cNvPicPr>
          <p:nvPr/>
        </p:nvPicPr>
        <p:blipFill>
          <a:blip r:embed="rId3"/>
          <a:srcRect/>
          <a:stretch>
            <a:fillRect/>
          </a:stretch>
        </p:blipFill>
        <p:spPr bwMode="auto">
          <a:xfrm>
            <a:off x="0" y="0"/>
            <a:ext cx="104775" cy="104775"/>
          </a:xfrm>
          <a:prstGeom prst="rect">
            <a:avLst/>
          </a:prstGeom>
          <a:noFill/>
          <a:ln w="9525">
            <a:noFill/>
            <a:miter lim="800000"/>
            <a:headEnd/>
            <a:tailEnd/>
          </a:ln>
        </p:spPr>
      </p:pic>
      <p:sp>
        <p:nvSpPr>
          <p:cNvPr id="6" name="Title 1"/>
          <p:cNvSpPr txBox="1">
            <a:spLocks/>
          </p:cNvSpPr>
          <p:nvPr/>
        </p:nvSpPr>
        <p:spPr>
          <a:xfrm>
            <a:off x="0" y="-228600"/>
            <a:ext cx="9144000" cy="1143000"/>
          </a:xfrm>
          <a:prstGeom prst="rect">
            <a:avLst/>
          </a:prstGeom>
        </p:spPr>
        <p:txBody>
          <a:bodyPr anchor="ctr"/>
          <a:lstStyle/>
          <a:p>
            <a:pPr algn="ctr" fontAlgn="auto">
              <a:spcAft>
                <a:spcPts val="0"/>
              </a:spcAft>
              <a:defRPr/>
            </a:pPr>
            <a:r>
              <a:rPr lang="en-US" sz="3100" dirty="0">
                <a:latin typeface="+mj-lt"/>
                <a:ea typeface="+mj-ea"/>
                <a:cs typeface="+mj-cs"/>
              </a:rPr>
              <a:t>Exhaust, Intake and Aftertreatment Service Instructions</a:t>
            </a:r>
          </a:p>
        </p:txBody>
      </p:sp>
      <p:sp>
        <p:nvSpPr>
          <p:cNvPr id="10" name="Text Placeholder 9"/>
          <p:cNvSpPr>
            <a:spLocks noGrp="1"/>
          </p:cNvSpPr>
          <p:nvPr>
            <p:ph type="body" idx="1"/>
          </p:nvPr>
        </p:nvSpPr>
        <p:spPr>
          <a:xfrm>
            <a:off x="457200" y="457200"/>
            <a:ext cx="8305800" cy="639763"/>
          </a:xfrm>
        </p:spPr>
        <p:txBody>
          <a:bodyPr rtlCol="0">
            <a:normAutofit fontScale="92500"/>
          </a:bodyPr>
          <a:lstStyle/>
          <a:p>
            <a:pPr eaLnBrk="1" fontAlgn="auto" hangingPunct="1">
              <a:spcAft>
                <a:spcPts val="0"/>
              </a:spcAft>
              <a:buFont typeface="Arial" pitchFamily="34" charset="0"/>
              <a:buNone/>
              <a:defRPr/>
            </a:pPr>
            <a:r>
              <a:rPr lang="en-US" dirty="0" smtClean="0"/>
              <a:t>The student guide contains 2009 ISL service manual instructions for:</a:t>
            </a:r>
          </a:p>
        </p:txBody>
      </p:sp>
      <p:sp>
        <p:nvSpPr>
          <p:cNvPr id="8" name="Content Placeholder 7"/>
          <p:cNvSpPr>
            <a:spLocks noGrp="1"/>
          </p:cNvSpPr>
          <p:nvPr>
            <p:ph sz="half" idx="2"/>
          </p:nvPr>
        </p:nvSpPr>
        <p:spPr>
          <a:xfrm>
            <a:off x="0" y="1295400"/>
            <a:ext cx="4267200" cy="4906963"/>
          </a:xfrm>
        </p:spPr>
        <p:txBody>
          <a:bodyPr rtlCol="0">
            <a:normAutofit fontScale="92500" lnSpcReduction="20000"/>
          </a:bodyPr>
          <a:lstStyle/>
          <a:p>
            <a:pPr marL="457200" indent="-457200" eaLnBrk="1" fontAlgn="auto" hangingPunct="1">
              <a:spcAft>
                <a:spcPts val="0"/>
              </a:spcAft>
              <a:buFont typeface="+mj-lt"/>
              <a:buAutoNum type="arabicPeriod"/>
              <a:defRPr/>
            </a:pPr>
            <a:r>
              <a:rPr lang="en-US" dirty="0" smtClean="0"/>
              <a:t>Dry exhaust manifold</a:t>
            </a:r>
          </a:p>
          <a:p>
            <a:pPr marL="457200" indent="-457200" eaLnBrk="1" fontAlgn="auto" hangingPunct="1">
              <a:spcAft>
                <a:spcPts val="0"/>
              </a:spcAft>
              <a:buFont typeface="+mj-lt"/>
              <a:buAutoNum type="arabicPeriod"/>
              <a:defRPr/>
            </a:pPr>
            <a:r>
              <a:rPr lang="en-US" dirty="0" smtClean="0"/>
              <a:t>Exhaust restriction</a:t>
            </a:r>
          </a:p>
          <a:p>
            <a:pPr marL="457200" indent="-457200" eaLnBrk="1" fontAlgn="auto" hangingPunct="1">
              <a:spcAft>
                <a:spcPts val="0"/>
              </a:spcAft>
              <a:buFont typeface="+mj-lt"/>
              <a:buAutoNum type="arabicPeriod"/>
              <a:defRPr/>
            </a:pPr>
            <a:r>
              <a:rPr lang="en-US" dirty="0" smtClean="0"/>
              <a:t>EGR cooler, valve and connection tubes</a:t>
            </a:r>
          </a:p>
          <a:p>
            <a:pPr marL="457200" indent="-457200" eaLnBrk="1" fontAlgn="auto" hangingPunct="1">
              <a:spcAft>
                <a:spcPts val="0"/>
              </a:spcAft>
              <a:buFont typeface="+mj-lt"/>
              <a:buAutoNum type="arabicPeriod"/>
              <a:defRPr/>
            </a:pPr>
            <a:r>
              <a:rPr lang="en-US" dirty="0" smtClean="0"/>
              <a:t>Exhaust gas pressure sensor tube</a:t>
            </a:r>
          </a:p>
          <a:p>
            <a:pPr marL="457200" indent="-457200" eaLnBrk="1" fontAlgn="auto" hangingPunct="1">
              <a:spcAft>
                <a:spcPts val="0"/>
              </a:spcAft>
              <a:buFont typeface="+mj-lt"/>
              <a:buAutoNum type="arabicPeriod"/>
              <a:defRPr/>
            </a:pPr>
            <a:r>
              <a:rPr lang="en-US" dirty="0" smtClean="0"/>
              <a:t>EGR cooler coolant lines</a:t>
            </a:r>
          </a:p>
          <a:p>
            <a:pPr marL="457200" indent="-457200" eaLnBrk="1" fontAlgn="auto" hangingPunct="1">
              <a:spcAft>
                <a:spcPts val="0"/>
              </a:spcAft>
              <a:buFont typeface="+mj-lt"/>
              <a:buAutoNum type="arabicPeriod"/>
              <a:defRPr/>
            </a:pPr>
            <a:r>
              <a:rPr lang="en-US" dirty="0" smtClean="0"/>
              <a:t>Aftertreatment DPF</a:t>
            </a:r>
          </a:p>
          <a:p>
            <a:pPr marL="457200" indent="-457200" eaLnBrk="1" fontAlgn="auto" hangingPunct="1">
              <a:spcAft>
                <a:spcPts val="0"/>
              </a:spcAft>
              <a:buFont typeface="+mj-lt"/>
              <a:buAutoNum type="arabicPeriod"/>
              <a:defRPr/>
            </a:pPr>
            <a:r>
              <a:rPr lang="en-US" dirty="0" smtClean="0"/>
              <a:t>DPF Differential pressure</a:t>
            </a:r>
          </a:p>
          <a:p>
            <a:pPr marL="457200" indent="-457200" eaLnBrk="1" fontAlgn="auto" hangingPunct="1">
              <a:spcAft>
                <a:spcPts val="0"/>
              </a:spcAft>
              <a:buFont typeface="+mj-lt"/>
              <a:buAutoNum type="arabicPeriod"/>
              <a:defRPr/>
            </a:pPr>
            <a:r>
              <a:rPr lang="en-US" dirty="0" smtClean="0"/>
              <a:t>Aftertreatment inlet and outlet</a:t>
            </a:r>
          </a:p>
          <a:p>
            <a:pPr marL="457200" indent="-457200" eaLnBrk="1" fontAlgn="auto" hangingPunct="1">
              <a:spcAft>
                <a:spcPts val="0"/>
              </a:spcAft>
              <a:buFont typeface="+mj-lt"/>
              <a:buAutoNum type="arabicPeriod"/>
              <a:defRPr/>
            </a:pPr>
            <a:r>
              <a:rPr lang="en-US" dirty="0" smtClean="0"/>
              <a:t>Aftertreatment DOC</a:t>
            </a:r>
          </a:p>
          <a:p>
            <a:pPr marL="457200" indent="-457200" eaLnBrk="1" fontAlgn="auto" hangingPunct="1">
              <a:spcAft>
                <a:spcPts val="0"/>
              </a:spcAft>
              <a:buFont typeface="+mj-lt"/>
              <a:buAutoNum type="arabicPeriod"/>
              <a:defRPr/>
            </a:pPr>
            <a:r>
              <a:rPr lang="en-US" dirty="0" smtClean="0"/>
              <a:t>Aftertreatment system</a:t>
            </a:r>
          </a:p>
          <a:p>
            <a:pPr marL="457200" indent="-457200" eaLnBrk="1" fontAlgn="auto" hangingPunct="1">
              <a:spcAft>
                <a:spcPts val="0"/>
              </a:spcAft>
              <a:buFont typeface="+mj-lt"/>
              <a:buAutoNum type="arabicPeriod"/>
              <a:defRPr/>
            </a:pPr>
            <a:r>
              <a:rPr lang="en-US" dirty="0" smtClean="0"/>
              <a:t>Exhaust system diagnostics</a:t>
            </a:r>
          </a:p>
          <a:p>
            <a:pPr marL="457200" indent="-457200" eaLnBrk="1" fontAlgn="auto" hangingPunct="1">
              <a:spcAft>
                <a:spcPts val="0"/>
              </a:spcAft>
              <a:buFont typeface="+mj-lt"/>
              <a:buAutoNum type="arabicPeriod"/>
              <a:defRPr/>
            </a:pPr>
            <a:r>
              <a:rPr lang="en-US" dirty="0" smtClean="0"/>
              <a:t>Air inlet connection</a:t>
            </a:r>
          </a:p>
          <a:p>
            <a:pPr marL="50800" indent="-50800" eaLnBrk="1" fontAlgn="auto" hangingPunct="1">
              <a:spcAft>
                <a:spcPts val="0"/>
              </a:spcAft>
              <a:buFont typeface="Arial" pitchFamily="34" charset="0"/>
              <a:buNone/>
              <a:defRPr/>
            </a:pPr>
            <a:endParaRPr lang="en-US" dirty="0"/>
          </a:p>
        </p:txBody>
      </p:sp>
      <p:sp>
        <p:nvSpPr>
          <p:cNvPr id="12" name="Content Placeholder 11"/>
          <p:cNvSpPr>
            <a:spLocks noGrp="1"/>
          </p:cNvSpPr>
          <p:nvPr>
            <p:ph sz="quarter" idx="4"/>
          </p:nvPr>
        </p:nvSpPr>
        <p:spPr>
          <a:xfrm>
            <a:off x="4267200" y="1295400"/>
            <a:ext cx="4648200" cy="4906963"/>
          </a:xfrm>
        </p:spPr>
        <p:txBody>
          <a:bodyPr rtlCol="0">
            <a:normAutofit fontScale="92500" lnSpcReduction="20000"/>
          </a:bodyPr>
          <a:lstStyle/>
          <a:p>
            <a:pPr marL="576263" indent="-576263" eaLnBrk="1" fontAlgn="auto" hangingPunct="1">
              <a:spcAft>
                <a:spcPts val="0"/>
              </a:spcAft>
              <a:buFont typeface="+mj-lt"/>
              <a:buAutoNum type="arabicPeriod" startAt="13"/>
              <a:defRPr/>
            </a:pPr>
            <a:r>
              <a:rPr lang="en-US" dirty="0" smtClean="0"/>
              <a:t>Air intake manifold</a:t>
            </a:r>
          </a:p>
          <a:p>
            <a:pPr marL="576263" indent="-576263" eaLnBrk="1" fontAlgn="auto" hangingPunct="1">
              <a:spcAft>
                <a:spcPts val="0"/>
              </a:spcAft>
              <a:buFont typeface="+mj-lt"/>
              <a:buAutoNum type="arabicPeriod" startAt="13"/>
              <a:defRPr/>
            </a:pPr>
            <a:r>
              <a:rPr lang="en-US" dirty="0" smtClean="0"/>
              <a:t>Air leaks, Air Intake and Exhaust systems</a:t>
            </a:r>
          </a:p>
          <a:p>
            <a:pPr marL="576263" indent="-576263" eaLnBrk="1" fontAlgn="auto" hangingPunct="1">
              <a:spcAft>
                <a:spcPts val="0"/>
              </a:spcAft>
              <a:buFont typeface="+mj-lt"/>
              <a:buAutoNum type="arabicPeriod" startAt="13"/>
              <a:defRPr/>
            </a:pPr>
            <a:r>
              <a:rPr lang="en-US" dirty="0" smtClean="0"/>
              <a:t>Charge Air Cooler</a:t>
            </a:r>
          </a:p>
          <a:p>
            <a:pPr marL="576263" indent="-576263" eaLnBrk="1" fontAlgn="auto" hangingPunct="1">
              <a:spcAft>
                <a:spcPts val="0"/>
              </a:spcAft>
              <a:buFont typeface="+mj-lt"/>
              <a:buAutoNum type="arabicPeriod" startAt="13"/>
              <a:defRPr/>
            </a:pPr>
            <a:r>
              <a:rPr lang="en-US" dirty="0" smtClean="0"/>
              <a:t>Air intake restriction</a:t>
            </a:r>
          </a:p>
          <a:p>
            <a:pPr marL="576263" indent="-576263" eaLnBrk="1" fontAlgn="auto" hangingPunct="1">
              <a:spcAft>
                <a:spcPts val="0"/>
              </a:spcAft>
              <a:buFont typeface="+mj-lt"/>
              <a:buAutoNum type="arabicPeriod" startAt="13"/>
              <a:defRPr/>
            </a:pPr>
            <a:r>
              <a:rPr lang="en-US" dirty="0" smtClean="0"/>
              <a:t>Turbocharger</a:t>
            </a:r>
          </a:p>
          <a:p>
            <a:pPr marL="576263" indent="-576263" eaLnBrk="1" fontAlgn="auto" hangingPunct="1">
              <a:spcAft>
                <a:spcPts val="0"/>
              </a:spcAft>
              <a:buFont typeface="+mj-lt"/>
              <a:buAutoNum type="arabicPeriod" startAt="13"/>
              <a:defRPr/>
            </a:pPr>
            <a:r>
              <a:rPr lang="en-US" dirty="0" smtClean="0"/>
              <a:t>Turbocharger coolant hoses</a:t>
            </a:r>
          </a:p>
          <a:p>
            <a:pPr marL="576263" indent="-576263" eaLnBrk="1" fontAlgn="auto" hangingPunct="1">
              <a:spcAft>
                <a:spcPts val="0"/>
              </a:spcAft>
              <a:buFont typeface="+mj-lt"/>
              <a:buAutoNum type="arabicPeriod" startAt="13"/>
              <a:defRPr/>
            </a:pPr>
            <a:r>
              <a:rPr lang="en-US" dirty="0" smtClean="0"/>
              <a:t>Turbocharger oil drain line</a:t>
            </a:r>
          </a:p>
          <a:p>
            <a:pPr marL="576263" indent="-576263" eaLnBrk="1" fontAlgn="auto" hangingPunct="1">
              <a:spcAft>
                <a:spcPts val="0"/>
              </a:spcAft>
              <a:buFont typeface="+mj-lt"/>
              <a:buAutoNum type="arabicPeriod" startAt="13"/>
              <a:defRPr/>
            </a:pPr>
            <a:r>
              <a:rPr lang="en-US" dirty="0" smtClean="0"/>
              <a:t>Turbocharger oil supply line</a:t>
            </a:r>
          </a:p>
          <a:p>
            <a:pPr marL="576263" indent="-576263" eaLnBrk="1" fontAlgn="auto" hangingPunct="1">
              <a:spcAft>
                <a:spcPts val="0"/>
              </a:spcAft>
              <a:buFont typeface="+mj-lt"/>
              <a:buAutoNum type="arabicPeriod" startAt="13"/>
              <a:defRPr/>
            </a:pPr>
            <a:r>
              <a:rPr lang="en-US" dirty="0" smtClean="0"/>
              <a:t>Intake manifold pressure</a:t>
            </a:r>
          </a:p>
          <a:p>
            <a:pPr marL="576263" indent="-576263" eaLnBrk="1" fontAlgn="auto" hangingPunct="1">
              <a:spcAft>
                <a:spcPts val="0"/>
              </a:spcAft>
              <a:buFont typeface="+mj-lt"/>
              <a:buAutoNum type="arabicPeriod" startAt="13"/>
              <a:defRPr/>
            </a:pPr>
            <a:r>
              <a:rPr lang="en-US" dirty="0" smtClean="0"/>
              <a:t>Air intake connection</a:t>
            </a:r>
          </a:p>
          <a:p>
            <a:pPr marL="576263" indent="-576263" eaLnBrk="1" fontAlgn="auto" hangingPunct="1">
              <a:spcAft>
                <a:spcPts val="0"/>
              </a:spcAft>
              <a:buFont typeface="+mj-lt"/>
              <a:buAutoNum type="arabicPeriod" startAt="13"/>
              <a:defRPr/>
            </a:pPr>
            <a:r>
              <a:rPr lang="en-US" dirty="0" smtClean="0"/>
              <a:t>Turbocharger compressor outlet connection</a:t>
            </a:r>
          </a:p>
          <a:p>
            <a:pPr marL="576263" indent="-576263" eaLnBrk="1" fontAlgn="auto" hangingPunct="1">
              <a:spcAft>
                <a:spcPts val="0"/>
              </a:spcAft>
              <a:buFont typeface="+mj-lt"/>
              <a:buAutoNum type="arabicPeriod" startAt="13"/>
              <a:defRPr/>
            </a:pPr>
            <a:r>
              <a:rPr lang="en-US" dirty="0" smtClean="0"/>
              <a:t>VGT turbocharger actuator</a:t>
            </a:r>
          </a:p>
          <a:p>
            <a:pPr eaLnBrk="1" fontAlgn="auto" hangingPunct="1">
              <a:spcAft>
                <a:spcPts val="0"/>
              </a:spcAft>
              <a:buFont typeface="Arial" pitchFamily="34" charset="0"/>
              <a:buChar char="•"/>
              <a:defRPr/>
            </a:pPr>
            <a:endParaRPr lang="en-US" dirty="0"/>
          </a:p>
        </p:txBody>
      </p:sp>
      <p:sp>
        <p:nvSpPr>
          <p:cNvPr id="82950" name="Text Placeholder 9"/>
          <p:cNvSpPr>
            <a:spLocks noGrp="1"/>
          </p:cNvSpPr>
          <p:nvPr>
            <p:ph type="body" idx="1"/>
          </p:nvPr>
        </p:nvSpPr>
        <p:spPr>
          <a:xfrm>
            <a:off x="381000" y="6019800"/>
            <a:ext cx="8305800" cy="639763"/>
          </a:xfrm>
        </p:spPr>
        <p:txBody>
          <a:bodyPr/>
          <a:lstStyle/>
          <a:p>
            <a:pPr eaLnBrk="1" hangingPunct="1"/>
            <a:r>
              <a:rPr lang="en-US" smtClean="0"/>
              <a:t>Which of these have you had trouble with? </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smtClean="0"/>
              <a:t>DPF Doser Flow Test Instructions</a:t>
            </a:r>
          </a:p>
        </p:txBody>
      </p:sp>
      <p:sp>
        <p:nvSpPr>
          <p:cNvPr id="84994" name="Content Placeholder 2"/>
          <p:cNvSpPr>
            <a:spLocks noGrp="1"/>
          </p:cNvSpPr>
          <p:nvPr>
            <p:ph idx="1"/>
          </p:nvPr>
        </p:nvSpPr>
        <p:spPr/>
        <p:txBody>
          <a:bodyPr/>
          <a:lstStyle/>
          <a:p>
            <a:pPr eaLnBrk="1" hangingPunct="1"/>
            <a:endParaRPr lang="en-US" smtClean="0"/>
          </a:p>
          <a:p>
            <a:pPr eaLnBrk="1" hangingPunct="1">
              <a:buFont typeface="Arial" charset="0"/>
              <a:buNone/>
            </a:pPr>
            <a:r>
              <a:rPr lang="en-US" smtClean="0"/>
              <a:t>…to be added</a:t>
            </a:r>
          </a:p>
          <a:p>
            <a:pPr eaLnBrk="1" hangingPunct="1"/>
            <a:endParaRPr lang="en-US" smtClean="0"/>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rtlCol="0">
            <a:normAutofit fontScale="90000"/>
          </a:bodyPr>
          <a:lstStyle/>
          <a:p>
            <a:pPr eaLnBrk="1" fontAlgn="auto" hangingPunct="1">
              <a:spcAft>
                <a:spcPts val="0"/>
              </a:spcAft>
              <a:defRPr/>
            </a:pPr>
            <a:r>
              <a:rPr lang="en-US" dirty="0" smtClean="0"/>
              <a:t>DOC w/ DPF Emissions Control Systems</a:t>
            </a:r>
            <a:br>
              <a:rPr lang="en-US" dirty="0" smtClean="0"/>
            </a:br>
            <a:r>
              <a:rPr lang="en-US" dirty="0" smtClean="0"/>
              <a:t/>
            </a:r>
            <a:br>
              <a:rPr lang="en-US" dirty="0" smtClean="0"/>
            </a:br>
            <a:r>
              <a:rPr lang="en-US" dirty="0" smtClean="0"/>
              <a:t/>
            </a:r>
            <a:br>
              <a:rPr lang="en-US" dirty="0" smtClean="0"/>
            </a:br>
            <a:r>
              <a:rPr lang="en-US" sz="5300" dirty="0" smtClean="0"/>
              <a:t>Troubleshooting</a:t>
            </a:r>
            <a:endParaRPr lang="en-US" sz="5300"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DOC w/DPF Emissions Control Systems</a:t>
            </a:r>
            <a:endParaRPr lang="en-US" dirty="0"/>
          </a:p>
        </p:txBody>
      </p:sp>
      <p:sp>
        <p:nvSpPr>
          <p:cNvPr id="33794" name="Content Placeholder 2"/>
          <p:cNvSpPr>
            <a:spLocks noGrp="1"/>
          </p:cNvSpPr>
          <p:nvPr>
            <p:ph idx="1"/>
          </p:nvPr>
        </p:nvSpPr>
        <p:spPr/>
        <p:txBody>
          <a:bodyPr/>
          <a:lstStyle/>
          <a:p>
            <a:pPr eaLnBrk="1" hangingPunct="1"/>
            <a:r>
              <a:rPr lang="en-US" smtClean="0"/>
              <a:t>Installed on 2007/09 Cummins Buses at UTA</a:t>
            </a:r>
          </a:p>
          <a:p>
            <a:pPr eaLnBrk="1" hangingPunct="1"/>
            <a:r>
              <a:rPr lang="en-US" smtClean="0"/>
              <a:t>We will walkthrough documentation from Quickserve for a 2009 ISL Engine (#46957564)</a:t>
            </a:r>
          </a:p>
          <a:p>
            <a:pPr eaLnBrk="1" hangingPunct="1"/>
            <a:r>
              <a:rPr lang="en-US" smtClean="0"/>
              <a:t>Similar system is installed on 2007/09 Detroit Diesels at UTA</a:t>
            </a:r>
          </a:p>
          <a:p>
            <a:pPr eaLnBrk="1" hangingPunct="1"/>
            <a:endParaRPr lang="en-US" smtClean="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r>
              <a:rPr lang="en-US" smtClean="0"/>
              <a:t>DOC w/ DPF Problems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Intake Manifold Temperature High</a:t>
            </a:r>
          </a:p>
          <a:p>
            <a:pPr eaLnBrk="1" fontAlgn="auto" hangingPunct="1">
              <a:spcAft>
                <a:spcPts val="0"/>
              </a:spcAft>
              <a:buFont typeface="Arial" pitchFamily="34" charset="0"/>
              <a:buChar char="•"/>
              <a:defRPr/>
            </a:pPr>
            <a:r>
              <a:rPr lang="en-US" dirty="0" smtClean="0"/>
              <a:t>Turbocharger leaks engine oil or fuel</a:t>
            </a:r>
          </a:p>
          <a:p>
            <a:pPr eaLnBrk="1" fontAlgn="auto" hangingPunct="1">
              <a:spcAft>
                <a:spcPts val="0"/>
              </a:spcAft>
              <a:buFont typeface="Arial" pitchFamily="34" charset="0"/>
              <a:buChar char="•"/>
              <a:defRPr/>
            </a:pPr>
            <a:r>
              <a:rPr lang="en-US" dirty="0" smtClean="0"/>
              <a:t>Stationary Regen will not Activate</a:t>
            </a:r>
          </a:p>
          <a:p>
            <a:pPr eaLnBrk="1" fontAlgn="auto" hangingPunct="1">
              <a:spcAft>
                <a:spcPts val="0"/>
              </a:spcAft>
              <a:buFont typeface="Arial" pitchFamily="34" charset="0"/>
              <a:buChar char="•"/>
              <a:defRPr/>
            </a:pPr>
            <a:r>
              <a:rPr lang="en-US" dirty="0" smtClean="0"/>
              <a:t>Stationary Regen will not complete</a:t>
            </a:r>
          </a:p>
          <a:p>
            <a:pPr eaLnBrk="1" fontAlgn="auto" hangingPunct="1">
              <a:spcAft>
                <a:spcPts val="0"/>
              </a:spcAft>
              <a:buFont typeface="Arial" pitchFamily="34" charset="0"/>
              <a:buChar char="•"/>
              <a:defRPr/>
            </a:pPr>
            <a:r>
              <a:rPr lang="en-US" dirty="0" smtClean="0"/>
              <a:t>DPF excessive automatic or stationary regen</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dirty="0" smtClean="0"/>
              <a:t>What other common or difficult problems do you see on these and similar engines? How have you addressed them?</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0"/>
            <a:ext cx="8229600" cy="1143000"/>
          </a:xfrm>
        </p:spPr>
        <p:txBody>
          <a:bodyPr/>
          <a:lstStyle/>
          <a:p>
            <a:pPr eaLnBrk="1" hangingPunct="1"/>
            <a:r>
              <a:rPr lang="en-US" smtClean="0"/>
              <a:t>Intake Manifold Temperature High</a:t>
            </a:r>
          </a:p>
        </p:txBody>
      </p:sp>
      <p:graphicFrame>
        <p:nvGraphicFramePr>
          <p:cNvPr id="6" name="Table 5"/>
          <p:cNvGraphicFramePr>
            <a:graphicFrameLocks noGrp="1"/>
          </p:cNvGraphicFramePr>
          <p:nvPr/>
        </p:nvGraphicFramePr>
        <p:xfrm>
          <a:off x="381000" y="1295400"/>
          <a:ext cx="8305800" cy="5181600"/>
        </p:xfrm>
        <a:graphic>
          <a:graphicData uri="http://schemas.openxmlformats.org/drawingml/2006/table">
            <a:tbl>
              <a:tblPr/>
              <a:tblGrid>
                <a:gridCol w="800156"/>
                <a:gridCol w="2538000"/>
                <a:gridCol w="4967644"/>
              </a:tblGrid>
              <a:tr h="217177">
                <a:tc>
                  <a:txBody>
                    <a:bodyPr/>
                    <a:lstStyle/>
                    <a:p>
                      <a:pPr algn="ctr" fontAlgn="ctr"/>
                      <a:r>
                        <a:rPr lang="en-US" sz="1200" b="1" i="0" u="none" strike="noStrike" dirty="0">
                          <a:solidFill>
                            <a:srgbClr val="000000"/>
                          </a:solidFill>
                          <a:latin typeface="Calibri"/>
                        </a:rPr>
                        <a:t>Step</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1690">
                <a:tc>
                  <a:txBody>
                    <a:bodyPr/>
                    <a:lstStyle/>
                    <a:p>
                      <a:pPr algn="ctr" fontAlgn="ctr"/>
                      <a:r>
                        <a:rPr lang="en-US" sz="1200" b="0" i="0" u="none" strike="noStrike" dirty="0">
                          <a:solidFill>
                            <a:srgbClr val="000000"/>
                          </a:solidFill>
                          <a:latin typeface="Calibri"/>
                        </a:rPr>
                        <a:t>1</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Fan drive belt is broken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fan drive belt. Replace the belt if </a:t>
                      </a:r>
                      <a:r>
                        <a:rPr lang="en-US" sz="1200" b="0" i="0" u="none" strike="noStrike" dirty="0" smtClean="0">
                          <a:solidFill>
                            <a:srgbClr val="000000"/>
                          </a:solidFill>
                          <a:latin typeface="Calibri"/>
                        </a:rPr>
                        <a:t>necessary. </a:t>
                      </a:r>
                      <a:r>
                        <a:rPr lang="en-US" sz="1200" b="0" i="0" u="none" strike="noStrike" dirty="0">
                          <a:solidFill>
                            <a:srgbClr val="000000"/>
                          </a:solidFill>
                          <a:latin typeface="Calibri"/>
                        </a:rPr>
                        <a:t>(Procedure 008-002)</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1690">
                <a:tc>
                  <a:txBody>
                    <a:bodyPr/>
                    <a:lstStyle/>
                    <a:p>
                      <a:pPr algn="ctr" fontAlgn="ctr"/>
                      <a:r>
                        <a:rPr lang="en-US" sz="1200" b="0" i="0" u="none" strike="noStrike" dirty="0">
                          <a:solidFill>
                            <a:srgbClr val="000000"/>
                          </a:solidFill>
                          <a:latin typeface="Calibri"/>
                        </a:rPr>
                        <a:t>2</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Fan drive belt is loose.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belt tension and tighten if necessary. (Procedure 008-002)</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1690">
                <a:tc>
                  <a:txBody>
                    <a:bodyPr/>
                    <a:lstStyle/>
                    <a:p>
                      <a:pPr algn="ctr" fontAlgn="ctr"/>
                      <a:r>
                        <a:rPr lang="en-US" sz="1200" b="0" i="0" u="none" strike="noStrike" dirty="0">
                          <a:solidFill>
                            <a:srgbClr val="000000"/>
                          </a:solidFill>
                          <a:latin typeface="Calibri"/>
                        </a:rPr>
                        <a:t>3</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Cold weather radiator cover or winterfront is closed</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Open the cold weather radiator cover or the winterfront. Follow OEM instructions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533">
                <a:tc>
                  <a:txBody>
                    <a:bodyPr/>
                    <a:lstStyle/>
                    <a:p>
                      <a:pPr algn="ctr" fontAlgn="ctr"/>
                      <a:r>
                        <a:rPr lang="en-US" sz="1200" b="0" i="0" u="none" strike="noStrike" dirty="0">
                          <a:solidFill>
                            <a:srgbClr val="000000"/>
                          </a:solidFill>
                          <a:latin typeface="Calibri"/>
                        </a:rPr>
                        <a:t>4</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Radiator shutters are not opening completely or the shutterstat setting is wrong</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Inspect the radiator shutters. Repair or replace if necessary. Refer to OEM instructions. Check the shutter stat setting.</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77">
                <a:tc>
                  <a:txBody>
                    <a:bodyPr/>
                    <a:lstStyle/>
                    <a:p>
                      <a:pPr algn="ctr" fontAlgn="ctr"/>
                      <a:r>
                        <a:rPr lang="en-US" sz="1200" b="0" i="0" u="none" strike="noStrike" dirty="0">
                          <a:solidFill>
                            <a:srgbClr val="000000"/>
                          </a:solidFill>
                          <a:latin typeface="Calibri"/>
                        </a:rPr>
                        <a:t>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Charge air cooler fins, radiator fins, or air conditioner condenser fins are damaged or obstructed with debris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Inspect the charge air cooler, air conditioner condenser, and radiator fins. Clean, if necessary. (procedure 010-027)</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533">
                <a:tc>
                  <a:txBody>
                    <a:bodyPr/>
                    <a:lstStyle/>
                    <a:p>
                      <a:pPr algn="ctr" fontAlgn="ctr"/>
                      <a:r>
                        <a:rPr lang="en-US" sz="1200" b="0" i="0" u="none" strike="noStrike" dirty="0">
                          <a:solidFill>
                            <a:srgbClr val="000000"/>
                          </a:solidFill>
                          <a:latin typeface="Calibri"/>
                        </a:rPr>
                        <a:t>6</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Electronic fault codes are active or there are high counts of inactive fault codes.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View and </a:t>
                      </a:r>
                      <a:r>
                        <a:rPr lang="en-US" sz="1200" b="0" i="0" u="none" strike="noStrike" dirty="0" smtClean="0">
                          <a:solidFill>
                            <a:srgbClr val="000000"/>
                          </a:solidFill>
                          <a:latin typeface="Calibri"/>
                        </a:rPr>
                        <a:t>troubleshoot </a:t>
                      </a:r>
                      <a:r>
                        <a:rPr lang="en-US" sz="1200" b="0" i="0" u="none" strike="noStrike" dirty="0">
                          <a:solidFill>
                            <a:srgbClr val="000000"/>
                          </a:solidFill>
                          <a:latin typeface="Calibri"/>
                        </a:rPr>
                        <a:t>the fault codes with INSITE.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533">
                <a:tc>
                  <a:txBody>
                    <a:bodyPr/>
                    <a:lstStyle/>
                    <a:p>
                      <a:pPr algn="ctr" fontAlgn="ctr"/>
                      <a:r>
                        <a:rPr lang="en-US" sz="1200" b="0" i="0" u="none" strike="noStrike" dirty="0">
                          <a:solidFill>
                            <a:srgbClr val="000000"/>
                          </a:solidFill>
                          <a:latin typeface="Calibri"/>
                        </a:rPr>
                        <a:t>7</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Intake manifold air temperature sensor has an in range failure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intake manifold air temperature </a:t>
                      </a:r>
                      <a:r>
                        <a:rPr lang="en-US" sz="1200" b="0" i="0" u="none" strike="noStrike" dirty="0" smtClean="0">
                          <a:solidFill>
                            <a:srgbClr val="000000"/>
                          </a:solidFill>
                          <a:latin typeface="Calibri"/>
                        </a:rPr>
                        <a:t>sensors </a:t>
                      </a:r>
                      <a:r>
                        <a:rPr lang="en-US" sz="1200" b="0" i="0" u="none" strike="noStrike" dirty="0">
                          <a:solidFill>
                            <a:srgbClr val="000000"/>
                          </a:solidFill>
                          <a:latin typeface="Calibri"/>
                        </a:rPr>
                        <a:t>that correspond to the fault code. Replace the sensor if necessary. (Procedure 019-159 in Troubleshooting manual)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77">
                <a:tc>
                  <a:txBody>
                    <a:bodyPr/>
                    <a:lstStyle/>
                    <a:p>
                      <a:pPr algn="ctr" fontAlgn="ctr"/>
                      <a:r>
                        <a:rPr lang="en-US" sz="1200" b="0" i="0" u="none" strike="noStrike" dirty="0">
                          <a:solidFill>
                            <a:srgbClr val="000000"/>
                          </a:solidFill>
                          <a:latin typeface="Calibri"/>
                        </a:rPr>
                        <a:t>8</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Programmable parameters or selected features are not correct.</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programmable parameters and the selected features with an electronic service tool. Set the parameters and features again if necessary. (Procedure 019-078 in Troubleshooting manual)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1180" name="TextBox 6"/>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0" y="274638"/>
            <a:ext cx="9144000" cy="792162"/>
          </a:xfrm>
        </p:spPr>
        <p:txBody>
          <a:bodyPr/>
          <a:lstStyle/>
          <a:p>
            <a:pPr eaLnBrk="1" hangingPunct="1"/>
            <a:r>
              <a:rPr lang="en-US" sz="3400" smtClean="0"/>
              <a:t>Intake Manifold Temperature High (Continued …)</a:t>
            </a:r>
          </a:p>
        </p:txBody>
      </p:sp>
      <p:graphicFrame>
        <p:nvGraphicFramePr>
          <p:cNvPr id="7" name="Content Placeholder 6"/>
          <p:cNvGraphicFramePr>
            <a:graphicFrameLocks noGrp="1"/>
          </p:cNvGraphicFramePr>
          <p:nvPr>
            <p:ph idx="1"/>
          </p:nvPr>
        </p:nvGraphicFramePr>
        <p:xfrm>
          <a:off x="304800" y="1219200"/>
          <a:ext cx="8382000" cy="5029200"/>
        </p:xfrm>
        <a:graphic>
          <a:graphicData uri="http://schemas.openxmlformats.org/drawingml/2006/table">
            <a:tbl>
              <a:tblPr/>
              <a:tblGrid>
                <a:gridCol w="807498"/>
                <a:gridCol w="2561284"/>
                <a:gridCol w="5013218"/>
              </a:tblGrid>
              <a:tr h="239486">
                <a:tc>
                  <a:txBody>
                    <a:bodyPr/>
                    <a:lstStyle/>
                    <a:p>
                      <a:pPr algn="ctr" fontAlgn="ctr"/>
                      <a:r>
                        <a:rPr lang="en-US" sz="1300" b="1" i="0" u="none" strike="noStrike" dirty="0">
                          <a:solidFill>
                            <a:srgbClr val="000000"/>
                          </a:solidFill>
                          <a:latin typeface="Calibri"/>
                        </a:rPr>
                        <a:t>Step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dirty="0">
                          <a:solidFill>
                            <a:srgbClr val="000000"/>
                          </a:solidFill>
                          <a:latin typeface="Calibri"/>
                        </a:rPr>
                        <a:t>Cause to Check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dirty="0">
                          <a:solidFill>
                            <a:srgbClr val="000000"/>
                          </a:solidFill>
                          <a:latin typeface="Calibri"/>
                        </a:rPr>
                        <a:t>Correction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8458">
                <a:tc>
                  <a:txBody>
                    <a:bodyPr/>
                    <a:lstStyle/>
                    <a:p>
                      <a:pPr algn="ctr" fontAlgn="ctr"/>
                      <a:r>
                        <a:rPr lang="en-US" sz="1200" b="0" i="0" u="none" strike="noStrike" dirty="0">
                          <a:solidFill>
                            <a:srgbClr val="000000"/>
                          </a:solidFill>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Fan drive or fan controls are malfunctioning.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fan drive and controls. (Procedure 008-027) if electronically controlled by ECM. Otherwise see OEM service manual.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972">
                <a:tc>
                  <a:txBody>
                    <a:bodyPr/>
                    <a:lstStyle/>
                    <a:p>
                      <a:pPr algn="ctr" fontAlgn="ctr"/>
                      <a:r>
                        <a:rPr lang="en-US" sz="1200" b="0" i="0" u="none" strike="noStrike" dirty="0">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Fan is not correct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fan part number and compare it to the OEM </a:t>
                      </a:r>
                      <a:r>
                        <a:rPr lang="en-US" sz="1200" b="0" i="0" u="none" strike="noStrike" dirty="0" smtClean="0">
                          <a:solidFill>
                            <a:srgbClr val="000000"/>
                          </a:solidFill>
                          <a:latin typeface="Calibri"/>
                        </a:rPr>
                        <a:t>specified </a:t>
                      </a:r>
                      <a:r>
                        <a:rPr lang="en-US" sz="1200" b="0" i="0" u="none" strike="noStrike" dirty="0">
                          <a:solidFill>
                            <a:srgbClr val="000000"/>
                          </a:solidFill>
                          <a:latin typeface="Calibri"/>
                        </a:rPr>
                        <a:t>part number. Replace fan if necessary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8458">
                <a:tc>
                  <a:txBody>
                    <a:bodyPr/>
                    <a:lstStyle/>
                    <a:p>
                      <a:pPr algn="ctr" fontAlgn="ctr"/>
                      <a:r>
                        <a:rPr lang="en-US" sz="1200" b="0" i="0" u="none" strike="noStrike" dirty="0">
                          <a:solidFill>
                            <a:srgbClr val="000000"/>
                          </a:solidFill>
                          <a:latin typeface="Calibri"/>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Fan shroud is damaged or missing or the air recirculation baffles are damaged or missing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Inspect the shroud and the recirculation baffles. Repair, replace, or install if necessary. (Procedure 008-038)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972">
                <a:tc>
                  <a:txBody>
                    <a:bodyPr/>
                    <a:lstStyle/>
                    <a:p>
                      <a:pPr algn="ctr" fontAlgn="ctr"/>
                      <a:r>
                        <a:rPr lang="en-US" sz="1200" b="0" i="0" u="none" strike="noStrike" dirty="0">
                          <a:solidFill>
                            <a:srgbClr val="000000"/>
                          </a:solidFill>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Exhaust system leaking hot air into engine compartment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exhaust plumbing for leaks or broken components. (Procedure 010-024)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57942">
                <a:tc>
                  <a:txBody>
                    <a:bodyPr/>
                    <a:lstStyle/>
                    <a:p>
                      <a:pPr algn="ctr" fontAlgn="ctr"/>
                      <a:r>
                        <a:rPr lang="en-US" sz="1200" b="0" i="0" u="none" strike="noStrike" dirty="0">
                          <a:solidFill>
                            <a:srgbClr val="000000"/>
                          </a:solidFill>
                          <a:latin typeface="Calibri"/>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Intake manifold pressure (boost) sensor or circuit is malfunctioning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boost sensor and circuit. Compare the intake manifold pressure sensor reading in the monitor mode using INSITE to a manual pressure gauge. Refer to procedure 019-059 in the Troubleshooting manual.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86">
                <a:tc>
                  <a:txBody>
                    <a:bodyPr/>
                    <a:lstStyle/>
                    <a:p>
                      <a:pPr algn="ctr" fontAlgn="ctr"/>
                      <a:r>
                        <a:rPr lang="en-US" sz="1200" b="0" i="0" u="none" strike="noStrike" dirty="0">
                          <a:solidFill>
                            <a:srgbClr val="000000"/>
                          </a:solidFill>
                          <a:latin typeface="Calibri"/>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EGR valve is leaking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EGR valve for leaks. (Procedure 011-022)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86">
                <a:tc>
                  <a:txBody>
                    <a:bodyPr/>
                    <a:lstStyle/>
                    <a:p>
                      <a:pPr algn="ctr" fontAlgn="ctr"/>
                      <a:r>
                        <a:rPr lang="en-US" sz="1200" b="0" i="0" u="none" strike="noStrike" dirty="0">
                          <a:solidFill>
                            <a:srgbClr val="000000"/>
                          </a:solidFill>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EGR cooler malfunctioning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EGR cooler. (Procedure 011-019)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972">
                <a:tc>
                  <a:txBody>
                    <a:bodyPr/>
                    <a:lstStyle/>
                    <a:p>
                      <a:pPr algn="ctr" fontAlgn="ctr"/>
                      <a:r>
                        <a:rPr lang="en-US" sz="1200" b="0" i="0" u="none" strike="noStrike" dirty="0">
                          <a:solidFill>
                            <a:srgbClr val="000000"/>
                          </a:solidFill>
                          <a:latin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Vehicle cooling system is not adequate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that the </a:t>
                      </a:r>
                      <a:r>
                        <a:rPr lang="en-US" sz="1200" b="0" i="0" u="none" strike="noStrike" dirty="0" smtClean="0">
                          <a:solidFill>
                            <a:srgbClr val="000000"/>
                          </a:solidFill>
                          <a:latin typeface="Calibri"/>
                        </a:rPr>
                        <a:t>engine </a:t>
                      </a:r>
                      <a:r>
                        <a:rPr lang="en-US" sz="1200" b="0" i="0" u="none" strike="noStrike" dirty="0">
                          <a:solidFill>
                            <a:srgbClr val="000000"/>
                          </a:solidFill>
                          <a:latin typeface="Calibri"/>
                        </a:rPr>
                        <a:t>and vehicle cooling systems are using the correct components. Refer to OEM manual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972">
                <a:tc>
                  <a:txBody>
                    <a:bodyPr/>
                    <a:lstStyle/>
                    <a:p>
                      <a:pPr algn="ctr" fontAlgn="ctr"/>
                      <a:r>
                        <a:rPr lang="en-US" sz="1200" b="0" i="0" u="none" strike="noStrike" dirty="0">
                          <a:solidFill>
                            <a:srgbClr val="000000"/>
                          </a:solidFill>
                          <a:latin typeface="Calibri"/>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Fan is not an adequate size for the application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that the fan is the correct size. Refer to the OEM manual.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3232"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en-US" dirty="0" smtClean="0"/>
              <a:t>Turbocharger Leaks Engine Oil or Fuel</a:t>
            </a:r>
            <a:endParaRPr lang="en-US" dirty="0"/>
          </a:p>
        </p:txBody>
      </p:sp>
      <p:sp>
        <p:nvSpPr>
          <p:cNvPr id="95234" name="TextBox 3"/>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6" name="Table 5"/>
          <p:cNvGraphicFramePr>
            <a:graphicFrameLocks noGrp="1"/>
          </p:cNvGraphicFramePr>
          <p:nvPr/>
        </p:nvGraphicFramePr>
        <p:xfrm>
          <a:off x="381000" y="1143000"/>
          <a:ext cx="8305800" cy="5181600"/>
        </p:xfrm>
        <a:graphic>
          <a:graphicData uri="http://schemas.openxmlformats.org/drawingml/2006/table">
            <a:tbl>
              <a:tblPr/>
              <a:tblGrid>
                <a:gridCol w="800156"/>
                <a:gridCol w="2538000"/>
                <a:gridCol w="4967644"/>
              </a:tblGrid>
              <a:tr h="259080">
                <a:tc>
                  <a:txBody>
                    <a:bodyPr/>
                    <a:lstStyle/>
                    <a:p>
                      <a:pPr algn="ctr" fontAlgn="ctr"/>
                      <a:r>
                        <a:rPr lang="en-US" sz="1200" b="1" i="0" u="none" strike="noStrike" dirty="0">
                          <a:solidFill>
                            <a:srgbClr val="000000"/>
                          </a:solidFill>
                          <a:latin typeface="Calibri"/>
                        </a:rPr>
                        <a:t>Step</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7240">
                <a:tc>
                  <a:txBody>
                    <a:bodyPr/>
                    <a:lstStyle/>
                    <a:p>
                      <a:pPr algn="ctr" fontAlgn="ctr"/>
                      <a:r>
                        <a:rPr lang="en-US" sz="1200" b="0" i="0" u="none" strike="noStrike" dirty="0">
                          <a:solidFill>
                            <a:srgbClr val="000000"/>
                          </a:solidFill>
                          <a:latin typeface="Calibri"/>
                        </a:rPr>
                        <a:t>1</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Electronic fault codes active or high counts of inactive fault codes</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View and troubleshoot fault codes with INSITE. Refer to Troubleshooting manual</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5400">
                <a:tc>
                  <a:txBody>
                    <a:bodyPr/>
                    <a:lstStyle/>
                    <a:p>
                      <a:pPr algn="ctr" fontAlgn="ctr"/>
                      <a:r>
                        <a:rPr lang="en-US" sz="1200" b="0" i="0" u="none" strike="noStrike" dirty="0">
                          <a:solidFill>
                            <a:srgbClr val="000000"/>
                          </a:solidFill>
                          <a:latin typeface="Calibri"/>
                        </a:rPr>
                        <a:t>2</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Engine is operating for extended periods </a:t>
                      </a:r>
                      <a:r>
                        <a:rPr lang="en-US" sz="1200" b="0" i="0" u="none" strike="noStrike" dirty="0" smtClean="0">
                          <a:solidFill>
                            <a:srgbClr val="000000"/>
                          </a:solidFill>
                          <a:latin typeface="Calibri"/>
                        </a:rPr>
                        <a:t>under </a:t>
                      </a:r>
                      <a:r>
                        <a:rPr lang="en-US" sz="1200" b="0" i="0" u="none" strike="noStrike" dirty="0">
                          <a:solidFill>
                            <a:srgbClr val="000000"/>
                          </a:solidFill>
                          <a:latin typeface="Calibri"/>
                        </a:rPr>
                        <a:t>light or no-load conditions (slobbering)</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Review the engine operating instructions in the Operations Manual. Low oil and coolant temperatures can be caused by long idle times (&gt; 10 minutes). Shut off the engine rather than idle for long periods. If idle time is necessary, raise the engine / idle speed. </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080">
                <a:tc>
                  <a:txBody>
                    <a:bodyPr/>
                    <a:lstStyle/>
                    <a:p>
                      <a:pPr algn="ctr" fontAlgn="ctr"/>
                      <a:r>
                        <a:rPr lang="en-US" sz="1200" b="0" i="0" u="none" strike="noStrike" dirty="0">
                          <a:solidFill>
                            <a:srgbClr val="000000"/>
                          </a:solidFill>
                          <a:latin typeface="Calibri"/>
                        </a:rPr>
                        <a:t>3</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White smoke is present</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Refer to Smoke, white -- Excessive symptom tree</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161">
                <a:tc>
                  <a:txBody>
                    <a:bodyPr/>
                    <a:lstStyle/>
                    <a:p>
                      <a:pPr algn="ctr" fontAlgn="ctr"/>
                      <a:r>
                        <a:rPr lang="en-US" sz="1200" b="0" i="0" u="none" strike="noStrike" dirty="0">
                          <a:solidFill>
                            <a:srgbClr val="000000"/>
                          </a:solidFill>
                          <a:latin typeface="Calibri"/>
                        </a:rPr>
                        <a:t>4</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Lubricating oil lines leak oil</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Calibri"/>
                        </a:rPr>
                        <a:t>Check </a:t>
                      </a:r>
                      <a:r>
                        <a:rPr lang="en-US" sz="1200" b="0" i="0" u="none" strike="noStrike" dirty="0">
                          <a:solidFill>
                            <a:srgbClr val="000000"/>
                          </a:solidFill>
                          <a:latin typeface="Calibri"/>
                        </a:rPr>
                        <a:t>all oil lines and fittings for leaks. Tighten loose fittings and replace leaking oil lines if necessary.</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7240">
                <a:tc>
                  <a:txBody>
                    <a:bodyPr/>
                    <a:lstStyle/>
                    <a:p>
                      <a:pPr algn="ctr" fontAlgn="ctr"/>
                      <a:r>
                        <a:rPr lang="en-US" sz="1200" b="0" i="0" u="none" strike="noStrike" dirty="0">
                          <a:solidFill>
                            <a:srgbClr val="000000"/>
                          </a:solidFill>
                          <a:latin typeface="Calibri"/>
                        </a:rPr>
                        <a:t>5</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Turbocharger oil drain line is restricted.</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Remove the turbocharger oil drain line and check for restriction. Clean or replace the oil drain line. (Procedure 010-045)</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161">
                <a:tc>
                  <a:txBody>
                    <a:bodyPr/>
                    <a:lstStyle/>
                    <a:p>
                      <a:pPr algn="ctr" fontAlgn="ctr"/>
                      <a:r>
                        <a:rPr lang="en-US" sz="1200" b="0" i="0" u="none" strike="noStrike" dirty="0">
                          <a:solidFill>
                            <a:srgbClr val="000000"/>
                          </a:solidFill>
                          <a:latin typeface="Calibri"/>
                        </a:rPr>
                        <a:t>6</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Crankcase ventilation system is malfunctioning</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crankcase vent system operation. (Procedures 003-001 and 003-019)</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7240">
                <a:tc>
                  <a:txBody>
                    <a:bodyPr/>
                    <a:lstStyle/>
                    <a:p>
                      <a:pPr algn="ctr" fontAlgn="ctr"/>
                      <a:r>
                        <a:rPr lang="en-US" sz="1200" b="0" i="0" u="none" strike="noStrike" dirty="0">
                          <a:solidFill>
                            <a:srgbClr val="000000"/>
                          </a:solidFill>
                          <a:latin typeface="Calibri"/>
                        </a:rPr>
                        <a:t>7</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Crankcase pressure is excessive</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for excessive blowby. Refer to procedure 014-010. If blowby is above specifications, refer to crankcase gases (blowby) excessive symptom tree</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457200" y="0"/>
            <a:ext cx="8229600" cy="1143000"/>
          </a:xfrm>
        </p:spPr>
        <p:txBody>
          <a:bodyPr/>
          <a:lstStyle/>
          <a:p>
            <a:pPr eaLnBrk="1" hangingPunct="1"/>
            <a:r>
              <a:rPr lang="en-US" sz="3000" smtClean="0"/>
              <a:t>Turbocharger Leaks Engine Oil or Fuel (continued…)</a:t>
            </a:r>
          </a:p>
        </p:txBody>
      </p:sp>
      <p:sp>
        <p:nvSpPr>
          <p:cNvPr id="97282" name="TextBox 3"/>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6" name="Table 5"/>
          <p:cNvGraphicFramePr>
            <a:graphicFrameLocks noGrp="1"/>
          </p:cNvGraphicFramePr>
          <p:nvPr/>
        </p:nvGraphicFramePr>
        <p:xfrm>
          <a:off x="457200" y="1371600"/>
          <a:ext cx="8305800" cy="4876800"/>
        </p:xfrm>
        <a:graphic>
          <a:graphicData uri="http://schemas.openxmlformats.org/drawingml/2006/table">
            <a:tbl>
              <a:tblPr/>
              <a:tblGrid>
                <a:gridCol w="800156"/>
                <a:gridCol w="2538000"/>
                <a:gridCol w="4967644"/>
              </a:tblGrid>
              <a:tr h="304799">
                <a:tc>
                  <a:txBody>
                    <a:bodyPr/>
                    <a:lstStyle/>
                    <a:p>
                      <a:pPr algn="ctr" fontAlgn="ctr"/>
                      <a:r>
                        <a:rPr lang="en-US" sz="1100" b="1" i="0" u="none" strike="noStrike" dirty="0">
                          <a:solidFill>
                            <a:srgbClr val="000000"/>
                          </a:solidFill>
                          <a:latin typeface="Calibri"/>
                        </a:rPr>
                        <a:t>Step</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latin typeface="Calibri"/>
                        </a:rPr>
                        <a:t>Cause to Check</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latin typeface="Calibri"/>
                        </a:rPr>
                        <a:t>Correction</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9600">
                <a:tc>
                  <a:txBody>
                    <a:bodyPr/>
                    <a:lstStyle/>
                    <a:p>
                      <a:pPr algn="ctr" fontAlgn="ctr"/>
                      <a:r>
                        <a:rPr lang="en-US" sz="1100" b="0" i="0" u="none" strike="noStrike" dirty="0">
                          <a:solidFill>
                            <a:srgbClr val="000000"/>
                          </a:solidFill>
                          <a:latin typeface="Calibri"/>
                        </a:rPr>
                        <a:t>8</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Calibri"/>
                        </a:rPr>
                        <a:t>Lubricating oil or fuel is entering the turbocharger</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Calibri"/>
                        </a:rPr>
                        <a:t>Remove the intake and exhaust piping, and check for oil or fuel</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4400">
                <a:tc>
                  <a:txBody>
                    <a:bodyPr/>
                    <a:lstStyle/>
                    <a:p>
                      <a:pPr algn="ctr" fontAlgn="ctr"/>
                      <a:r>
                        <a:rPr lang="en-US" sz="1100" b="0" i="0" u="none" strike="noStrike" dirty="0">
                          <a:solidFill>
                            <a:srgbClr val="000000"/>
                          </a:solidFill>
                          <a:latin typeface="Calibri"/>
                        </a:rPr>
                        <a:t>9</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Calibri"/>
                        </a:rPr>
                        <a:t>Air intake system restriction is above specification</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Calibri"/>
                        </a:rPr>
                        <a:t>Check the air intake system for restriction. Clean or replace the air filter and inlet piping as necessary. (Procedure 010-031)</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9600">
                <a:tc>
                  <a:txBody>
                    <a:bodyPr/>
                    <a:lstStyle/>
                    <a:p>
                      <a:pPr algn="ctr" fontAlgn="ctr"/>
                      <a:r>
                        <a:rPr lang="en-US" sz="1100" b="0" i="0" u="none" strike="noStrike" dirty="0">
                          <a:solidFill>
                            <a:srgbClr val="000000"/>
                          </a:solidFill>
                          <a:latin typeface="Calibri"/>
                        </a:rPr>
                        <a:t>10</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Calibri"/>
                        </a:rPr>
                        <a:t>Exhaust system restriction is not within specification</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Calibri"/>
                        </a:rPr>
                        <a:t>Check the exhaust system for restrictions. (Procedure 010-009)</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9600">
                <a:tc>
                  <a:txBody>
                    <a:bodyPr/>
                    <a:lstStyle/>
                    <a:p>
                      <a:pPr algn="ctr" fontAlgn="ctr"/>
                      <a:r>
                        <a:rPr lang="en-US" sz="1100" b="0" i="0" u="none" strike="noStrike" dirty="0">
                          <a:solidFill>
                            <a:srgbClr val="000000"/>
                          </a:solidFill>
                          <a:latin typeface="Calibri"/>
                        </a:rPr>
                        <a:t>11</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Calibri"/>
                        </a:rPr>
                        <a:t>Turbocharger oil seal is leaking</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Calibri"/>
                        </a:rPr>
                        <a:t>Check the turbocharger compressor and turbine seals (Procedure 010-033)</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4400">
                <a:tc>
                  <a:txBody>
                    <a:bodyPr/>
                    <a:lstStyle/>
                    <a:p>
                      <a:pPr algn="ctr" fontAlgn="ctr"/>
                      <a:r>
                        <a:rPr lang="en-US" sz="1100" b="0" i="0" u="none" strike="noStrike" dirty="0">
                          <a:solidFill>
                            <a:srgbClr val="000000"/>
                          </a:solidFill>
                          <a:latin typeface="Calibri"/>
                        </a:rPr>
                        <a:t>12</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Calibri"/>
                        </a:rPr>
                        <a:t>Turbocharger wheel clearance is out of specification</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Calibri"/>
                        </a:rPr>
                        <a:t>Check the radial bearing clearance and axial clearance. Inspect the turbocharger. Repair or replace turbocharger if necessary. (Procedure 010-033)</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4400">
                <a:tc>
                  <a:txBody>
                    <a:bodyPr/>
                    <a:lstStyle/>
                    <a:p>
                      <a:pPr algn="ctr" fontAlgn="ctr"/>
                      <a:r>
                        <a:rPr lang="en-US" sz="1100" b="0" i="0" u="none" strike="noStrike" dirty="0">
                          <a:solidFill>
                            <a:srgbClr val="000000"/>
                          </a:solidFill>
                          <a:latin typeface="Calibri"/>
                        </a:rPr>
                        <a:t>13</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Calibri"/>
                        </a:rPr>
                        <a:t>Valve stem clearance is </a:t>
                      </a:r>
                      <a:r>
                        <a:rPr lang="en-US" sz="1100" b="0" i="0" u="none" strike="noStrike" dirty="0" smtClean="0">
                          <a:solidFill>
                            <a:srgbClr val="000000"/>
                          </a:solidFill>
                          <a:latin typeface="Calibri"/>
                        </a:rPr>
                        <a:t>excessive </a:t>
                      </a:r>
                      <a:r>
                        <a:rPr lang="en-US" sz="1100" b="0" i="0" u="none" strike="noStrike" dirty="0">
                          <a:solidFill>
                            <a:srgbClr val="000000"/>
                          </a:solidFill>
                          <a:latin typeface="Calibri"/>
                        </a:rPr>
                        <a:t>or the valve stem seals are damaged</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Calibri"/>
                        </a:rPr>
                        <a:t>Check the valve stems and seals. (Procedure 002-004)</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457200" y="0"/>
            <a:ext cx="8229600" cy="1143000"/>
          </a:xfrm>
        </p:spPr>
        <p:txBody>
          <a:bodyPr/>
          <a:lstStyle/>
          <a:p>
            <a:pPr eaLnBrk="1" hangingPunct="1"/>
            <a:r>
              <a:rPr lang="en-US" smtClean="0"/>
              <a:t>Stationary Regen will not activate</a:t>
            </a:r>
          </a:p>
        </p:txBody>
      </p:sp>
      <p:sp>
        <p:nvSpPr>
          <p:cNvPr id="99330" name="TextBox 3"/>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6" name="Table 5"/>
          <p:cNvGraphicFramePr>
            <a:graphicFrameLocks noGrp="1"/>
          </p:cNvGraphicFramePr>
          <p:nvPr/>
        </p:nvGraphicFramePr>
        <p:xfrm>
          <a:off x="381000" y="990600"/>
          <a:ext cx="8458200" cy="5407025"/>
        </p:xfrm>
        <a:graphic>
          <a:graphicData uri="http://schemas.openxmlformats.org/drawingml/2006/table">
            <a:tbl>
              <a:tblPr/>
              <a:tblGrid>
                <a:gridCol w="814839"/>
                <a:gridCol w="2584567"/>
                <a:gridCol w="5058794"/>
              </a:tblGrid>
              <a:tr h="164306">
                <a:tc>
                  <a:txBody>
                    <a:bodyPr/>
                    <a:lstStyle/>
                    <a:p>
                      <a:pPr algn="ctr" fontAlgn="ctr"/>
                      <a:r>
                        <a:rPr lang="en-US" sz="1200" b="1" i="0" u="none" strike="noStrike" dirty="0">
                          <a:solidFill>
                            <a:srgbClr val="000000"/>
                          </a:solidFill>
                          <a:latin typeface="Calibri"/>
                        </a:rPr>
                        <a:t>Step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613">
                <a:tc>
                  <a:txBody>
                    <a:bodyPr/>
                    <a:lstStyle/>
                    <a:p>
                      <a:pPr algn="ctr" fontAlgn="ctr"/>
                      <a:r>
                        <a:rPr lang="en-US" sz="1200" b="0" i="0" u="none" strike="noStrike" dirty="0">
                          <a:solidFill>
                            <a:srgbClr val="000000"/>
                          </a:solidFill>
                          <a:latin typeface="Calibri"/>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Electronic fault codes or high counts of inactive fault codes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View and troubleshoot the fault codes with INSITE. Refer to the Troubleshooting manual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1531">
                <a:tc>
                  <a:txBody>
                    <a:bodyPr/>
                    <a:lstStyle/>
                    <a:p>
                      <a:pPr algn="ctr" fontAlgn="ctr"/>
                      <a:r>
                        <a:rPr lang="en-US" sz="1200" b="0" i="0" u="none" strike="noStrike" dirty="0">
                          <a:solidFill>
                            <a:srgbClr val="000000"/>
                          </a:solidFill>
                          <a:latin typeface="Calibri"/>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Soot load of the DPF is too low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 stationary regeneration can be performed with the vehicle mounted switch only when the DPF lamp is illuminated. INSITE can perform a stationary regeneration if the DPF lamp is </a:t>
                      </a:r>
                      <a:r>
                        <a:rPr lang="en-US" sz="1200" b="0" i="0" u="none" strike="noStrike" dirty="0" smtClean="0">
                          <a:solidFill>
                            <a:srgbClr val="000000"/>
                          </a:solidFill>
                          <a:latin typeface="Calibri"/>
                        </a:rPr>
                        <a:t>illuminated </a:t>
                      </a:r>
                      <a:r>
                        <a:rPr lang="en-US" sz="1200" b="0" i="0" u="none" strike="noStrike" dirty="0">
                          <a:solidFill>
                            <a:srgbClr val="000000"/>
                          </a:solidFill>
                          <a:latin typeface="Calibri"/>
                        </a:rPr>
                        <a:t>or NOT illuminated. Refer to procedure 014-013 (Aftertreatment Testing)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2919">
                <a:tc>
                  <a:txBody>
                    <a:bodyPr/>
                    <a:lstStyle/>
                    <a:p>
                      <a:pPr algn="ctr" fontAlgn="ctr"/>
                      <a:r>
                        <a:rPr lang="en-US" sz="1200" b="0" i="0" u="none" strike="noStrike" dirty="0">
                          <a:solidFill>
                            <a:srgbClr val="000000"/>
                          </a:solidFill>
                          <a:latin typeface="Calibri"/>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The correct Stationary Regeneration procedure is not being followed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Refer to OEM instructions on how to perform a stationary regeneration or refer to procedure 014-013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0144">
                <a:tc>
                  <a:txBody>
                    <a:bodyPr/>
                    <a:lstStyle/>
                    <a:p>
                      <a:pPr algn="ctr" fontAlgn="ctr"/>
                      <a:r>
                        <a:rPr lang="en-US" sz="1200" b="0" i="0" u="none" strike="noStrike" dirty="0">
                          <a:solidFill>
                            <a:srgbClr val="000000"/>
                          </a:solidFill>
                          <a:latin typeface="Calibri"/>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Clutch pedal is depressed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The clutch </a:t>
                      </a:r>
                      <a:r>
                        <a:rPr lang="en-US" sz="1200" b="0" i="0" u="none" strike="noStrike" dirty="0" smtClean="0">
                          <a:solidFill>
                            <a:srgbClr val="000000"/>
                          </a:solidFill>
                          <a:latin typeface="Calibri"/>
                        </a:rPr>
                        <a:t>pedal </a:t>
                      </a:r>
                      <a:r>
                        <a:rPr lang="en-US" sz="1200" b="0" i="0" u="none" strike="noStrike" dirty="0">
                          <a:solidFill>
                            <a:srgbClr val="000000"/>
                          </a:solidFill>
                          <a:latin typeface="Calibri"/>
                        </a:rPr>
                        <a:t>must be released fro stationary regeneration to activate. Monitor the clutch </a:t>
                      </a:r>
                      <a:r>
                        <a:rPr lang="en-US" sz="1200" b="0" i="0" u="none" strike="noStrike" dirty="0" smtClean="0">
                          <a:solidFill>
                            <a:srgbClr val="000000"/>
                          </a:solidFill>
                          <a:latin typeface="Calibri"/>
                        </a:rPr>
                        <a:t>pedal </a:t>
                      </a:r>
                      <a:r>
                        <a:rPr lang="en-US" sz="1200" b="0" i="0" u="none" strike="noStrike" dirty="0">
                          <a:solidFill>
                            <a:srgbClr val="000000"/>
                          </a:solidFill>
                          <a:latin typeface="Calibri"/>
                        </a:rPr>
                        <a:t>position switch with INSITE and verify it is released. If the vehicle does not have a clutch pedal, verify the clutch pedal position switch is not installed in features and parameters. If necessary, check the clutch switch adjustment, switch, and circuit. (Procedure 019-009 and 019-010)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1531">
                <a:tc>
                  <a:txBody>
                    <a:bodyPr/>
                    <a:lstStyle/>
                    <a:p>
                      <a:pPr algn="ctr" fontAlgn="ctr"/>
                      <a:r>
                        <a:rPr lang="en-US" sz="1200" b="0" i="0" u="none" strike="noStrike" dirty="0">
                          <a:solidFill>
                            <a:srgbClr val="000000"/>
                          </a:solidFill>
                          <a:latin typeface="Calibri"/>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Brake pedal is depressed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The brake </a:t>
                      </a:r>
                      <a:r>
                        <a:rPr lang="en-US" sz="1200" b="0" i="0" u="none" strike="noStrike" dirty="0" smtClean="0">
                          <a:solidFill>
                            <a:srgbClr val="000000"/>
                          </a:solidFill>
                          <a:latin typeface="Calibri"/>
                        </a:rPr>
                        <a:t>pedal </a:t>
                      </a:r>
                      <a:r>
                        <a:rPr lang="en-US" sz="1200" b="0" i="0" u="none" strike="noStrike" dirty="0">
                          <a:solidFill>
                            <a:srgbClr val="000000"/>
                          </a:solidFill>
                          <a:latin typeface="Calibri"/>
                        </a:rPr>
                        <a:t>must be released fro stationary regeneration to activate. Monitor the brake </a:t>
                      </a:r>
                      <a:r>
                        <a:rPr lang="en-US" sz="1200" b="0" i="0" u="none" strike="noStrike" dirty="0" smtClean="0">
                          <a:solidFill>
                            <a:srgbClr val="000000"/>
                          </a:solidFill>
                          <a:latin typeface="Calibri"/>
                        </a:rPr>
                        <a:t>pedal </a:t>
                      </a:r>
                      <a:r>
                        <a:rPr lang="en-US" sz="1200" b="0" i="0" u="none" strike="noStrike" dirty="0">
                          <a:solidFill>
                            <a:srgbClr val="000000"/>
                          </a:solidFill>
                          <a:latin typeface="Calibri"/>
                        </a:rPr>
                        <a:t>position switch with INSITE and verify it is released.  If necessary, check the vehicle brake switch and circuit. (Procedure 019-088 and 019-089)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1531">
                <a:tc>
                  <a:txBody>
                    <a:bodyPr/>
                    <a:lstStyle/>
                    <a:p>
                      <a:pPr algn="ctr" fontAlgn="ctr"/>
                      <a:r>
                        <a:rPr lang="en-US" sz="1200" b="0" i="0" u="none" strike="noStrike" dirty="0">
                          <a:solidFill>
                            <a:srgbClr val="000000"/>
                          </a:solidFill>
                          <a:latin typeface="Calibri"/>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PTO or Remote PTO is engaged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Stationary regeneration will not activate if the engine is operation in PTO or remote PTO. Verify PTO or remote PTO switch is in the OFF position. If </a:t>
                      </a:r>
                      <a:r>
                        <a:rPr lang="en-US" sz="1200" b="0" i="0" u="none" strike="noStrike" dirty="0" smtClean="0">
                          <a:solidFill>
                            <a:srgbClr val="000000"/>
                          </a:solidFill>
                          <a:latin typeface="Calibri"/>
                        </a:rPr>
                        <a:t>necessary </a:t>
                      </a:r>
                      <a:r>
                        <a:rPr lang="en-US" sz="1200" b="0" i="0" u="none" strike="noStrike" dirty="0">
                          <a:solidFill>
                            <a:srgbClr val="000000"/>
                          </a:solidFill>
                          <a:latin typeface="Calibri"/>
                        </a:rPr>
                        <a:t>check the cruise control/PTO selector switch and circuit. (Procedure 019-021 and 019-022)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7225">
                <a:tc>
                  <a:txBody>
                    <a:bodyPr/>
                    <a:lstStyle/>
                    <a:p>
                      <a:pPr algn="ctr" fontAlgn="ctr"/>
                      <a:r>
                        <a:rPr lang="en-US" sz="1200" b="0" i="0" u="none" strike="noStrike" dirty="0">
                          <a:solidFill>
                            <a:srgbClr val="000000"/>
                          </a:solidFill>
                          <a:latin typeface="Calibri"/>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Vehicle speed is greater than zero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Stationary regeneration will not activate if the vehicle speed is greater than zero. Use INSITE to monitor the vehicle speed while the vehicle is not moving. IF the monitor shows speed, check the sensor and circuit. (Procedure 019-091 and 019-093)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0"/>
            <a:ext cx="8229600" cy="1143000"/>
          </a:xfrm>
        </p:spPr>
        <p:txBody>
          <a:bodyPr/>
          <a:lstStyle/>
          <a:p>
            <a:pPr eaLnBrk="1" hangingPunct="1"/>
            <a:r>
              <a:rPr lang="en-US" sz="3300" smtClean="0"/>
              <a:t>Stationary Regen will not activate (continued…)</a:t>
            </a:r>
          </a:p>
        </p:txBody>
      </p:sp>
      <p:sp>
        <p:nvSpPr>
          <p:cNvPr id="101378" name="TextBox 3"/>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5" name="Table 4"/>
          <p:cNvGraphicFramePr>
            <a:graphicFrameLocks noGrp="1"/>
          </p:cNvGraphicFramePr>
          <p:nvPr/>
        </p:nvGraphicFramePr>
        <p:xfrm>
          <a:off x="457200" y="1066800"/>
          <a:ext cx="8229600" cy="5181600"/>
        </p:xfrm>
        <a:graphic>
          <a:graphicData uri="http://schemas.openxmlformats.org/drawingml/2006/table">
            <a:tbl>
              <a:tblPr/>
              <a:tblGrid>
                <a:gridCol w="792815"/>
                <a:gridCol w="2514716"/>
                <a:gridCol w="4922069"/>
              </a:tblGrid>
              <a:tr h="287866">
                <a:tc>
                  <a:txBody>
                    <a:bodyPr/>
                    <a:lstStyle/>
                    <a:p>
                      <a:pPr algn="ctr" fontAlgn="ctr"/>
                      <a:r>
                        <a:rPr lang="en-US" sz="1200" b="1" i="0" u="none" strike="noStrike" dirty="0">
                          <a:solidFill>
                            <a:srgbClr val="000000"/>
                          </a:solidFill>
                          <a:latin typeface="Calibri"/>
                        </a:rPr>
                        <a:t>Step</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9332">
                <a:tc>
                  <a:txBody>
                    <a:bodyPr/>
                    <a:lstStyle/>
                    <a:p>
                      <a:pPr algn="ctr" fontAlgn="ctr"/>
                      <a:r>
                        <a:rPr lang="en-US" sz="1200" b="0" i="0" u="none" strike="noStrike" dirty="0">
                          <a:solidFill>
                            <a:srgbClr val="000000"/>
                          </a:solidFill>
                          <a:latin typeface="Calibri"/>
                        </a:rPr>
                        <a:t>8</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Accelerator pedal position is greater than zero</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Stationary regeneration will not activate if the accelerator pedal position is greater than zero. Check for accelerator pedal or lever restriction. Use INSITE to monitor the percent throttle reading. Check the accelerator pedal position sensor and the circuit. (Procedure 019-085 in Section 19)</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5733">
                <a:tc>
                  <a:txBody>
                    <a:bodyPr/>
                    <a:lstStyle/>
                    <a:p>
                      <a:pPr algn="ctr" fontAlgn="ctr"/>
                      <a:r>
                        <a:rPr lang="en-US" sz="1200" b="0" i="0" u="none" strike="noStrike" dirty="0">
                          <a:solidFill>
                            <a:srgbClr val="000000"/>
                          </a:solidFill>
                          <a:latin typeface="Calibri"/>
                        </a:rPr>
                        <a:t>9</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Vehicle parking brake is not set</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that the parking brake is set. Refer to the OEM service manual.</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5733">
                <a:tc>
                  <a:txBody>
                    <a:bodyPr/>
                    <a:lstStyle/>
                    <a:p>
                      <a:pPr algn="ctr" fontAlgn="ctr"/>
                      <a:r>
                        <a:rPr lang="en-US" sz="1200" b="0" i="0" u="none" strike="noStrike" dirty="0">
                          <a:solidFill>
                            <a:srgbClr val="000000"/>
                          </a:solidFill>
                          <a:latin typeface="Calibri"/>
                        </a:rPr>
                        <a:t>10</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Transmission is not in park, if provided, otherwise in neutral</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that the transmission is in Park, if provided, otherwise in Neutral. Refer to the OEM service manual.</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2934">
                <a:tc>
                  <a:txBody>
                    <a:bodyPr/>
                    <a:lstStyle/>
                    <a:p>
                      <a:pPr algn="ctr" fontAlgn="ctr"/>
                      <a:r>
                        <a:rPr lang="en-US" sz="1200" b="0" i="0" u="none" strike="noStrike" dirty="0">
                          <a:solidFill>
                            <a:srgbClr val="000000"/>
                          </a:solidFill>
                          <a:latin typeface="Calibri"/>
                        </a:rPr>
                        <a:t>11</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ECM calibration is malfunctioning</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that the ECM calibration is correct. Check the calibration revision history for applicable fixes to the calibration stored in the ECM. Refer to the calibration history spreadsheet ECM calibration_rev_history.xls on Quickserve Online or the INCAL calibration CD. Compare the calibration stored in the ECM with the engine rating and control parts list. If necessary, calibrate the ECM. (Procedure 019-032 in the Troubleshooting manual)</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0"/>
            <a:ext cx="8229600" cy="1143000"/>
          </a:xfrm>
        </p:spPr>
        <p:txBody>
          <a:bodyPr/>
          <a:lstStyle/>
          <a:p>
            <a:pPr eaLnBrk="1" hangingPunct="1"/>
            <a:r>
              <a:rPr lang="en-US" smtClean="0"/>
              <a:t>Stationary Regen will not complete</a:t>
            </a:r>
          </a:p>
        </p:txBody>
      </p:sp>
      <p:sp>
        <p:nvSpPr>
          <p:cNvPr id="103426" name="TextBox 3"/>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6" name="Table 5"/>
          <p:cNvGraphicFramePr>
            <a:graphicFrameLocks noGrp="1"/>
          </p:cNvGraphicFramePr>
          <p:nvPr/>
        </p:nvGraphicFramePr>
        <p:xfrm>
          <a:off x="381000" y="990600"/>
          <a:ext cx="8382000" cy="5507038"/>
        </p:xfrm>
        <a:graphic>
          <a:graphicData uri="http://schemas.openxmlformats.org/drawingml/2006/table">
            <a:tbl>
              <a:tblPr/>
              <a:tblGrid>
                <a:gridCol w="807499"/>
                <a:gridCol w="2561285"/>
                <a:gridCol w="5013218"/>
              </a:tblGrid>
              <a:tr h="161637">
                <a:tc>
                  <a:txBody>
                    <a:bodyPr/>
                    <a:lstStyle/>
                    <a:p>
                      <a:pPr algn="ctr" fontAlgn="ctr"/>
                      <a:r>
                        <a:rPr lang="en-US" sz="1200" b="1" i="0" u="none" strike="noStrike" dirty="0">
                          <a:solidFill>
                            <a:srgbClr val="000000"/>
                          </a:solidFill>
                          <a:latin typeface="Calibri"/>
                        </a:rPr>
                        <a:t>Step</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4909">
                <a:tc>
                  <a:txBody>
                    <a:bodyPr/>
                    <a:lstStyle/>
                    <a:p>
                      <a:pPr algn="ctr" fontAlgn="ctr"/>
                      <a:r>
                        <a:rPr lang="en-US" sz="1200" b="0" i="0" u="none" strike="noStrike" dirty="0">
                          <a:solidFill>
                            <a:srgbClr val="000000"/>
                          </a:solidFill>
                          <a:latin typeface="Calibri"/>
                        </a:rPr>
                        <a:t>1</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Electronic fault codes active or high counts of inactive fault codes</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View and troubleshoot the fault codes with INSITE. Refer to Troubleshooting manual</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4909">
                <a:tc>
                  <a:txBody>
                    <a:bodyPr/>
                    <a:lstStyle/>
                    <a:p>
                      <a:pPr algn="ctr" fontAlgn="ctr"/>
                      <a:r>
                        <a:rPr lang="en-US" sz="1200" b="0" i="0" u="none" strike="noStrike" dirty="0">
                          <a:solidFill>
                            <a:srgbClr val="000000"/>
                          </a:solidFill>
                          <a:latin typeface="Calibri"/>
                        </a:rPr>
                        <a:t>2</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Stationary regeneration stops after a short period of time</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that all of the </a:t>
                      </a:r>
                      <a:r>
                        <a:rPr lang="en-US" sz="1200" b="0" i="0" u="none" strike="noStrike" dirty="0" smtClean="0">
                          <a:solidFill>
                            <a:srgbClr val="000000"/>
                          </a:solidFill>
                          <a:latin typeface="Calibri"/>
                        </a:rPr>
                        <a:t>conditions </a:t>
                      </a:r>
                      <a:r>
                        <a:rPr lang="en-US" sz="1200" b="0" i="0" u="none" strike="noStrike" dirty="0">
                          <a:solidFill>
                            <a:srgbClr val="000000"/>
                          </a:solidFill>
                          <a:latin typeface="Calibri"/>
                        </a:rPr>
                        <a:t>that allow a stationary regeneration to activate are still valid. Refer to Stationary regeneration will not activate symptom tree</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272">
                <a:tc>
                  <a:txBody>
                    <a:bodyPr/>
                    <a:lstStyle/>
                    <a:p>
                      <a:pPr algn="ctr" fontAlgn="ctr"/>
                      <a:r>
                        <a:rPr lang="en-US" sz="1200" b="0" i="0" u="none" strike="noStrike" dirty="0">
                          <a:solidFill>
                            <a:srgbClr val="000000"/>
                          </a:solidFill>
                          <a:latin typeface="Calibri"/>
                        </a:rPr>
                        <a:t>3</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Stationary regeneration not allowed to run to completion</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Allow the stationary regeneration to run until completion, which can take up to 2.5 hours. (Procedure 014-013)</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6545">
                <a:tc>
                  <a:txBody>
                    <a:bodyPr/>
                    <a:lstStyle/>
                    <a:p>
                      <a:pPr algn="ctr" fontAlgn="ctr"/>
                      <a:r>
                        <a:rPr lang="en-US" sz="1200" b="0" i="0" u="none" strike="noStrike" dirty="0">
                          <a:solidFill>
                            <a:srgbClr val="000000"/>
                          </a:solidFill>
                          <a:latin typeface="Calibri"/>
                        </a:rPr>
                        <a:t>4</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Exhaust leaks in the OEM exhaust piping leading to the aftertreatment system or leaks in the aftertreatment system</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Inspect the OEM exhaust piping and the aftertreatment </a:t>
                      </a:r>
                      <a:r>
                        <a:rPr lang="en-US" sz="1200" b="0" i="0" u="none" strike="noStrike" dirty="0" smtClean="0">
                          <a:solidFill>
                            <a:srgbClr val="000000"/>
                          </a:solidFill>
                          <a:latin typeface="Calibri"/>
                        </a:rPr>
                        <a:t>system </a:t>
                      </a:r>
                      <a:r>
                        <a:rPr lang="en-US" sz="1200" b="0" i="0" u="none" strike="noStrike" dirty="0">
                          <a:solidFill>
                            <a:srgbClr val="000000"/>
                          </a:solidFill>
                          <a:latin typeface="Calibri"/>
                        </a:rPr>
                        <a:t>for exhaust leaks. (Procedure 010-024)</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4909">
                <a:tc>
                  <a:txBody>
                    <a:bodyPr/>
                    <a:lstStyle/>
                    <a:p>
                      <a:pPr algn="ctr" fontAlgn="ctr"/>
                      <a:r>
                        <a:rPr lang="en-US" sz="1200" b="0" i="0" u="none" strike="noStrike" dirty="0">
                          <a:solidFill>
                            <a:srgbClr val="000000"/>
                          </a:solidFill>
                          <a:latin typeface="Calibri"/>
                        </a:rPr>
                        <a:t>5</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Aftertreatment gas temperature sensors are not functioning properly</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Monitor the </a:t>
                      </a:r>
                      <a:r>
                        <a:rPr lang="en-US" sz="1200" b="0" i="0" u="none" strike="noStrike" dirty="0" smtClean="0">
                          <a:solidFill>
                            <a:srgbClr val="000000"/>
                          </a:solidFill>
                          <a:latin typeface="Calibri"/>
                        </a:rPr>
                        <a:t>aftertreatment </a:t>
                      </a:r>
                      <a:r>
                        <a:rPr lang="en-US" sz="1200" b="0" i="0" u="none" strike="noStrike" dirty="0">
                          <a:solidFill>
                            <a:srgbClr val="000000"/>
                          </a:solidFill>
                          <a:latin typeface="Calibri"/>
                        </a:rPr>
                        <a:t>gas temperature sensor values with INSITE during the stationary regeneration. (Procedure 011-056)</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272">
                <a:tc>
                  <a:txBody>
                    <a:bodyPr/>
                    <a:lstStyle/>
                    <a:p>
                      <a:pPr algn="ctr" fontAlgn="ctr"/>
                      <a:r>
                        <a:rPr lang="en-US" sz="1200" b="0" i="0" u="none" strike="noStrike" dirty="0">
                          <a:solidFill>
                            <a:srgbClr val="000000"/>
                          </a:solidFill>
                          <a:latin typeface="Calibri"/>
                        </a:rPr>
                        <a:t>6</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EGR valve is not functioning properly</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that the EGR valve is closed during the stationary regeneration. (Procedure 011-022)</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8182">
                <a:tc>
                  <a:txBody>
                    <a:bodyPr/>
                    <a:lstStyle/>
                    <a:p>
                      <a:pPr algn="ctr" fontAlgn="ctr"/>
                      <a:r>
                        <a:rPr lang="en-US" sz="1200" b="0" i="0" u="none" strike="noStrike" dirty="0">
                          <a:solidFill>
                            <a:srgbClr val="000000"/>
                          </a:solidFill>
                          <a:latin typeface="Calibri"/>
                        </a:rPr>
                        <a:t>7</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Turbocharger is not functioning properly</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Use INSITE to verify that the turbocharger actuator position is maintained at 89 percent closed or higher during the stationary regeneration. If the turbocharger actuator does not maintain 89 percent closed or higher, verify that the turbocharger sector </a:t>
                      </a:r>
                      <a:r>
                        <a:rPr lang="en-US" sz="1200" b="0" i="0" u="none" strike="noStrike" dirty="0" smtClean="0">
                          <a:solidFill>
                            <a:srgbClr val="000000"/>
                          </a:solidFill>
                          <a:latin typeface="Calibri"/>
                        </a:rPr>
                        <a:t>gear </a:t>
                      </a:r>
                      <a:r>
                        <a:rPr lang="en-US" sz="1200" b="0" i="0" u="none" strike="noStrike" dirty="0">
                          <a:solidFill>
                            <a:srgbClr val="000000"/>
                          </a:solidFill>
                          <a:latin typeface="Calibri"/>
                        </a:rPr>
                        <a:t>has full travel. (Procedure 010-134)</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272">
                <a:tc>
                  <a:txBody>
                    <a:bodyPr/>
                    <a:lstStyle/>
                    <a:p>
                      <a:pPr algn="ctr" fontAlgn="ctr"/>
                      <a:r>
                        <a:rPr lang="en-US" sz="1200" b="0" i="0" u="none" strike="noStrike" dirty="0">
                          <a:solidFill>
                            <a:srgbClr val="000000"/>
                          </a:solidFill>
                          <a:latin typeface="Calibri"/>
                        </a:rPr>
                        <a:t>8</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Aftertreatment system is damaged</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for progressive damage to the aftertreatment system (Procedure 014-013)</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3090">
                <a:tc>
                  <a:txBody>
                    <a:bodyPr/>
                    <a:lstStyle/>
                    <a:p>
                      <a:pPr algn="ctr" fontAlgn="ctr"/>
                      <a:r>
                        <a:rPr lang="en-US" sz="1200" b="0" i="0" u="none" strike="noStrike" dirty="0">
                          <a:solidFill>
                            <a:srgbClr val="000000"/>
                          </a:solidFill>
                          <a:latin typeface="Calibri"/>
                        </a:rPr>
                        <a:t>9</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ECM calibration is malfunctioning</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that the ECM calibration is correct. Check the calibration revision history for applicable fixes to the calibration stored in the ECM. Refer to the calibration history spreadsheet ECM calibration_rev_history.xls on Quickserve Online or the INCAL calibration CD. Compare the calibration stored in the ECM with the engine rating and control parts list. If necessary, calibrate the ECM. (Procedure 019-032 in the Troubleshooting manual)</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0"/>
            <a:ext cx="8229600" cy="762000"/>
          </a:xfrm>
        </p:spPr>
        <p:txBody>
          <a:bodyPr/>
          <a:lstStyle/>
          <a:p>
            <a:pPr eaLnBrk="1" hangingPunct="1"/>
            <a:r>
              <a:rPr lang="en-US" sz="3200" smtClean="0"/>
              <a:t>DPF Excessive Automatic or Stationary Regen</a:t>
            </a:r>
          </a:p>
        </p:txBody>
      </p:sp>
      <p:sp>
        <p:nvSpPr>
          <p:cNvPr id="105474" name="TextBox 3"/>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7" name="Table 6"/>
          <p:cNvGraphicFramePr>
            <a:graphicFrameLocks noGrp="1"/>
          </p:cNvGraphicFramePr>
          <p:nvPr/>
        </p:nvGraphicFramePr>
        <p:xfrm>
          <a:off x="228600" y="762000"/>
          <a:ext cx="8610600" cy="5645150"/>
        </p:xfrm>
        <a:graphic>
          <a:graphicData uri="http://schemas.openxmlformats.org/drawingml/2006/table">
            <a:tbl>
              <a:tblPr/>
              <a:tblGrid>
                <a:gridCol w="829521"/>
                <a:gridCol w="2631136"/>
                <a:gridCol w="5149943"/>
              </a:tblGrid>
              <a:tr h="176213">
                <a:tc>
                  <a:txBody>
                    <a:bodyPr/>
                    <a:lstStyle/>
                    <a:p>
                      <a:pPr algn="ctr" fontAlgn="ctr"/>
                      <a:r>
                        <a:rPr lang="en-US" sz="1200" b="1" i="0" u="none" strike="noStrike" dirty="0">
                          <a:solidFill>
                            <a:srgbClr val="000000"/>
                          </a:solidFill>
                          <a:latin typeface="Calibri"/>
                        </a:rPr>
                        <a:t>Step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8637">
                <a:tc>
                  <a:txBody>
                    <a:bodyPr/>
                    <a:lstStyle/>
                    <a:p>
                      <a:pPr algn="ctr" fontAlgn="ctr"/>
                      <a:r>
                        <a:rPr lang="en-US" sz="1200" b="0"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Electronic fault codes active or high counts of inactive fault codes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View and troubleshoot the fault codes with INSITE. Refer to Troubleshooting manual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7276">
                <a:tc>
                  <a:txBody>
                    <a:bodyPr/>
                    <a:lstStyle/>
                    <a:p>
                      <a:pPr algn="ctr" fontAlgn="ctr"/>
                      <a:r>
                        <a:rPr lang="en-US" sz="1200" b="0" i="0" u="none" strike="noStrike" dirty="0">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Incorrect calibration installed in ECM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that the ECM calibration is correct. Check the calibration revision history for applicable fixes to the calibration stored in the ECM. Refer to </a:t>
                      </a:r>
                      <a:r>
                        <a:rPr lang="en-US" sz="1200" b="0" i="0" u="none" strike="noStrike" dirty="0" smtClean="0">
                          <a:solidFill>
                            <a:srgbClr val="000000"/>
                          </a:solidFill>
                          <a:latin typeface="Calibri"/>
                        </a:rPr>
                        <a:t>Quickserve </a:t>
                      </a:r>
                      <a:r>
                        <a:rPr lang="en-US" sz="1200" b="0" i="0" u="none" strike="noStrike" dirty="0">
                          <a:solidFill>
                            <a:srgbClr val="000000"/>
                          </a:solidFill>
                          <a:latin typeface="Calibri"/>
                        </a:rPr>
                        <a:t>Online to verify that the presently </a:t>
                      </a:r>
                      <a:r>
                        <a:rPr lang="en-US" sz="1200" b="0" i="0" u="none" strike="noStrike" dirty="0" smtClean="0">
                          <a:solidFill>
                            <a:srgbClr val="000000"/>
                          </a:solidFill>
                          <a:latin typeface="Calibri"/>
                        </a:rPr>
                        <a:t>installed </a:t>
                      </a:r>
                      <a:r>
                        <a:rPr lang="en-US" sz="1200" b="0" i="0" u="none" strike="noStrike" dirty="0">
                          <a:solidFill>
                            <a:srgbClr val="000000"/>
                          </a:solidFill>
                          <a:latin typeface="Calibri"/>
                        </a:rPr>
                        <a:t>calibration matches the DPF installed on the vehicle. (Procedure 019-031 in the Troubleshooting manual)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4850">
                <a:tc>
                  <a:txBody>
                    <a:bodyPr/>
                    <a:lstStyle/>
                    <a:p>
                      <a:pPr algn="ctr" fontAlgn="ctr"/>
                      <a:r>
                        <a:rPr lang="en-US" sz="1200" b="0" i="0" u="none" strike="noStrike" dirty="0">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Applicable calibration fixes available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calibration revision history on Quickserve for applicable fixes to the calibration </a:t>
                      </a:r>
                      <a:r>
                        <a:rPr lang="en-US" sz="1200" b="0" i="0" u="none" strike="noStrike" dirty="0" smtClean="0">
                          <a:solidFill>
                            <a:srgbClr val="000000"/>
                          </a:solidFill>
                          <a:latin typeface="Calibri"/>
                        </a:rPr>
                        <a:t>presently installed</a:t>
                      </a:r>
                      <a:r>
                        <a:rPr lang="en-US" sz="1200" b="0" i="0" u="none" strike="noStrike" dirty="0">
                          <a:solidFill>
                            <a:srgbClr val="000000"/>
                          </a:solidFill>
                          <a:latin typeface="Calibri"/>
                        </a:rPr>
                        <a:t>. If necessary, calibrate the ECM. (Procedure 019-031 in the Troubleshooting manual)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4850">
                <a:tc>
                  <a:txBody>
                    <a:bodyPr/>
                    <a:lstStyle/>
                    <a:p>
                      <a:pPr algn="ctr" fontAlgn="ctr"/>
                      <a:r>
                        <a:rPr lang="en-US" sz="1200" b="0" i="0" u="none" strike="noStrike" dirty="0">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OEM or customer selected inhibit feature is preventing active regeneration during vehicle operation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aftertreatment system inhibit features with INSITE. Change either the vehicle route and/or duty cycle such that the inhibit features do not prevent or interrupt active regeneration. (Procedure 011-099)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7276">
                <a:tc>
                  <a:txBody>
                    <a:bodyPr/>
                    <a:lstStyle/>
                    <a:p>
                      <a:pPr algn="ctr" fontAlgn="ctr"/>
                      <a:r>
                        <a:rPr lang="en-US" sz="1200" b="0" i="0" u="none" strike="noStrike" dirty="0">
                          <a:solidFill>
                            <a:srgbClr val="000000"/>
                          </a:solidFill>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Aftertreatment DPF is full of ash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The maintenance interval for ash cleaning has been reached. See the Owners or Operations manual for engine being serviced. Refer to Aftertreatment DPF - Excessive Ash cleaning troubleshooting symptom tree. If it is suspected that the ash has accumulated in the filter, remove the filter for cleaning. (Procedure 011-041)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8637">
                <a:tc>
                  <a:txBody>
                    <a:bodyPr/>
                    <a:lstStyle/>
                    <a:p>
                      <a:pPr algn="ctr" fontAlgn="ctr"/>
                      <a:r>
                        <a:rPr lang="en-US" sz="1200" b="0" i="0" u="none" strike="noStrike" dirty="0">
                          <a:solidFill>
                            <a:srgbClr val="000000"/>
                          </a:solidFill>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Aftertreatment DPF differential pressure sensor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functionality of the aftertreatment diesel particulate filter delta p sensor instructions. (Procedure 019-443 in the Troubleshooting manual)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1063">
                <a:tc>
                  <a:txBody>
                    <a:bodyPr/>
                    <a:lstStyle/>
                    <a:p>
                      <a:pPr algn="ctr" fontAlgn="ctr"/>
                      <a:r>
                        <a:rPr lang="en-US" sz="1200" b="0" i="0" u="none" strike="noStrike" dirty="0">
                          <a:solidFill>
                            <a:srgbClr val="000000"/>
                          </a:solidFill>
                          <a:latin typeface="Calibri"/>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Exhaust leaks in the OEM exhaust piping leading to the aftertreatment system or leaks in the aftertreatment system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Inspect the OEM exhaust piping and the aftertreatment system for exhaust leaks. (Procedure 010-024 in section 10). If an exhaust leak is discovered in OEM exhaust plumbing, refer to OEM service manual. Ins some instances, exhaust pipe gaskets are available.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457200" y="0"/>
            <a:ext cx="8229600" cy="762000"/>
          </a:xfrm>
        </p:spPr>
        <p:txBody>
          <a:bodyPr/>
          <a:lstStyle/>
          <a:p>
            <a:pPr eaLnBrk="1" hangingPunct="1"/>
            <a:r>
              <a:rPr lang="en-US" sz="2600" smtClean="0"/>
              <a:t>DPF Excessive Automatic or Stationary Regen (continued..)</a:t>
            </a:r>
          </a:p>
        </p:txBody>
      </p:sp>
      <p:sp>
        <p:nvSpPr>
          <p:cNvPr id="107522" name="TextBox 3"/>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5" name="Table 4"/>
          <p:cNvGraphicFramePr>
            <a:graphicFrameLocks noGrp="1"/>
          </p:cNvGraphicFramePr>
          <p:nvPr/>
        </p:nvGraphicFramePr>
        <p:xfrm>
          <a:off x="457200" y="838200"/>
          <a:ext cx="8153400" cy="5334000"/>
        </p:xfrm>
        <a:graphic>
          <a:graphicData uri="http://schemas.openxmlformats.org/drawingml/2006/table">
            <a:tbl>
              <a:tblPr/>
              <a:tblGrid>
                <a:gridCol w="785474"/>
                <a:gridCol w="2491430"/>
                <a:gridCol w="4876494"/>
              </a:tblGrid>
              <a:tr h="197556">
                <a:tc>
                  <a:txBody>
                    <a:bodyPr/>
                    <a:lstStyle/>
                    <a:p>
                      <a:pPr algn="ctr" fontAlgn="ctr"/>
                      <a:r>
                        <a:rPr lang="en-US" sz="1200" b="1" i="0" u="none" strike="noStrike" dirty="0">
                          <a:solidFill>
                            <a:srgbClr val="000000"/>
                          </a:solidFill>
                          <a:latin typeface="Calibri"/>
                        </a:rPr>
                        <a:t>Step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11">
                <a:tc>
                  <a:txBody>
                    <a:bodyPr/>
                    <a:lstStyle/>
                    <a:p>
                      <a:pPr algn="ctr" fontAlgn="ctr"/>
                      <a:r>
                        <a:rPr lang="en-US" sz="1200" b="0" i="0" u="none" strike="noStrike" dirty="0">
                          <a:solidFill>
                            <a:srgbClr val="000000"/>
                          </a:solidFill>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EGR valve malfunctioning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Use INSITE to perform the aftertreatment DPF regeneration test. Allow the stationary regeneration procedure to run a minimum of 15 minutes. Use INSITE to monitor the EGR differential pressure value. EGR differential pressure must read less than 1.7 kPa during the aftertreatment stationary regeneration procedure. IF the EGR differential pressure is reading above specification, inspect the EGR differential pressure sensing ports for restriction. If not restriction is found, replace the EGR valve. NOTE: record values for the next troubleshooting steps while performing this stationary regeneration with INSITE.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3332">
                <a:tc>
                  <a:txBody>
                    <a:bodyPr/>
                    <a:lstStyle/>
                    <a:p>
                      <a:pPr algn="ctr" fontAlgn="ctr"/>
                      <a:r>
                        <a:rPr lang="en-US" sz="1200" b="0" i="0" u="none" strike="noStrike" dirty="0">
                          <a:solidFill>
                            <a:srgbClr val="000000"/>
                          </a:solidFill>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Turbocharger is malfunctioning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Use </a:t>
                      </a:r>
                      <a:r>
                        <a:rPr lang="en-US" sz="1200" b="0" i="0" u="none" strike="noStrike" dirty="0" smtClean="0">
                          <a:solidFill>
                            <a:srgbClr val="000000"/>
                          </a:solidFill>
                          <a:latin typeface="Calibri"/>
                        </a:rPr>
                        <a:t>INSITE </a:t>
                      </a:r>
                      <a:r>
                        <a:rPr lang="en-US" sz="1200" b="0" i="0" u="none" strike="noStrike" dirty="0">
                          <a:solidFill>
                            <a:srgbClr val="000000"/>
                          </a:solidFill>
                          <a:latin typeface="Calibri"/>
                        </a:rPr>
                        <a:t>to perform the aftertreatment DPF regeneration test. Allow the stationary regeneration procedure to run a minimum of 15 minutes. Use INSITE to monitor the Turbocharger Actuator Position Measured (percent closed), and Enhanced Exhaust Gas Pressure. Turbocharger actuator position during a stationary regeneration must read greater than 90 percent, and exhaust gas pressure must read greater than or equal to 405 kPA during the aftertreatment stationary regeneration procedure. If the turbocharger actuator position or exhaust gas pressure are reading below the specification, a </a:t>
                      </a:r>
                      <a:r>
                        <a:rPr lang="en-US" sz="1200" b="0" i="0" u="none" strike="noStrike" dirty="0" smtClean="0">
                          <a:solidFill>
                            <a:srgbClr val="000000"/>
                          </a:solidFill>
                          <a:latin typeface="Calibri"/>
                        </a:rPr>
                        <a:t>malfunctioning </a:t>
                      </a:r>
                      <a:r>
                        <a:rPr lang="en-US" sz="1200" b="0" i="0" u="none" strike="noStrike" dirty="0">
                          <a:solidFill>
                            <a:srgbClr val="000000"/>
                          </a:solidFill>
                          <a:latin typeface="Calibri"/>
                        </a:rPr>
                        <a:t>turbocharger or actuator has been detected. Verify proper operation of the sector gear and proper installation of the VG actuator. (Procedure 010-134 in section 10). If the actuator is installed properly, replace the turbocharger. (Procedure 010-033 in section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rtlCol="0">
            <a:normAutofit fontScale="90000"/>
          </a:bodyPr>
          <a:lstStyle/>
          <a:p>
            <a:pPr eaLnBrk="1" fontAlgn="auto" hangingPunct="1">
              <a:spcAft>
                <a:spcPts val="0"/>
              </a:spcAft>
              <a:defRPr/>
            </a:pPr>
            <a:r>
              <a:rPr lang="en-US" dirty="0" smtClean="0"/>
              <a:t>DOC w/ DPF Emissions Control Systems</a:t>
            </a:r>
            <a:br>
              <a:rPr lang="en-US" dirty="0" smtClean="0"/>
            </a:br>
            <a:r>
              <a:rPr lang="en-US" dirty="0" smtClean="0"/>
              <a:t/>
            </a:r>
            <a:br>
              <a:rPr lang="en-US" dirty="0" smtClean="0"/>
            </a:br>
            <a:r>
              <a:rPr lang="en-US" dirty="0" smtClean="0"/>
              <a:t/>
            </a:r>
            <a:br>
              <a:rPr lang="en-US" dirty="0" smtClean="0"/>
            </a:br>
            <a:r>
              <a:rPr lang="en-US" sz="5300" dirty="0" smtClean="0"/>
              <a:t>Operations</a:t>
            </a:r>
            <a:endParaRPr lang="en-US" sz="5300" dirty="0"/>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57200" y="0"/>
            <a:ext cx="8229600" cy="762000"/>
          </a:xfrm>
        </p:spPr>
        <p:txBody>
          <a:bodyPr/>
          <a:lstStyle/>
          <a:p>
            <a:pPr eaLnBrk="1" hangingPunct="1"/>
            <a:r>
              <a:rPr lang="en-US" sz="2600" smtClean="0"/>
              <a:t>DPF Excessive Automatic or Stationary Regen (continued..)</a:t>
            </a:r>
          </a:p>
        </p:txBody>
      </p:sp>
      <p:sp>
        <p:nvSpPr>
          <p:cNvPr id="109570" name="TextBox 3"/>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6" name="Table 5"/>
          <p:cNvGraphicFramePr>
            <a:graphicFrameLocks noGrp="1"/>
          </p:cNvGraphicFramePr>
          <p:nvPr/>
        </p:nvGraphicFramePr>
        <p:xfrm>
          <a:off x="381000" y="914400"/>
          <a:ext cx="8382000" cy="5334000"/>
        </p:xfrm>
        <a:graphic>
          <a:graphicData uri="http://schemas.openxmlformats.org/drawingml/2006/table">
            <a:tbl>
              <a:tblPr/>
              <a:tblGrid>
                <a:gridCol w="807497"/>
                <a:gridCol w="2561284"/>
                <a:gridCol w="5013219"/>
              </a:tblGrid>
              <a:tr h="333374">
                <a:tc>
                  <a:txBody>
                    <a:bodyPr/>
                    <a:lstStyle/>
                    <a:p>
                      <a:pPr algn="ctr" fontAlgn="ctr"/>
                      <a:r>
                        <a:rPr lang="en-US" sz="1200" b="1" i="0" u="none" strike="noStrike" dirty="0">
                          <a:solidFill>
                            <a:srgbClr val="000000"/>
                          </a:solidFill>
                          <a:latin typeface="Calibri"/>
                        </a:rPr>
                        <a:t>Step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1">
                <a:tc>
                  <a:txBody>
                    <a:bodyPr/>
                    <a:lstStyle/>
                    <a:p>
                      <a:pPr algn="ctr" fontAlgn="ctr"/>
                      <a:r>
                        <a:rPr lang="en-US" sz="1200" b="0" i="0" u="none" strike="noStrike" dirty="0">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High pressure fuel system leak, component malfunctioning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rail pressure decay by completing the high pressure leak down test. (Procedure 005-236 in section 5). If the fuel rail pressure decay is not excessive, replace the fuel injectors. (Procedure 005-026 in section 6). If the rail pressure decay is above specification, troubleshoot the High pressure injector return and/or the High pressure fuel rail return.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6751">
                <a:tc>
                  <a:txBody>
                    <a:bodyPr/>
                    <a:lstStyle/>
                    <a:p>
                      <a:pPr algn="ctr" fontAlgn="ctr"/>
                      <a:r>
                        <a:rPr lang="en-US" sz="1200" b="0" i="0" u="none" strike="noStrike" dirty="0">
                          <a:solidFill>
                            <a:srgbClr val="000000"/>
                          </a:solidFill>
                          <a:latin typeface="Calibri"/>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Calibri"/>
                        </a:rPr>
                        <a:t>Diesel </a:t>
                      </a:r>
                      <a:r>
                        <a:rPr lang="en-US" sz="1200" b="0" i="0" u="none" strike="noStrike" dirty="0">
                          <a:solidFill>
                            <a:srgbClr val="000000"/>
                          </a:solidFill>
                          <a:latin typeface="Calibri"/>
                        </a:rPr>
                        <a:t>oxidation catalyst </a:t>
                      </a:r>
                      <a:r>
                        <a:rPr lang="en-US" sz="1200" b="0" i="0" u="none" strike="noStrike" dirty="0" smtClean="0">
                          <a:solidFill>
                            <a:srgbClr val="000000"/>
                          </a:solidFill>
                          <a:latin typeface="Calibri"/>
                        </a:rPr>
                        <a:t>contaminated</a:t>
                      </a:r>
                      <a:endParaRPr lang="en-US"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Replace the diesel oxidation catalyst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625">
                <a:tc>
                  <a:txBody>
                    <a:bodyPr/>
                    <a:lstStyle/>
                    <a:p>
                      <a:pPr algn="ctr" fontAlgn="ctr"/>
                      <a:r>
                        <a:rPr lang="en-US" sz="1200" b="0" i="0" u="none" strike="noStrike" dirty="0">
                          <a:solidFill>
                            <a:srgbClr val="000000"/>
                          </a:solidFill>
                          <a:latin typeface="Calibri"/>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Calibri"/>
                        </a:rPr>
                        <a:t>Extended </a:t>
                      </a:r>
                      <a:r>
                        <a:rPr lang="en-US" sz="1200" b="0" i="0" u="none" strike="noStrike" dirty="0">
                          <a:solidFill>
                            <a:srgbClr val="000000"/>
                          </a:solidFill>
                          <a:latin typeface="Calibri"/>
                        </a:rPr>
                        <a:t>operation of engine in low cycle, extended idling, and/or low ambient temperatures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aftertreatment system trip information with INSITE. Low load and low duty cycle applications generally require more active or stationary regeneration time to keep the aftertreatment system functioning properly. If the vehicle load and duty cycle are unable to be increased, more stationary regenerations may be needed. (Procedure 101-047 in section 1 of Owners manual)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rtlCol="0">
            <a:normAutofit fontScale="90000"/>
          </a:bodyPr>
          <a:lstStyle/>
          <a:p>
            <a:pPr eaLnBrk="1" fontAlgn="auto" hangingPunct="1">
              <a:spcAft>
                <a:spcPts val="0"/>
              </a:spcAft>
              <a:defRPr/>
            </a:pPr>
            <a:r>
              <a:rPr lang="en-US" dirty="0" smtClean="0"/>
              <a:t>DOC w/ DPF Systems</a:t>
            </a:r>
            <a:br>
              <a:rPr lang="en-US" dirty="0" smtClean="0"/>
            </a:br>
            <a:r>
              <a:rPr lang="en-US" dirty="0" smtClean="0"/>
              <a:t/>
            </a:r>
            <a:br>
              <a:rPr lang="en-US" dirty="0" smtClean="0"/>
            </a:br>
            <a:r>
              <a:rPr lang="en-US" dirty="0" smtClean="0"/>
              <a:t/>
            </a:r>
            <a:br>
              <a:rPr lang="en-US" dirty="0" smtClean="0"/>
            </a:br>
            <a:r>
              <a:rPr lang="en-US" sz="5300" dirty="0" smtClean="0"/>
              <a:t>Computer Diagnostics</a:t>
            </a:r>
            <a:endParaRPr lang="en-US" sz="5300" dirty="0"/>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pPr eaLnBrk="1" hangingPunct="1"/>
            <a:r>
              <a:rPr lang="en-US" smtClean="0"/>
              <a:t>Computer Diagnostic Systems</a:t>
            </a:r>
          </a:p>
        </p:txBody>
      </p:sp>
      <p:sp>
        <p:nvSpPr>
          <p:cNvPr id="113666" name="Content Placeholder 2"/>
          <p:cNvSpPr>
            <a:spLocks noGrp="1"/>
          </p:cNvSpPr>
          <p:nvPr>
            <p:ph idx="1"/>
          </p:nvPr>
        </p:nvSpPr>
        <p:spPr/>
        <p:txBody>
          <a:bodyPr/>
          <a:lstStyle/>
          <a:p>
            <a:pPr eaLnBrk="1" hangingPunct="1"/>
            <a:r>
              <a:rPr lang="en-US" smtClean="0"/>
              <a:t>Remember:</a:t>
            </a:r>
          </a:p>
          <a:p>
            <a:pPr lvl="1" eaLnBrk="1" hangingPunct="1"/>
            <a:r>
              <a:rPr lang="en-US" smtClean="0"/>
              <a:t>You will have much more success maintaining and troubleshooting Emission systems if you become comfortable using INSITE and DDDL</a:t>
            </a:r>
          </a:p>
          <a:p>
            <a:pPr lvl="1" eaLnBrk="1" hangingPunct="1"/>
            <a:r>
              <a:rPr lang="en-US" smtClean="0"/>
              <a:t>INSITE and DDDL are valuable resources for manual references; not just for finding codes</a:t>
            </a:r>
          </a:p>
          <a:p>
            <a:pPr lvl="1" eaLnBrk="1" hangingPunct="1"/>
            <a:r>
              <a:rPr lang="en-US" smtClean="0"/>
              <a:t>Provide an ability to examine a problem and easily test possible solutions</a:t>
            </a:r>
          </a:p>
          <a:p>
            <a:pPr lvl="1" eaLnBrk="1" hangingPunct="1"/>
            <a:r>
              <a:rPr lang="en-US" smtClean="0"/>
              <a:t>Use them early in the process</a:t>
            </a:r>
          </a:p>
          <a:p>
            <a:pPr eaLnBrk="1" hangingPunct="1"/>
            <a:endParaRPr lang="en-US" smtClean="0"/>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pPr eaLnBrk="1" hangingPunct="1"/>
            <a:r>
              <a:rPr lang="en-US" smtClean="0"/>
              <a:t>Best Practices for Regens</a:t>
            </a:r>
          </a:p>
        </p:txBody>
      </p:sp>
      <p:sp>
        <p:nvSpPr>
          <p:cNvPr id="115714" name="Content Placeholder 2"/>
          <p:cNvSpPr>
            <a:spLocks noGrp="1"/>
          </p:cNvSpPr>
          <p:nvPr>
            <p:ph idx="1"/>
          </p:nvPr>
        </p:nvSpPr>
        <p:spPr/>
        <p:txBody>
          <a:bodyPr/>
          <a:lstStyle/>
          <a:p>
            <a:pPr eaLnBrk="1" hangingPunct="1"/>
            <a:r>
              <a:rPr lang="en-US" smtClean="0"/>
              <a:t>Active vs. Passive vs. Stationary Regens</a:t>
            </a:r>
          </a:p>
          <a:p>
            <a:pPr eaLnBrk="1" hangingPunct="1"/>
            <a:r>
              <a:rPr lang="en-US" smtClean="0"/>
              <a:t>Don’t just clear codes to force them. Finding the problem is critical!</a:t>
            </a:r>
          </a:p>
          <a:p>
            <a:pPr eaLnBrk="1" hangingPunct="1"/>
            <a:r>
              <a:rPr lang="en-US" smtClean="0"/>
              <a:t>Codes 2639, 1921, 1922 – require a simple regen</a:t>
            </a:r>
          </a:p>
          <a:p>
            <a:pPr eaLnBrk="1" hangingPunct="1"/>
            <a:r>
              <a:rPr lang="en-US" smtClean="0"/>
              <a:t>Codes 2637, 2638, 1691 – check DOC and DPF for damage</a:t>
            </a:r>
          </a:p>
          <a:p>
            <a:pPr eaLnBrk="1" hangingPunct="1"/>
            <a:endParaRPr lang="en-US" smtClean="0"/>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en-US" dirty="0" smtClean="0"/>
              <a:t>Best Practices for Regens Continued…</a:t>
            </a:r>
            <a:endParaRPr lang="en-US" dirty="0"/>
          </a:p>
        </p:txBody>
      </p:sp>
      <p:sp>
        <p:nvSpPr>
          <p:cNvPr id="3" name="Content Placeholder 2"/>
          <p:cNvSpPr>
            <a:spLocks noGrp="1"/>
          </p:cNvSpPr>
          <p:nvPr>
            <p:ph idx="1"/>
          </p:nvPr>
        </p:nvSpPr>
        <p:spPr>
          <a:xfrm>
            <a:off x="457200" y="1066800"/>
            <a:ext cx="8229600" cy="54102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Consider Items that can cause regens without throwing a code:</a:t>
            </a:r>
          </a:p>
          <a:p>
            <a:pPr lvl="1" eaLnBrk="1" fontAlgn="auto" hangingPunct="1">
              <a:spcAft>
                <a:spcPts val="0"/>
              </a:spcAft>
              <a:buFont typeface="Arial" pitchFamily="34" charset="0"/>
              <a:buChar char="–"/>
              <a:defRPr/>
            </a:pPr>
            <a:r>
              <a:rPr lang="en-US" dirty="0" smtClean="0"/>
              <a:t>Cooling fan module</a:t>
            </a:r>
          </a:p>
          <a:p>
            <a:pPr lvl="1" eaLnBrk="1" fontAlgn="auto" hangingPunct="1">
              <a:spcAft>
                <a:spcPts val="0"/>
              </a:spcAft>
              <a:buFont typeface="Arial" pitchFamily="34" charset="0"/>
              <a:buChar char="–"/>
              <a:defRPr/>
            </a:pPr>
            <a:r>
              <a:rPr lang="en-US" dirty="0" smtClean="0"/>
              <a:t>VGT module timing can be off without throwing a code</a:t>
            </a:r>
          </a:p>
          <a:p>
            <a:pPr lvl="1" eaLnBrk="1" fontAlgn="auto" hangingPunct="1">
              <a:spcAft>
                <a:spcPts val="0"/>
              </a:spcAft>
              <a:buFont typeface="Arial" pitchFamily="34" charset="0"/>
              <a:buChar char="–"/>
              <a:defRPr/>
            </a:pPr>
            <a:r>
              <a:rPr lang="en-US" dirty="0" smtClean="0"/>
              <a:t>VGT can develop carbon and not stroke fully</a:t>
            </a:r>
          </a:p>
          <a:p>
            <a:pPr lvl="1" eaLnBrk="1" fontAlgn="auto" hangingPunct="1">
              <a:spcAft>
                <a:spcPts val="0"/>
              </a:spcAft>
              <a:buFont typeface="Arial" pitchFamily="34" charset="0"/>
              <a:buChar char="–"/>
              <a:defRPr/>
            </a:pPr>
            <a:r>
              <a:rPr lang="en-US" dirty="0" smtClean="0"/>
              <a:t>Bad temperature sensor</a:t>
            </a:r>
          </a:p>
          <a:p>
            <a:pPr lvl="1" eaLnBrk="1" fontAlgn="auto" hangingPunct="1">
              <a:spcAft>
                <a:spcPts val="0"/>
              </a:spcAft>
              <a:buFont typeface="Arial" pitchFamily="34" charset="0"/>
              <a:buChar char="–"/>
              <a:defRPr/>
            </a:pPr>
            <a:r>
              <a:rPr lang="en-US" dirty="0" smtClean="0"/>
              <a:t>Plugged filters</a:t>
            </a:r>
          </a:p>
          <a:p>
            <a:pPr lvl="1" eaLnBrk="1" fontAlgn="auto" hangingPunct="1">
              <a:spcAft>
                <a:spcPts val="0"/>
              </a:spcAft>
              <a:buFont typeface="Arial" pitchFamily="34" charset="0"/>
              <a:buChar char="–"/>
              <a:defRPr/>
            </a:pPr>
            <a:r>
              <a:rPr lang="en-US" dirty="0" smtClean="0"/>
              <a:t>Replacing sensors may require further calibration</a:t>
            </a:r>
          </a:p>
          <a:p>
            <a:pPr eaLnBrk="1" fontAlgn="auto" hangingPunct="1">
              <a:spcAft>
                <a:spcPts val="0"/>
              </a:spcAft>
              <a:buFont typeface="Arial" pitchFamily="34" charset="0"/>
              <a:buChar char="•"/>
              <a:defRPr/>
            </a:pPr>
            <a:r>
              <a:rPr lang="en-US" dirty="0" smtClean="0"/>
              <a:t>How can we use INSITE or DDDL to identify the above problems?</a:t>
            </a:r>
          </a:p>
          <a:p>
            <a:pPr eaLnBrk="1" fontAlgn="auto" hangingPunct="1">
              <a:spcAft>
                <a:spcPts val="0"/>
              </a:spcAft>
              <a:buFont typeface="Arial" pitchFamily="34" charset="0"/>
              <a:buChar char="•"/>
              <a:defRPr/>
            </a:pPr>
            <a:r>
              <a:rPr lang="en-US" dirty="0" smtClean="0"/>
              <a:t>Cleaning dosers  is sometimes just a band-aid</a:t>
            </a:r>
          </a:p>
          <a:p>
            <a:pPr eaLnBrk="1" fontAlgn="auto" hangingPunct="1">
              <a:spcAft>
                <a:spcPts val="0"/>
              </a:spcAft>
              <a:buFont typeface="Arial" pitchFamily="34" charset="0"/>
              <a:buChar char="•"/>
              <a:defRPr/>
            </a:pPr>
            <a:r>
              <a:rPr lang="en-US" dirty="0" smtClean="0"/>
              <a:t>INSITE can be told a new DPF has been put in</a:t>
            </a:r>
          </a:p>
          <a:p>
            <a:pPr eaLnBrk="1" fontAlgn="auto" hangingPunct="1">
              <a:spcAft>
                <a:spcPts val="0"/>
              </a:spcAft>
              <a:buFont typeface="Arial" pitchFamily="34" charset="0"/>
              <a:buChar char="•"/>
              <a:defRPr/>
            </a:pPr>
            <a:endParaRPr lang="en-US" dirty="0" smtClean="0"/>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rtlCol="0">
            <a:normAutofit fontScale="90000"/>
          </a:bodyPr>
          <a:lstStyle/>
          <a:p>
            <a:pPr eaLnBrk="1" fontAlgn="auto" hangingPunct="1">
              <a:spcAft>
                <a:spcPts val="0"/>
              </a:spcAft>
              <a:defRPr/>
            </a:pPr>
            <a:r>
              <a:rPr lang="en-US" dirty="0" smtClean="0"/>
              <a:t>DOC with DPF Systems</a:t>
            </a:r>
            <a:br>
              <a:rPr lang="en-US" dirty="0" smtClean="0"/>
            </a:br>
            <a:r>
              <a:rPr lang="en-US" dirty="0" smtClean="0"/>
              <a:t/>
            </a:r>
            <a:br>
              <a:rPr lang="en-US" dirty="0" smtClean="0"/>
            </a:br>
            <a:r>
              <a:rPr lang="en-US" dirty="0" smtClean="0"/>
              <a:t/>
            </a:r>
            <a:br>
              <a:rPr lang="en-US" dirty="0" smtClean="0"/>
            </a:br>
            <a:r>
              <a:rPr lang="en-US" sz="5300" dirty="0" smtClean="0"/>
              <a:t>Hands-On Practice</a:t>
            </a:r>
            <a:endParaRPr lang="en-US" sz="5300" dirty="0"/>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pPr eaLnBrk="1" hangingPunct="1"/>
            <a:r>
              <a:rPr lang="en-US" smtClean="0"/>
              <a:t>Demonstrations</a:t>
            </a:r>
          </a:p>
        </p:txBody>
      </p:sp>
      <p:sp>
        <p:nvSpPr>
          <p:cNvPr id="121858" name="Content Placeholder 2"/>
          <p:cNvSpPr>
            <a:spLocks noGrp="1"/>
          </p:cNvSpPr>
          <p:nvPr>
            <p:ph idx="1"/>
          </p:nvPr>
        </p:nvSpPr>
        <p:spPr/>
        <p:txBody>
          <a:bodyPr/>
          <a:lstStyle/>
          <a:p>
            <a:pPr eaLnBrk="1" hangingPunct="1"/>
            <a:r>
              <a:rPr lang="en-US" smtClean="0"/>
              <a:t>Manual Regen Practice</a:t>
            </a:r>
          </a:p>
          <a:p>
            <a:pPr eaLnBrk="1" hangingPunct="1"/>
            <a:r>
              <a:rPr lang="en-US" smtClean="0"/>
              <a:t>Cummins INSITE Practice (and/or DDDL practice)</a:t>
            </a:r>
          </a:p>
          <a:p>
            <a:pPr eaLnBrk="1" hangingPunct="1"/>
            <a:endParaRPr lang="en-US" smtClean="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273050"/>
            <a:ext cx="5105400" cy="412750"/>
          </a:xfrm>
        </p:spPr>
        <p:txBody>
          <a:bodyPr/>
          <a:lstStyle/>
          <a:p>
            <a:pPr eaLnBrk="1" hangingPunct="1"/>
            <a:r>
              <a:rPr lang="en-US" sz="2400" smtClean="0"/>
              <a:t>2009 ISL Engine Diagram – Front View</a:t>
            </a:r>
          </a:p>
        </p:txBody>
      </p:sp>
      <p:pic>
        <p:nvPicPr>
          <p:cNvPr id="37890" name="Picture 2"/>
          <p:cNvPicPr>
            <a:picLocks noGrp="1" noChangeAspect="1" noChangeArrowheads="1"/>
          </p:cNvPicPr>
          <p:nvPr>
            <p:ph idx="1"/>
          </p:nvPr>
        </p:nvPicPr>
        <p:blipFill>
          <a:blip r:embed="rId3"/>
          <a:srcRect/>
          <a:stretch>
            <a:fillRect/>
          </a:stretch>
        </p:blipFill>
        <p:spPr>
          <a:xfrm>
            <a:off x="3433763" y="1143000"/>
            <a:ext cx="5122862" cy="4343400"/>
          </a:xfrm>
        </p:spPr>
      </p:pic>
      <p:sp>
        <p:nvSpPr>
          <p:cNvPr id="37891" name="Text Placeholder 4"/>
          <p:cNvSpPr>
            <a:spLocks noGrp="1"/>
          </p:cNvSpPr>
          <p:nvPr>
            <p:ph type="body" sz="half" idx="2"/>
          </p:nvPr>
        </p:nvSpPr>
        <p:spPr>
          <a:xfrm>
            <a:off x="228600" y="1143000"/>
            <a:ext cx="3008313" cy="4691063"/>
          </a:xfrm>
        </p:spPr>
        <p:txBody>
          <a:bodyPr/>
          <a:lstStyle/>
          <a:p>
            <a:pPr marL="342900" indent="-342900" eaLnBrk="1" hangingPunct="1">
              <a:buFont typeface="Arial" charset="0"/>
              <a:buAutoNum type="arabicPeriod"/>
            </a:pPr>
            <a:r>
              <a:rPr lang="en-US" sz="1500" smtClean="0"/>
              <a:t>Turbocharger compressor air inlet</a:t>
            </a:r>
          </a:p>
          <a:p>
            <a:pPr marL="342900" indent="-342900" eaLnBrk="1" hangingPunct="1">
              <a:buFont typeface="Arial" charset="0"/>
              <a:buAutoNum type="arabicPeriod"/>
            </a:pPr>
            <a:r>
              <a:rPr lang="en-US" sz="1500" smtClean="0"/>
              <a:t>Air intake connection</a:t>
            </a:r>
          </a:p>
          <a:p>
            <a:pPr marL="342900" indent="-342900" eaLnBrk="1" hangingPunct="1">
              <a:buFont typeface="Arial" charset="0"/>
              <a:buAutoNum type="arabicPeriod"/>
            </a:pPr>
            <a:r>
              <a:rPr lang="en-US" sz="1500" smtClean="0"/>
              <a:t>Top dead center indicator</a:t>
            </a:r>
          </a:p>
          <a:p>
            <a:pPr marL="342900" indent="-342900" eaLnBrk="1" hangingPunct="1">
              <a:buFont typeface="Arial" charset="0"/>
              <a:buAutoNum type="arabicPeriod"/>
            </a:pPr>
            <a:r>
              <a:rPr lang="en-US" sz="1500" smtClean="0"/>
              <a:t>Fuel pump drive gear access cover</a:t>
            </a:r>
          </a:p>
          <a:p>
            <a:pPr marL="342900" indent="-342900" eaLnBrk="1" hangingPunct="1">
              <a:buFont typeface="Arial" charset="0"/>
              <a:buAutoNum type="arabicPeriod"/>
            </a:pPr>
            <a:r>
              <a:rPr lang="en-US" sz="1500" smtClean="0"/>
              <a:t>Fan pulley</a:t>
            </a:r>
          </a:p>
          <a:p>
            <a:pPr marL="342900" indent="-342900" eaLnBrk="1" hangingPunct="1">
              <a:buFont typeface="Arial" charset="0"/>
              <a:buAutoNum type="arabicPeriod"/>
            </a:pPr>
            <a:r>
              <a:rPr lang="en-US" sz="1500" smtClean="0"/>
              <a:t>Front gear cover</a:t>
            </a:r>
          </a:p>
          <a:p>
            <a:pPr marL="342900" indent="-342900" eaLnBrk="1" hangingPunct="1">
              <a:buFont typeface="Arial" charset="0"/>
              <a:buAutoNum type="arabicPeriod"/>
            </a:pPr>
            <a:r>
              <a:rPr lang="en-US" sz="1500" smtClean="0"/>
              <a:t>Vibration damper</a:t>
            </a:r>
          </a:p>
          <a:p>
            <a:pPr marL="342900" indent="-342900" eaLnBrk="1" hangingPunct="1">
              <a:buFont typeface="Arial" charset="0"/>
              <a:buAutoNum type="arabicPeriod"/>
            </a:pPr>
            <a:r>
              <a:rPr lang="en-US" sz="1500" smtClean="0"/>
              <a:t>Front engine mounting bracket</a:t>
            </a:r>
          </a:p>
          <a:p>
            <a:pPr marL="342900" indent="-342900" eaLnBrk="1" hangingPunct="1">
              <a:buFont typeface="Arial" charset="0"/>
              <a:buAutoNum type="arabicPeriod"/>
            </a:pPr>
            <a:r>
              <a:rPr lang="en-US" sz="1500" smtClean="0"/>
              <a:t>Engine lubricating oil drain plug</a:t>
            </a:r>
          </a:p>
          <a:p>
            <a:pPr marL="342900" indent="-342900" eaLnBrk="1" hangingPunct="1">
              <a:buFont typeface="Arial" charset="0"/>
              <a:buAutoNum type="arabicPeriod"/>
            </a:pPr>
            <a:r>
              <a:rPr lang="en-US" sz="1500" smtClean="0"/>
              <a:t>Belt tensioner</a:t>
            </a:r>
          </a:p>
          <a:p>
            <a:pPr marL="342900" indent="-342900" eaLnBrk="1" hangingPunct="1">
              <a:buFont typeface="Arial" charset="0"/>
              <a:buAutoNum type="arabicPeriod"/>
            </a:pPr>
            <a:r>
              <a:rPr lang="en-US" sz="1500" smtClean="0"/>
              <a:t>Water pump</a:t>
            </a:r>
          </a:p>
          <a:p>
            <a:pPr marL="342900" indent="-342900" eaLnBrk="1" hangingPunct="1">
              <a:buFont typeface="Arial" charset="0"/>
              <a:buAutoNum type="arabicPeriod"/>
            </a:pPr>
            <a:r>
              <a:rPr lang="en-US" sz="1500" smtClean="0"/>
              <a:t>Idler pulley</a:t>
            </a:r>
          </a:p>
          <a:p>
            <a:pPr marL="342900" indent="-342900" eaLnBrk="1" hangingPunct="1">
              <a:buFont typeface="Arial" charset="0"/>
              <a:buAutoNum type="arabicPeriod"/>
            </a:pPr>
            <a:r>
              <a:rPr lang="en-US" sz="1500" smtClean="0"/>
              <a:t>Front engine lifting bracket</a:t>
            </a:r>
          </a:p>
          <a:p>
            <a:pPr marL="342900" indent="-342900" eaLnBrk="1" hangingPunct="1">
              <a:buFont typeface="Arial" charset="0"/>
              <a:buAutoNum type="arabicPeriod"/>
            </a:pPr>
            <a:r>
              <a:rPr lang="en-US" sz="1500" smtClean="0"/>
              <a:t>Turbocharger</a:t>
            </a:r>
          </a:p>
        </p:txBody>
      </p:sp>
      <p:sp>
        <p:nvSpPr>
          <p:cNvPr id="37892"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273050"/>
            <a:ext cx="5105400" cy="412750"/>
          </a:xfrm>
        </p:spPr>
        <p:txBody>
          <a:bodyPr/>
          <a:lstStyle/>
          <a:p>
            <a:pPr eaLnBrk="1" hangingPunct="1"/>
            <a:r>
              <a:rPr lang="en-US" sz="2400" smtClean="0"/>
              <a:t>2009 ISL Engine Diagram – Left View</a:t>
            </a:r>
          </a:p>
        </p:txBody>
      </p:sp>
      <p:pic>
        <p:nvPicPr>
          <p:cNvPr id="39938" name="Picture 2"/>
          <p:cNvPicPr>
            <a:picLocks noGrp="1" noChangeAspect="1" noChangeArrowheads="1"/>
          </p:cNvPicPr>
          <p:nvPr>
            <p:ph idx="1"/>
          </p:nvPr>
        </p:nvPicPr>
        <p:blipFill>
          <a:blip r:embed="rId3"/>
          <a:srcRect/>
          <a:stretch>
            <a:fillRect/>
          </a:stretch>
        </p:blipFill>
        <p:spPr>
          <a:xfrm>
            <a:off x="3001963" y="1066800"/>
            <a:ext cx="6046787" cy="4419600"/>
          </a:xfrm>
        </p:spPr>
      </p:pic>
      <p:sp>
        <p:nvSpPr>
          <p:cNvPr id="5" name="Text Placeholder 4"/>
          <p:cNvSpPr>
            <a:spLocks noGrp="1"/>
          </p:cNvSpPr>
          <p:nvPr>
            <p:ph type="body" sz="half" idx="2"/>
          </p:nvPr>
        </p:nvSpPr>
        <p:spPr>
          <a:xfrm>
            <a:off x="457200" y="838200"/>
            <a:ext cx="3008313" cy="5791200"/>
          </a:xfrm>
        </p:spPr>
        <p:txBody>
          <a:bodyPr rtlCol="0">
            <a:normAutofit fontScale="92500" lnSpcReduction="10000"/>
          </a:bodyPr>
          <a:lstStyle/>
          <a:p>
            <a:pPr marL="342900" indent="-342900" eaLnBrk="1" fontAlgn="auto" hangingPunct="1">
              <a:spcAft>
                <a:spcPts val="0"/>
              </a:spcAft>
              <a:buFont typeface="Arial" pitchFamily="34" charset="0"/>
              <a:buAutoNum type="arabicPeriod"/>
              <a:defRPr/>
            </a:pPr>
            <a:r>
              <a:rPr lang="en-US" dirty="0" smtClean="0"/>
              <a:t>Ambient air pressure sensor</a:t>
            </a:r>
          </a:p>
          <a:p>
            <a:pPr marL="342900" indent="-342900" eaLnBrk="1" fontAlgn="auto" hangingPunct="1">
              <a:spcAft>
                <a:spcPts val="0"/>
              </a:spcAft>
              <a:buFont typeface="Arial" pitchFamily="34" charset="0"/>
              <a:buAutoNum type="arabicPeriod"/>
              <a:defRPr/>
            </a:pPr>
            <a:r>
              <a:rPr lang="en-US" dirty="0" smtClean="0"/>
              <a:t>Fuel rail pressure sensor</a:t>
            </a:r>
          </a:p>
          <a:p>
            <a:pPr marL="342900" indent="-342900" eaLnBrk="1" fontAlgn="auto" hangingPunct="1">
              <a:spcAft>
                <a:spcPts val="0"/>
              </a:spcAft>
              <a:buFont typeface="Arial" pitchFamily="34" charset="0"/>
              <a:buAutoNum type="arabicPeriod"/>
              <a:defRPr/>
            </a:pPr>
            <a:r>
              <a:rPr lang="en-US" dirty="0" smtClean="0"/>
              <a:t>Intake manifold temperature and pressure sensor</a:t>
            </a:r>
          </a:p>
          <a:p>
            <a:pPr marL="342900" indent="-342900" eaLnBrk="1" fontAlgn="auto" hangingPunct="1">
              <a:spcAft>
                <a:spcPts val="0"/>
              </a:spcAft>
              <a:buFont typeface="Arial" pitchFamily="34" charset="0"/>
              <a:buAutoNum type="arabicPeriod"/>
              <a:defRPr/>
            </a:pPr>
            <a:r>
              <a:rPr lang="en-US" dirty="0" smtClean="0"/>
              <a:t>Fuel rail</a:t>
            </a:r>
          </a:p>
          <a:p>
            <a:pPr marL="342900" indent="-342900" eaLnBrk="1" fontAlgn="auto" hangingPunct="1">
              <a:spcAft>
                <a:spcPts val="0"/>
              </a:spcAft>
              <a:buFont typeface="Arial" pitchFamily="34" charset="0"/>
              <a:buAutoNum type="arabicPeriod"/>
              <a:defRPr/>
            </a:pPr>
            <a:r>
              <a:rPr lang="en-US" dirty="0" smtClean="0"/>
              <a:t>Fuel rail high pressure relief valve</a:t>
            </a:r>
          </a:p>
          <a:p>
            <a:pPr marL="342900" indent="-342900" eaLnBrk="1" fontAlgn="auto" hangingPunct="1">
              <a:spcAft>
                <a:spcPts val="0"/>
              </a:spcAft>
              <a:buFont typeface="Arial" pitchFamily="34" charset="0"/>
              <a:buAutoNum type="arabicPeriod"/>
              <a:defRPr/>
            </a:pPr>
            <a:r>
              <a:rPr lang="en-US" dirty="0" smtClean="0"/>
              <a:t>Fuel drain manifold</a:t>
            </a:r>
          </a:p>
          <a:p>
            <a:pPr marL="342900" indent="-342900" eaLnBrk="1" fontAlgn="auto" hangingPunct="1">
              <a:spcAft>
                <a:spcPts val="0"/>
              </a:spcAft>
              <a:buFont typeface="Arial" pitchFamily="34" charset="0"/>
              <a:buAutoNum type="arabicPeriod"/>
              <a:defRPr/>
            </a:pPr>
            <a:r>
              <a:rPr lang="en-US" dirty="0" smtClean="0"/>
              <a:t>Crankcase breather oil drain tubes</a:t>
            </a:r>
          </a:p>
          <a:p>
            <a:pPr marL="342900" indent="-342900" eaLnBrk="1" fontAlgn="auto" hangingPunct="1">
              <a:spcAft>
                <a:spcPts val="0"/>
              </a:spcAft>
              <a:buFont typeface="Arial" pitchFamily="34" charset="0"/>
              <a:buAutoNum type="arabicPeriod"/>
              <a:defRPr/>
            </a:pPr>
            <a:r>
              <a:rPr lang="en-US" dirty="0" smtClean="0"/>
              <a:t>Fuel filter</a:t>
            </a:r>
          </a:p>
          <a:p>
            <a:pPr marL="342900" indent="-342900" eaLnBrk="1" fontAlgn="auto" hangingPunct="1">
              <a:spcAft>
                <a:spcPts val="0"/>
              </a:spcAft>
              <a:buFont typeface="Arial" pitchFamily="34" charset="0"/>
              <a:buAutoNum type="arabicPeriod"/>
              <a:defRPr/>
            </a:pPr>
            <a:r>
              <a:rPr lang="en-US" dirty="0" smtClean="0"/>
              <a:t>Crankshaft speed sensor</a:t>
            </a:r>
          </a:p>
          <a:p>
            <a:pPr marL="342900" indent="-342900" eaLnBrk="1" fontAlgn="auto" hangingPunct="1">
              <a:spcAft>
                <a:spcPts val="0"/>
              </a:spcAft>
              <a:buFont typeface="Arial" pitchFamily="34" charset="0"/>
              <a:buAutoNum type="arabicPeriod"/>
              <a:defRPr/>
            </a:pPr>
            <a:r>
              <a:rPr lang="en-US" dirty="0" smtClean="0"/>
              <a:t>Starter</a:t>
            </a:r>
          </a:p>
          <a:p>
            <a:pPr marL="342900" indent="-342900" eaLnBrk="1" fontAlgn="auto" hangingPunct="1">
              <a:spcAft>
                <a:spcPts val="0"/>
              </a:spcAft>
              <a:buFont typeface="Arial" pitchFamily="34" charset="0"/>
              <a:buAutoNum type="arabicPeriod"/>
              <a:defRPr/>
            </a:pPr>
            <a:r>
              <a:rPr lang="en-US" dirty="0" smtClean="0"/>
              <a:t>Engine oil heater mounting boss</a:t>
            </a:r>
          </a:p>
          <a:p>
            <a:pPr marL="342900" indent="-342900" eaLnBrk="1" fontAlgn="auto" hangingPunct="1">
              <a:spcAft>
                <a:spcPts val="0"/>
              </a:spcAft>
              <a:buFont typeface="Arial" pitchFamily="34" charset="0"/>
              <a:buAutoNum type="arabicPeriod"/>
              <a:defRPr/>
            </a:pPr>
            <a:r>
              <a:rPr lang="en-US" dirty="0" smtClean="0"/>
              <a:t>Engine oil fill</a:t>
            </a:r>
          </a:p>
          <a:p>
            <a:pPr marL="342900" indent="-342900" eaLnBrk="1" fontAlgn="auto" hangingPunct="1">
              <a:spcAft>
                <a:spcPts val="0"/>
              </a:spcAft>
              <a:buFont typeface="Arial" pitchFamily="34" charset="0"/>
              <a:buAutoNum type="arabicPeriod"/>
              <a:defRPr/>
            </a:pPr>
            <a:r>
              <a:rPr lang="en-US" dirty="0" smtClean="0"/>
              <a:t>Lubricating oil pressure sensor</a:t>
            </a:r>
          </a:p>
          <a:p>
            <a:pPr marL="342900" indent="-342900" eaLnBrk="1" fontAlgn="auto" hangingPunct="1">
              <a:spcAft>
                <a:spcPts val="0"/>
              </a:spcAft>
              <a:buFont typeface="Arial" pitchFamily="34" charset="0"/>
              <a:buAutoNum type="arabicPeriod"/>
              <a:defRPr/>
            </a:pPr>
            <a:r>
              <a:rPr lang="en-US" dirty="0" smtClean="0"/>
              <a:t>Dipstick location</a:t>
            </a:r>
          </a:p>
          <a:p>
            <a:pPr marL="342900" indent="-342900" eaLnBrk="1" fontAlgn="auto" hangingPunct="1">
              <a:spcAft>
                <a:spcPts val="0"/>
              </a:spcAft>
              <a:buFont typeface="Arial" pitchFamily="34" charset="0"/>
              <a:buAutoNum type="arabicPeriod"/>
              <a:defRPr/>
            </a:pPr>
            <a:r>
              <a:rPr lang="en-US" dirty="0" smtClean="0"/>
              <a:t>Air compressor oil supply line</a:t>
            </a:r>
          </a:p>
          <a:p>
            <a:pPr marL="342900" indent="-342900" eaLnBrk="1" fontAlgn="auto" hangingPunct="1">
              <a:spcAft>
                <a:spcPts val="0"/>
              </a:spcAft>
              <a:buFont typeface="Arial" pitchFamily="34" charset="0"/>
              <a:buAutoNum type="arabicPeriod"/>
              <a:defRPr/>
            </a:pPr>
            <a:r>
              <a:rPr lang="en-US" dirty="0" smtClean="0"/>
              <a:t>Fuel lift pump (behind ECM)</a:t>
            </a:r>
          </a:p>
          <a:p>
            <a:pPr marL="342900" indent="-342900" eaLnBrk="1" fontAlgn="auto" hangingPunct="1">
              <a:spcAft>
                <a:spcPts val="0"/>
              </a:spcAft>
              <a:buFont typeface="Arial" pitchFamily="34" charset="0"/>
              <a:buAutoNum type="arabicPeriod"/>
              <a:defRPr/>
            </a:pPr>
            <a:r>
              <a:rPr lang="en-US" dirty="0" smtClean="0"/>
              <a:t>ECM</a:t>
            </a:r>
          </a:p>
          <a:p>
            <a:pPr marL="342900" indent="-342900" eaLnBrk="1" fontAlgn="auto" hangingPunct="1">
              <a:spcAft>
                <a:spcPts val="0"/>
              </a:spcAft>
              <a:buFont typeface="Arial" pitchFamily="34" charset="0"/>
              <a:buAutoNum type="arabicPeriod"/>
              <a:defRPr/>
            </a:pPr>
            <a:r>
              <a:rPr lang="en-US" dirty="0" smtClean="0"/>
              <a:t>Air compressor</a:t>
            </a:r>
          </a:p>
          <a:p>
            <a:pPr marL="342900" indent="-342900" eaLnBrk="1" fontAlgn="auto" hangingPunct="1">
              <a:spcAft>
                <a:spcPts val="0"/>
              </a:spcAft>
              <a:buFont typeface="Arial" pitchFamily="34" charset="0"/>
              <a:buAutoNum type="arabicPeriod"/>
              <a:defRPr/>
            </a:pPr>
            <a:r>
              <a:rPr lang="en-US" dirty="0" smtClean="0"/>
              <a:t>Gear housing</a:t>
            </a:r>
          </a:p>
          <a:p>
            <a:pPr marL="342900" indent="-342900" eaLnBrk="1" fontAlgn="auto" hangingPunct="1">
              <a:spcAft>
                <a:spcPts val="0"/>
              </a:spcAft>
              <a:buFont typeface="Arial" pitchFamily="34" charset="0"/>
              <a:buAutoNum type="arabicPeriod"/>
              <a:defRPr/>
            </a:pPr>
            <a:r>
              <a:rPr lang="en-US" dirty="0" smtClean="0"/>
              <a:t>Camshaft speed sensor</a:t>
            </a:r>
          </a:p>
          <a:p>
            <a:pPr marL="342900" indent="-342900" eaLnBrk="1" fontAlgn="auto" hangingPunct="1">
              <a:spcAft>
                <a:spcPts val="0"/>
              </a:spcAft>
              <a:buFont typeface="Arial" pitchFamily="34" charset="0"/>
              <a:buAutoNum type="arabicPeriod"/>
              <a:defRPr/>
            </a:pPr>
            <a:r>
              <a:rPr lang="en-US" dirty="0" smtClean="0"/>
              <a:t>Air compressor coolant drain line</a:t>
            </a:r>
          </a:p>
          <a:p>
            <a:pPr marL="342900" indent="-342900" eaLnBrk="1" fontAlgn="auto" hangingPunct="1">
              <a:spcAft>
                <a:spcPts val="0"/>
              </a:spcAft>
              <a:buFont typeface="Arial" pitchFamily="34" charset="0"/>
              <a:buAutoNum type="arabicPeriod"/>
              <a:defRPr/>
            </a:pPr>
            <a:r>
              <a:rPr lang="en-US" dirty="0" smtClean="0"/>
              <a:t>Air compressor coolant supply line</a:t>
            </a:r>
          </a:p>
          <a:p>
            <a:pPr marL="342900" indent="-342900" eaLnBrk="1" fontAlgn="auto" hangingPunct="1">
              <a:spcAft>
                <a:spcPts val="0"/>
              </a:spcAft>
              <a:buFont typeface="Arial" pitchFamily="34" charset="0"/>
              <a:buAutoNum type="arabicPeriod"/>
              <a:defRPr/>
            </a:pPr>
            <a:r>
              <a:rPr lang="en-US" dirty="0" smtClean="0"/>
              <a:t>Engine dataplate</a:t>
            </a:r>
          </a:p>
          <a:p>
            <a:pPr marL="342900" indent="-342900" eaLnBrk="1" fontAlgn="auto" hangingPunct="1">
              <a:spcAft>
                <a:spcPts val="0"/>
              </a:spcAft>
              <a:buFont typeface="Arial" pitchFamily="34" charset="0"/>
              <a:buAutoNum type="arabicPeriod"/>
              <a:defRPr/>
            </a:pPr>
            <a:r>
              <a:rPr lang="en-US" dirty="0" smtClean="0"/>
              <a:t>Fuel pump</a:t>
            </a:r>
          </a:p>
          <a:p>
            <a:pPr marL="342900" indent="-342900" eaLnBrk="1" fontAlgn="auto" hangingPunct="1">
              <a:spcAft>
                <a:spcPts val="0"/>
              </a:spcAft>
              <a:buFont typeface="Arial" pitchFamily="34" charset="0"/>
              <a:buAutoNum type="arabicPeriod"/>
              <a:defRPr/>
            </a:pPr>
            <a:endParaRPr lang="en-US" dirty="0"/>
          </a:p>
        </p:txBody>
      </p:sp>
      <p:sp>
        <p:nvSpPr>
          <p:cNvPr id="39940"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273050"/>
            <a:ext cx="5105400" cy="412750"/>
          </a:xfrm>
        </p:spPr>
        <p:txBody>
          <a:bodyPr/>
          <a:lstStyle/>
          <a:p>
            <a:pPr eaLnBrk="1" hangingPunct="1"/>
            <a:r>
              <a:rPr lang="en-US" sz="2400" smtClean="0"/>
              <a:t>2009 ISL Engine Diagram – Rear View</a:t>
            </a:r>
          </a:p>
        </p:txBody>
      </p:sp>
      <p:pic>
        <p:nvPicPr>
          <p:cNvPr id="41986" name="Picture 2"/>
          <p:cNvPicPr>
            <a:picLocks noGrp="1" noChangeAspect="1" noChangeArrowheads="1"/>
          </p:cNvPicPr>
          <p:nvPr>
            <p:ph idx="1"/>
          </p:nvPr>
        </p:nvPicPr>
        <p:blipFill>
          <a:blip r:embed="rId3"/>
          <a:srcRect/>
          <a:stretch>
            <a:fillRect/>
          </a:stretch>
        </p:blipFill>
        <p:spPr>
          <a:xfrm>
            <a:off x="3810000" y="1143000"/>
            <a:ext cx="4595813" cy="4495800"/>
          </a:xfrm>
        </p:spPr>
      </p:pic>
      <p:sp>
        <p:nvSpPr>
          <p:cNvPr id="41987" name="Text Placeholder 4"/>
          <p:cNvSpPr>
            <a:spLocks noGrp="1"/>
          </p:cNvSpPr>
          <p:nvPr>
            <p:ph type="body" sz="half" idx="2"/>
          </p:nvPr>
        </p:nvSpPr>
        <p:spPr>
          <a:xfrm>
            <a:off x="457200" y="1143000"/>
            <a:ext cx="3008313" cy="4691063"/>
          </a:xfrm>
        </p:spPr>
        <p:txBody>
          <a:bodyPr/>
          <a:lstStyle/>
          <a:p>
            <a:pPr marL="342900" indent="-342900" eaLnBrk="1" hangingPunct="1">
              <a:buFont typeface="Arial" charset="0"/>
              <a:buAutoNum type="arabicPeriod"/>
            </a:pPr>
            <a:r>
              <a:rPr lang="en-US" sz="1800" smtClean="0"/>
              <a:t>Crankcase breather draft tube</a:t>
            </a:r>
          </a:p>
          <a:p>
            <a:pPr marL="342900" indent="-342900" eaLnBrk="1" hangingPunct="1">
              <a:buFont typeface="Arial" charset="0"/>
              <a:buAutoNum type="arabicPeriod"/>
            </a:pPr>
            <a:r>
              <a:rPr lang="en-US" sz="1800" smtClean="0"/>
              <a:t>Turbocharger speed sensor</a:t>
            </a:r>
          </a:p>
          <a:p>
            <a:pPr marL="342900" indent="-342900" eaLnBrk="1" hangingPunct="1">
              <a:buFont typeface="Arial" charset="0"/>
              <a:buAutoNum type="arabicPeriod"/>
            </a:pPr>
            <a:r>
              <a:rPr lang="en-US" sz="1800" smtClean="0"/>
              <a:t>Turbocharger exhaust outlet</a:t>
            </a:r>
          </a:p>
          <a:p>
            <a:pPr marL="342900" indent="-342900" eaLnBrk="1" hangingPunct="1">
              <a:buFont typeface="Arial" charset="0"/>
              <a:buAutoNum type="arabicPeriod"/>
            </a:pPr>
            <a:r>
              <a:rPr lang="en-US" sz="1800" smtClean="0"/>
              <a:t>Injector drain line connection</a:t>
            </a:r>
          </a:p>
          <a:p>
            <a:pPr marL="342900" indent="-342900" eaLnBrk="1" hangingPunct="1">
              <a:buFont typeface="Arial" charset="0"/>
              <a:buAutoNum type="arabicPeriod"/>
            </a:pPr>
            <a:r>
              <a:rPr lang="en-US" sz="1800" smtClean="0"/>
              <a:t>Flywheel</a:t>
            </a:r>
          </a:p>
          <a:p>
            <a:pPr marL="342900" indent="-342900" eaLnBrk="1" hangingPunct="1">
              <a:buFont typeface="Arial" charset="0"/>
              <a:buAutoNum type="arabicPeriod"/>
            </a:pPr>
            <a:r>
              <a:rPr lang="en-US" sz="1800" smtClean="0"/>
              <a:t>OEM fuel supply line connection</a:t>
            </a:r>
          </a:p>
          <a:p>
            <a:pPr marL="342900" indent="-342900" eaLnBrk="1" hangingPunct="1">
              <a:buFont typeface="Arial" charset="0"/>
              <a:buAutoNum type="arabicPeriod"/>
            </a:pPr>
            <a:r>
              <a:rPr lang="en-US" sz="1800" smtClean="0"/>
              <a:t>OEM fuel drain line connection</a:t>
            </a:r>
          </a:p>
          <a:p>
            <a:pPr marL="342900" indent="-342900" eaLnBrk="1" hangingPunct="1">
              <a:buFont typeface="Arial" charset="0"/>
              <a:buAutoNum type="arabicPeriod"/>
            </a:pPr>
            <a:r>
              <a:rPr lang="en-US" sz="1800" smtClean="0"/>
              <a:t>Rear engine lifting bracket</a:t>
            </a:r>
          </a:p>
          <a:p>
            <a:pPr marL="342900" indent="-342900" eaLnBrk="1" hangingPunct="1">
              <a:buFont typeface="Arial" charset="0"/>
              <a:buAutoNum type="arabicPeriod"/>
            </a:pPr>
            <a:endParaRPr lang="en-US" smtClean="0"/>
          </a:p>
        </p:txBody>
      </p:sp>
      <p:sp>
        <p:nvSpPr>
          <p:cNvPr id="41988"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273050"/>
            <a:ext cx="5105400" cy="412750"/>
          </a:xfrm>
        </p:spPr>
        <p:txBody>
          <a:bodyPr/>
          <a:lstStyle/>
          <a:p>
            <a:pPr eaLnBrk="1" hangingPunct="1"/>
            <a:r>
              <a:rPr lang="en-US" sz="2400" smtClean="0"/>
              <a:t>2009 ISL Engine Diagram – Right View</a:t>
            </a:r>
          </a:p>
        </p:txBody>
      </p:sp>
      <p:pic>
        <p:nvPicPr>
          <p:cNvPr id="44034" name="Picture 2"/>
          <p:cNvPicPr>
            <a:picLocks noGrp="1" noChangeAspect="1" noChangeArrowheads="1"/>
          </p:cNvPicPr>
          <p:nvPr>
            <p:ph idx="1"/>
          </p:nvPr>
        </p:nvPicPr>
        <p:blipFill>
          <a:blip r:embed="rId3"/>
          <a:srcRect/>
          <a:stretch>
            <a:fillRect/>
          </a:stretch>
        </p:blipFill>
        <p:spPr>
          <a:xfrm>
            <a:off x="3232150" y="990600"/>
            <a:ext cx="5899150" cy="4343400"/>
          </a:xfrm>
        </p:spPr>
      </p:pic>
      <p:sp>
        <p:nvSpPr>
          <p:cNvPr id="5" name="Text Placeholder 4"/>
          <p:cNvSpPr>
            <a:spLocks noGrp="1"/>
          </p:cNvSpPr>
          <p:nvPr>
            <p:ph type="body" sz="half" idx="2"/>
          </p:nvPr>
        </p:nvSpPr>
        <p:spPr>
          <a:xfrm>
            <a:off x="457200" y="838200"/>
            <a:ext cx="3008313" cy="5562600"/>
          </a:xfrm>
        </p:spPr>
        <p:txBody>
          <a:bodyPr rtlCol="0">
            <a:normAutofit lnSpcReduction="10000"/>
          </a:bodyPr>
          <a:lstStyle/>
          <a:p>
            <a:pPr marL="342900" indent="-342900" eaLnBrk="1" fontAlgn="auto" hangingPunct="1">
              <a:spcAft>
                <a:spcPts val="0"/>
              </a:spcAft>
              <a:buFont typeface="Arial" pitchFamily="34" charset="0"/>
              <a:buAutoNum type="arabicPeriod"/>
              <a:defRPr/>
            </a:pPr>
            <a:r>
              <a:rPr lang="en-US" dirty="0" smtClean="0"/>
              <a:t>Turbocharger coolant drain</a:t>
            </a:r>
          </a:p>
          <a:p>
            <a:pPr marL="342900" indent="-342900" eaLnBrk="1" fontAlgn="auto" hangingPunct="1">
              <a:spcAft>
                <a:spcPts val="0"/>
              </a:spcAft>
              <a:buFont typeface="Arial" pitchFamily="34" charset="0"/>
              <a:buAutoNum type="arabicPeriod"/>
              <a:defRPr/>
            </a:pPr>
            <a:r>
              <a:rPr lang="en-US" dirty="0" smtClean="0"/>
              <a:t>Turbocharger coolant supply</a:t>
            </a:r>
          </a:p>
          <a:p>
            <a:pPr marL="342900" indent="-342900" eaLnBrk="1" fontAlgn="auto" hangingPunct="1">
              <a:spcAft>
                <a:spcPts val="0"/>
              </a:spcAft>
              <a:buFont typeface="Arial" pitchFamily="34" charset="0"/>
              <a:buAutoNum type="arabicPeriod"/>
              <a:defRPr/>
            </a:pPr>
            <a:r>
              <a:rPr lang="en-US" dirty="0" smtClean="0"/>
              <a:t>Turbocharger oil supply line</a:t>
            </a:r>
          </a:p>
          <a:p>
            <a:pPr marL="342900" indent="-342900" eaLnBrk="1" fontAlgn="auto" hangingPunct="1">
              <a:spcAft>
                <a:spcPts val="0"/>
              </a:spcAft>
              <a:buFont typeface="Arial" pitchFamily="34" charset="0"/>
              <a:buAutoNum type="arabicPeriod"/>
              <a:defRPr/>
            </a:pPr>
            <a:r>
              <a:rPr lang="en-US" dirty="0" smtClean="0"/>
              <a:t>Exhaust gas pressure sensor tube</a:t>
            </a:r>
          </a:p>
          <a:p>
            <a:pPr marL="342900" indent="-342900" eaLnBrk="1" fontAlgn="auto" hangingPunct="1">
              <a:spcAft>
                <a:spcPts val="0"/>
              </a:spcAft>
              <a:buFont typeface="Arial" pitchFamily="34" charset="0"/>
              <a:buAutoNum type="arabicPeriod"/>
              <a:defRPr/>
            </a:pPr>
            <a:r>
              <a:rPr lang="en-US" dirty="0" smtClean="0"/>
              <a:t>Rocker lever housing</a:t>
            </a:r>
          </a:p>
          <a:p>
            <a:pPr marL="342900" indent="-342900" eaLnBrk="1" fontAlgn="auto" hangingPunct="1">
              <a:spcAft>
                <a:spcPts val="0"/>
              </a:spcAft>
              <a:buFont typeface="Arial" pitchFamily="34" charset="0"/>
              <a:buAutoNum type="arabicPeriod"/>
              <a:defRPr/>
            </a:pPr>
            <a:r>
              <a:rPr lang="en-US" dirty="0" smtClean="0"/>
              <a:t>Coolant outlet connection</a:t>
            </a:r>
          </a:p>
          <a:p>
            <a:pPr marL="342900" indent="-342900" eaLnBrk="1" fontAlgn="auto" hangingPunct="1">
              <a:spcAft>
                <a:spcPts val="0"/>
              </a:spcAft>
              <a:buFont typeface="Arial" pitchFamily="34" charset="0"/>
              <a:buAutoNum type="arabicPeriod"/>
              <a:defRPr/>
            </a:pPr>
            <a:r>
              <a:rPr lang="en-US" dirty="0" smtClean="0"/>
              <a:t>Lubricating oil thermostat</a:t>
            </a:r>
          </a:p>
          <a:p>
            <a:pPr marL="342900" indent="-342900" eaLnBrk="1" fontAlgn="auto" hangingPunct="1">
              <a:spcAft>
                <a:spcPts val="0"/>
              </a:spcAft>
              <a:buFont typeface="Arial" pitchFamily="34" charset="0"/>
              <a:buAutoNum type="arabicPeriod"/>
              <a:defRPr/>
            </a:pPr>
            <a:r>
              <a:rPr lang="en-US" dirty="0" smtClean="0"/>
              <a:t>Coolant temperature sensor</a:t>
            </a:r>
          </a:p>
          <a:p>
            <a:pPr marL="342900" indent="-342900" eaLnBrk="1" fontAlgn="auto" hangingPunct="1">
              <a:spcAft>
                <a:spcPts val="0"/>
              </a:spcAft>
              <a:buFont typeface="Arial" pitchFamily="34" charset="0"/>
              <a:buAutoNum type="arabicPeriod"/>
              <a:defRPr/>
            </a:pPr>
            <a:r>
              <a:rPr lang="en-US" dirty="0" smtClean="0"/>
              <a:t>Alternator</a:t>
            </a:r>
          </a:p>
          <a:p>
            <a:pPr marL="342900" indent="-342900" eaLnBrk="1" fontAlgn="auto" hangingPunct="1">
              <a:spcAft>
                <a:spcPts val="0"/>
              </a:spcAft>
              <a:buFont typeface="Arial" pitchFamily="34" charset="0"/>
              <a:buAutoNum type="arabicPeriod"/>
              <a:defRPr/>
            </a:pPr>
            <a:r>
              <a:rPr lang="en-US" dirty="0" smtClean="0"/>
              <a:t>EGR cooler coolant return</a:t>
            </a:r>
          </a:p>
          <a:p>
            <a:pPr marL="342900" indent="-342900" eaLnBrk="1" fontAlgn="auto" hangingPunct="1">
              <a:spcAft>
                <a:spcPts val="0"/>
              </a:spcAft>
              <a:buFont typeface="Arial" pitchFamily="34" charset="0"/>
              <a:buAutoNum type="arabicPeriod"/>
              <a:defRPr/>
            </a:pPr>
            <a:r>
              <a:rPr lang="en-US" dirty="0" smtClean="0"/>
              <a:t>Coolant inlet connection</a:t>
            </a:r>
          </a:p>
          <a:p>
            <a:pPr marL="342900" indent="-342900" eaLnBrk="1" fontAlgn="auto" hangingPunct="1">
              <a:spcAft>
                <a:spcPts val="0"/>
              </a:spcAft>
              <a:buFont typeface="Arial" pitchFamily="34" charset="0"/>
              <a:buAutoNum type="arabicPeriod"/>
              <a:defRPr/>
            </a:pPr>
            <a:r>
              <a:rPr lang="en-US" dirty="0" smtClean="0"/>
              <a:t>Lubricating oil cooler</a:t>
            </a:r>
          </a:p>
          <a:p>
            <a:pPr marL="342900" indent="-342900" eaLnBrk="1" fontAlgn="auto" hangingPunct="1">
              <a:spcAft>
                <a:spcPts val="0"/>
              </a:spcAft>
              <a:buFont typeface="Arial" pitchFamily="34" charset="0"/>
              <a:buAutoNum type="arabicPeriod"/>
              <a:defRPr/>
            </a:pPr>
            <a:r>
              <a:rPr lang="en-US" dirty="0" smtClean="0"/>
              <a:t>Coolant drain petcock</a:t>
            </a:r>
          </a:p>
          <a:p>
            <a:pPr marL="342900" indent="-342900" eaLnBrk="1" fontAlgn="auto" hangingPunct="1">
              <a:spcAft>
                <a:spcPts val="0"/>
              </a:spcAft>
              <a:buFont typeface="Arial" pitchFamily="34" charset="0"/>
              <a:buAutoNum type="arabicPeriod"/>
              <a:defRPr/>
            </a:pPr>
            <a:r>
              <a:rPr lang="en-US" dirty="0" smtClean="0"/>
              <a:t>Lubricating oil pressure regulator</a:t>
            </a:r>
          </a:p>
          <a:p>
            <a:pPr marL="342900" indent="-342900" eaLnBrk="1" fontAlgn="auto" hangingPunct="1">
              <a:spcAft>
                <a:spcPts val="0"/>
              </a:spcAft>
              <a:buFont typeface="Arial" pitchFamily="34" charset="0"/>
              <a:buAutoNum type="arabicPeriod"/>
              <a:defRPr/>
            </a:pPr>
            <a:r>
              <a:rPr lang="en-US" dirty="0" smtClean="0"/>
              <a:t>Lubricating oil filter</a:t>
            </a:r>
          </a:p>
          <a:p>
            <a:pPr marL="342900" indent="-342900" eaLnBrk="1" fontAlgn="auto" hangingPunct="1">
              <a:spcAft>
                <a:spcPts val="0"/>
              </a:spcAft>
              <a:buFont typeface="Arial" pitchFamily="34" charset="0"/>
              <a:buAutoNum type="arabicPeriod"/>
              <a:defRPr/>
            </a:pPr>
            <a:r>
              <a:rPr lang="en-US" dirty="0" smtClean="0"/>
              <a:t>Dipstick location</a:t>
            </a:r>
          </a:p>
          <a:p>
            <a:pPr marL="342900" indent="-342900" eaLnBrk="1" fontAlgn="auto" hangingPunct="1">
              <a:spcAft>
                <a:spcPts val="0"/>
              </a:spcAft>
              <a:buFont typeface="Arial" pitchFamily="34" charset="0"/>
              <a:buAutoNum type="arabicPeriod"/>
              <a:defRPr/>
            </a:pPr>
            <a:r>
              <a:rPr lang="en-US" dirty="0" smtClean="0"/>
              <a:t>Lubricating oil pan</a:t>
            </a:r>
          </a:p>
          <a:p>
            <a:pPr marL="342900" indent="-342900" eaLnBrk="1" fontAlgn="auto" hangingPunct="1">
              <a:spcAft>
                <a:spcPts val="0"/>
              </a:spcAft>
              <a:buFont typeface="Arial" pitchFamily="34" charset="0"/>
              <a:buAutoNum type="arabicPeriod"/>
              <a:defRPr/>
            </a:pPr>
            <a:r>
              <a:rPr lang="en-US" dirty="0" smtClean="0"/>
              <a:t>Flywheel housing</a:t>
            </a:r>
          </a:p>
          <a:p>
            <a:pPr marL="342900" indent="-342900" eaLnBrk="1" fontAlgn="auto" hangingPunct="1">
              <a:spcAft>
                <a:spcPts val="0"/>
              </a:spcAft>
              <a:buFont typeface="Arial" pitchFamily="34" charset="0"/>
              <a:buAutoNum type="arabicPeriod"/>
              <a:defRPr/>
            </a:pPr>
            <a:r>
              <a:rPr lang="en-US" dirty="0" smtClean="0"/>
              <a:t>Engine barring port</a:t>
            </a:r>
          </a:p>
          <a:p>
            <a:pPr marL="342900" indent="-342900" eaLnBrk="1" fontAlgn="auto" hangingPunct="1">
              <a:spcAft>
                <a:spcPts val="0"/>
              </a:spcAft>
              <a:buFont typeface="Arial" pitchFamily="34" charset="0"/>
              <a:buAutoNum type="arabicPeriod"/>
              <a:defRPr/>
            </a:pPr>
            <a:r>
              <a:rPr lang="en-US" dirty="0" smtClean="0"/>
              <a:t>Turbocharger oil drain line</a:t>
            </a:r>
          </a:p>
          <a:p>
            <a:pPr marL="342900" indent="-342900" eaLnBrk="1" fontAlgn="auto" hangingPunct="1">
              <a:spcAft>
                <a:spcPts val="0"/>
              </a:spcAft>
              <a:buFont typeface="Arial" pitchFamily="34" charset="0"/>
              <a:buAutoNum type="arabicPeriod"/>
              <a:defRPr/>
            </a:pPr>
            <a:r>
              <a:rPr lang="en-US" dirty="0" smtClean="0"/>
              <a:t>EGR cooler coolant supply</a:t>
            </a:r>
          </a:p>
          <a:p>
            <a:pPr marL="342900" indent="-342900" eaLnBrk="1" fontAlgn="auto" hangingPunct="1">
              <a:spcAft>
                <a:spcPts val="0"/>
              </a:spcAft>
              <a:buFont typeface="Arial" pitchFamily="34" charset="0"/>
              <a:buAutoNum type="arabicPeriod"/>
              <a:defRPr/>
            </a:pPr>
            <a:r>
              <a:rPr lang="en-US" dirty="0" smtClean="0"/>
              <a:t>Exhaust manifold</a:t>
            </a:r>
          </a:p>
          <a:p>
            <a:pPr marL="342900" indent="-342900" eaLnBrk="1" fontAlgn="auto" hangingPunct="1">
              <a:spcAft>
                <a:spcPts val="0"/>
              </a:spcAft>
              <a:buFont typeface="Arial" pitchFamily="34" charset="0"/>
              <a:buAutoNum type="arabicPeriod"/>
              <a:defRPr/>
            </a:pPr>
            <a:endParaRPr lang="en-US" dirty="0"/>
          </a:p>
        </p:txBody>
      </p:sp>
      <p:sp>
        <p:nvSpPr>
          <p:cNvPr id="44036"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273050"/>
            <a:ext cx="5105400" cy="412750"/>
          </a:xfrm>
        </p:spPr>
        <p:txBody>
          <a:bodyPr/>
          <a:lstStyle/>
          <a:p>
            <a:pPr eaLnBrk="1" hangingPunct="1"/>
            <a:r>
              <a:rPr lang="en-US" sz="2400" smtClean="0"/>
              <a:t>2009 ISL Engine Diagram – Top View</a:t>
            </a:r>
          </a:p>
        </p:txBody>
      </p:sp>
      <p:pic>
        <p:nvPicPr>
          <p:cNvPr id="46082" name="Picture 2"/>
          <p:cNvPicPr>
            <a:picLocks noGrp="1" noChangeAspect="1" noChangeArrowheads="1"/>
          </p:cNvPicPr>
          <p:nvPr>
            <p:ph idx="1"/>
          </p:nvPr>
        </p:nvPicPr>
        <p:blipFill>
          <a:blip r:embed="rId3"/>
          <a:srcRect/>
          <a:stretch>
            <a:fillRect/>
          </a:stretch>
        </p:blipFill>
        <p:spPr>
          <a:xfrm>
            <a:off x="2986088" y="1295400"/>
            <a:ext cx="6157912" cy="4038600"/>
          </a:xfrm>
        </p:spPr>
      </p:pic>
      <p:sp>
        <p:nvSpPr>
          <p:cNvPr id="5" name="Text Placeholder 4"/>
          <p:cNvSpPr>
            <a:spLocks noGrp="1"/>
          </p:cNvSpPr>
          <p:nvPr>
            <p:ph type="body" sz="half" idx="2"/>
          </p:nvPr>
        </p:nvSpPr>
        <p:spPr>
          <a:xfrm>
            <a:off x="228600" y="838200"/>
            <a:ext cx="3124200" cy="5105400"/>
          </a:xfrm>
        </p:spPr>
        <p:txBody>
          <a:bodyPr rtlCol="0">
            <a:normAutofit lnSpcReduction="10000"/>
          </a:bodyPr>
          <a:lstStyle/>
          <a:p>
            <a:pPr marL="342900" indent="-342900" eaLnBrk="1" fontAlgn="auto" hangingPunct="1">
              <a:spcAft>
                <a:spcPts val="0"/>
              </a:spcAft>
              <a:buFont typeface="Arial" pitchFamily="34" charset="0"/>
              <a:buAutoNum type="arabicPeriod"/>
              <a:defRPr/>
            </a:pPr>
            <a:r>
              <a:rPr lang="en-US" sz="1500" dirty="0" smtClean="0"/>
              <a:t>Turbocharger compressor air outlet</a:t>
            </a:r>
          </a:p>
          <a:p>
            <a:pPr marL="342900" indent="-342900" eaLnBrk="1" fontAlgn="auto" hangingPunct="1">
              <a:spcAft>
                <a:spcPts val="0"/>
              </a:spcAft>
              <a:buFont typeface="Arial" pitchFamily="34" charset="0"/>
              <a:buAutoNum type="arabicPeriod"/>
              <a:defRPr/>
            </a:pPr>
            <a:r>
              <a:rPr lang="en-US" sz="1500" dirty="0" smtClean="0"/>
              <a:t>Turbocharger actuator</a:t>
            </a:r>
          </a:p>
          <a:p>
            <a:pPr marL="342900" indent="-342900" eaLnBrk="1" fontAlgn="auto" hangingPunct="1">
              <a:spcAft>
                <a:spcPts val="0"/>
              </a:spcAft>
              <a:buFont typeface="Arial" pitchFamily="34" charset="0"/>
              <a:buAutoNum type="arabicPeriod"/>
              <a:defRPr/>
            </a:pPr>
            <a:r>
              <a:rPr lang="en-US" sz="1500" dirty="0" smtClean="0"/>
              <a:t>EGR cooler</a:t>
            </a:r>
          </a:p>
          <a:p>
            <a:pPr marL="342900" indent="-342900" eaLnBrk="1" fontAlgn="auto" hangingPunct="1">
              <a:spcAft>
                <a:spcPts val="0"/>
              </a:spcAft>
              <a:buFont typeface="Arial" pitchFamily="34" charset="0"/>
              <a:buAutoNum type="arabicPeriod"/>
              <a:defRPr/>
            </a:pPr>
            <a:r>
              <a:rPr lang="en-US" sz="1500" dirty="0" smtClean="0"/>
              <a:t>Crankcase breather</a:t>
            </a:r>
          </a:p>
          <a:p>
            <a:pPr marL="342900" indent="-342900" eaLnBrk="1" fontAlgn="auto" hangingPunct="1">
              <a:spcAft>
                <a:spcPts val="0"/>
              </a:spcAft>
              <a:buFont typeface="Arial" pitchFamily="34" charset="0"/>
              <a:buAutoNum type="arabicPeriod"/>
              <a:defRPr/>
            </a:pPr>
            <a:r>
              <a:rPr lang="en-US" sz="1500" dirty="0" smtClean="0"/>
              <a:t>Rocker lever cover</a:t>
            </a:r>
          </a:p>
          <a:p>
            <a:pPr marL="342900" indent="-342900" eaLnBrk="1" fontAlgn="auto" hangingPunct="1">
              <a:spcAft>
                <a:spcPts val="0"/>
              </a:spcAft>
              <a:buFont typeface="Arial" pitchFamily="34" charset="0"/>
              <a:buAutoNum type="arabicPeriod"/>
              <a:defRPr/>
            </a:pPr>
            <a:r>
              <a:rPr lang="en-US" sz="1500" dirty="0" smtClean="0"/>
              <a:t>Crankcase breather draft tube</a:t>
            </a:r>
          </a:p>
          <a:p>
            <a:pPr marL="342900" indent="-342900" eaLnBrk="1" fontAlgn="auto" hangingPunct="1">
              <a:spcAft>
                <a:spcPts val="0"/>
              </a:spcAft>
              <a:buFont typeface="Arial" pitchFamily="34" charset="0"/>
              <a:buAutoNum type="arabicPeriod"/>
              <a:defRPr/>
            </a:pPr>
            <a:r>
              <a:rPr lang="en-US" sz="1500" dirty="0" smtClean="0"/>
              <a:t>Crankcase breather oil drain tubes</a:t>
            </a:r>
          </a:p>
          <a:p>
            <a:pPr marL="342900" indent="-342900" eaLnBrk="1" fontAlgn="auto" hangingPunct="1">
              <a:spcAft>
                <a:spcPts val="0"/>
              </a:spcAft>
              <a:buFont typeface="Arial" pitchFamily="34" charset="0"/>
              <a:buAutoNum type="arabicPeriod"/>
              <a:defRPr/>
            </a:pPr>
            <a:r>
              <a:rPr lang="en-US" sz="1500" dirty="0" smtClean="0"/>
              <a:t>EGR valve</a:t>
            </a:r>
          </a:p>
          <a:p>
            <a:pPr marL="342900" indent="-342900" eaLnBrk="1" fontAlgn="auto" hangingPunct="1">
              <a:spcAft>
                <a:spcPts val="0"/>
              </a:spcAft>
              <a:buFont typeface="Arial" pitchFamily="34" charset="0"/>
              <a:buAutoNum type="arabicPeriod"/>
              <a:defRPr/>
            </a:pPr>
            <a:r>
              <a:rPr lang="en-US" sz="1500" dirty="0" smtClean="0"/>
              <a:t>Exhaust gas temperature sensor</a:t>
            </a:r>
          </a:p>
          <a:p>
            <a:pPr marL="342900" indent="-342900" eaLnBrk="1" fontAlgn="auto" hangingPunct="1">
              <a:spcAft>
                <a:spcPts val="0"/>
              </a:spcAft>
              <a:buFont typeface="Arial" pitchFamily="34" charset="0"/>
              <a:buAutoNum type="arabicPeriod"/>
              <a:defRPr/>
            </a:pPr>
            <a:r>
              <a:rPr lang="en-US" sz="1500" dirty="0" smtClean="0"/>
              <a:t>EGR differential pressure sensor</a:t>
            </a:r>
          </a:p>
          <a:p>
            <a:pPr marL="342900" indent="-342900" eaLnBrk="1" fontAlgn="auto" hangingPunct="1">
              <a:spcAft>
                <a:spcPts val="0"/>
              </a:spcAft>
              <a:buFont typeface="Arial" pitchFamily="34" charset="0"/>
              <a:buAutoNum type="arabicPeriod"/>
              <a:defRPr/>
            </a:pPr>
            <a:r>
              <a:rPr lang="en-US" sz="1500" dirty="0" smtClean="0"/>
              <a:t>Fuel pump actuator</a:t>
            </a:r>
          </a:p>
          <a:p>
            <a:pPr marL="342900" indent="-342900" eaLnBrk="1" fontAlgn="auto" hangingPunct="1">
              <a:spcAft>
                <a:spcPts val="0"/>
              </a:spcAft>
              <a:buFont typeface="Arial" pitchFamily="34" charset="0"/>
              <a:buAutoNum type="arabicPeriod"/>
              <a:defRPr/>
            </a:pPr>
            <a:r>
              <a:rPr lang="en-US" sz="1500" dirty="0" smtClean="0"/>
              <a:t>Crankcase pressure sensor</a:t>
            </a:r>
          </a:p>
          <a:p>
            <a:pPr marL="342900" indent="-342900" eaLnBrk="1" fontAlgn="auto" hangingPunct="1">
              <a:spcAft>
                <a:spcPts val="0"/>
              </a:spcAft>
              <a:buFont typeface="Arial" pitchFamily="34" charset="0"/>
              <a:buAutoNum type="arabicPeriod"/>
              <a:defRPr/>
            </a:pPr>
            <a:r>
              <a:rPr lang="en-US" sz="1500" dirty="0" smtClean="0"/>
              <a:t>EGR crossover tube</a:t>
            </a:r>
          </a:p>
          <a:p>
            <a:pPr marL="342900" indent="-342900" eaLnBrk="1" fontAlgn="auto" hangingPunct="1">
              <a:spcAft>
                <a:spcPts val="0"/>
              </a:spcAft>
              <a:buFont typeface="Arial" pitchFamily="34" charset="0"/>
              <a:buAutoNum type="arabicPeriod"/>
              <a:defRPr/>
            </a:pPr>
            <a:r>
              <a:rPr lang="en-US" sz="1500" dirty="0" smtClean="0"/>
              <a:t>Engine oil fill</a:t>
            </a:r>
          </a:p>
          <a:p>
            <a:pPr marL="342900" indent="-342900" eaLnBrk="1" fontAlgn="auto" hangingPunct="1">
              <a:spcAft>
                <a:spcPts val="0"/>
              </a:spcAft>
              <a:buFont typeface="Arial" pitchFamily="34" charset="0"/>
              <a:buAutoNum type="arabicPeriod"/>
              <a:defRPr/>
            </a:pPr>
            <a:r>
              <a:rPr lang="en-US" sz="1500" dirty="0" smtClean="0"/>
              <a:t>Thermostat</a:t>
            </a:r>
          </a:p>
          <a:p>
            <a:pPr marL="342900" indent="-342900" eaLnBrk="1" fontAlgn="auto" hangingPunct="1">
              <a:spcAft>
                <a:spcPts val="0"/>
              </a:spcAft>
              <a:buFont typeface="Arial" pitchFamily="34" charset="0"/>
              <a:buAutoNum type="arabicPeriod"/>
              <a:defRPr/>
            </a:pPr>
            <a:r>
              <a:rPr lang="en-US" sz="1500" dirty="0" smtClean="0"/>
              <a:t>Exhaust gas pressure sensor</a:t>
            </a:r>
          </a:p>
          <a:p>
            <a:pPr marL="342900" indent="-342900" eaLnBrk="1" fontAlgn="auto" hangingPunct="1">
              <a:spcAft>
                <a:spcPts val="0"/>
              </a:spcAft>
              <a:buFont typeface="Arial" pitchFamily="34" charset="0"/>
              <a:buAutoNum type="arabicPeriod"/>
              <a:defRPr/>
            </a:pPr>
            <a:r>
              <a:rPr lang="en-US" sz="1500" dirty="0" smtClean="0"/>
              <a:t>Turbocharger compressor inlet temperature sensor</a:t>
            </a:r>
          </a:p>
          <a:p>
            <a:pPr marL="342900" indent="-342900" eaLnBrk="1" fontAlgn="auto" hangingPunct="1">
              <a:spcAft>
                <a:spcPts val="0"/>
              </a:spcAft>
              <a:buFont typeface="Arial" pitchFamily="34" charset="0"/>
              <a:buAutoNum type="arabicPeriod"/>
              <a:defRPr/>
            </a:pPr>
            <a:endParaRPr lang="en-US" dirty="0"/>
          </a:p>
        </p:txBody>
      </p:sp>
      <p:sp>
        <p:nvSpPr>
          <p:cNvPr id="46084" name="TextBox 7"/>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UTA theme 1">
  <a:themeElements>
    <a:clrScheme name="UTA 1">
      <a:dk1>
        <a:sysClr val="windowText" lastClr="000000"/>
      </a:dk1>
      <a:lt1>
        <a:sysClr val="window" lastClr="FFFFFF"/>
      </a:lt1>
      <a:dk2>
        <a:srgbClr val="1F497D"/>
      </a:dk2>
      <a:lt2>
        <a:srgbClr val="EEECE1"/>
      </a:lt2>
      <a:accent1>
        <a:srgbClr val="0070C0"/>
      </a:accent1>
      <a:accent2>
        <a:srgbClr val="FF0000"/>
      </a:accent2>
      <a:accent3>
        <a:srgbClr val="9BBB59"/>
      </a:accent3>
      <a:accent4>
        <a:srgbClr val="8064A2"/>
      </a:accent4>
      <a:accent5>
        <a:srgbClr val="4BACC6"/>
      </a:accent5>
      <a:accent6>
        <a:srgbClr val="F79646"/>
      </a:accent6>
      <a:hlink>
        <a:srgbClr val="0000FF"/>
      </a:hlink>
      <a:folHlink>
        <a:srgbClr val="800080"/>
      </a:folHlink>
    </a:clrScheme>
    <a:fontScheme name="UTA 1">
      <a:majorFont>
        <a:latin typeface="Verdan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1125</TotalTime>
  <Words>5002</Words>
  <Application>Microsoft Office PowerPoint</Application>
  <PresentationFormat>On-screen Show (4:3)</PresentationFormat>
  <Paragraphs>651</Paragraphs>
  <Slides>46</Slides>
  <Notes>45</Notes>
  <HiddenSlides>1</HiddenSlides>
  <MMClips>0</MMClips>
  <ScaleCrop>false</ScaleCrop>
  <HeadingPairs>
    <vt:vector size="6" baseType="variant">
      <vt:variant>
        <vt:lpstr>Fonts Used</vt:lpstr>
      </vt:variant>
      <vt:variant>
        <vt:i4>4</vt:i4>
      </vt:variant>
      <vt:variant>
        <vt:lpstr>Design Template</vt:lpstr>
      </vt:variant>
      <vt:variant>
        <vt:i4>2</vt:i4>
      </vt:variant>
      <vt:variant>
        <vt:lpstr>Slide Titles</vt:lpstr>
      </vt:variant>
      <vt:variant>
        <vt:i4>46</vt:i4>
      </vt:variant>
    </vt:vector>
  </HeadingPairs>
  <TitlesOfParts>
    <vt:vector size="52" baseType="lpstr">
      <vt:lpstr>Arial</vt:lpstr>
      <vt:lpstr>Verdana</vt:lpstr>
      <vt:lpstr>Tahoma</vt:lpstr>
      <vt:lpstr>Calibri</vt:lpstr>
      <vt:lpstr>UTA theme 1</vt:lpstr>
      <vt:lpstr>Office Theme</vt:lpstr>
      <vt:lpstr>Slide 1</vt:lpstr>
      <vt:lpstr>Today’s Learning Objectives</vt:lpstr>
      <vt:lpstr>DOC w/DPF Emissions Control Systems</vt:lpstr>
      <vt:lpstr>DOC w/ DPF Emissions Control Systems   Operations</vt:lpstr>
      <vt:lpstr>2009 ISL Engine Diagram – Front View</vt:lpstr>
      <vt:lpstr>2009 ISL Engine Diagram – Left View</vt:lpstr>
      <vt:lpstr>2009 ISL Engine Diagram – Rear View</vt:lpstr>
      <vt:lpstr>2009 ISL Engine Diagram – Right View</vt:lpstr>
      <vt:lpstr>2009 ISL Engine Diagram – Top View</vt:lpstr>
      <vt:lpstr>2009 Cummins ISL Air Intake Overview</vt:lpstr>
      <vt:lpstr>2009 Cummins ISL Turbocharger Operation (1)</vt:lpstr>
      <vt:lpstr>2009 Cummins ISL Turbocharger Operation (2)</vt:lpstr>
      <vt:lpstr>2009 Cummins ISL Turbocharger Operation (3)</vt:lpstr>
      <vt:lpstr>2009 Cummins ISL Charge Air Cooler (CAC) </vt:lpstr>
      <vt:lpstr>2009 Cummins ISL Air Intake Connection</vt:lpstr>
      <vt:lpstr>2009 Cummins ISL Air Intake Manifold / Cold Starting Aid</vt:lpstr>
      <vt:lpstr>2009 Cummins ISL Air Intake Flow and Overall Operation</vt:lpstr>
      <vt:lpstr>2009 Cummins ISL Exhaust System Overview</vt:lpstr>
      <vt:lpstr>2009 Cummins ISL Exhaust Manifold and Seal</vt:lpstr>
      <vt:lpstr>2009 Cummins ISL EGR Cooler and EGR Valve</vt:lpstr>
      <vt:lpstr>2009 Cummins ISL Exhaust Pressure Sensor and Mounting</vt:lpstr>
      <vt:lpstr>2009 Cummins ISL Exhaust Aftertreatment Components</vt:lpstr>
      <vt:lpstr>2009 Cummins ISL Exhaust System Flow and Overall Operation</vt:lpstr>
      <vt:lpstr>2009 Cummins ISL Exhaust System Flow and Overall Operation</vt:lpstr>
      <vt:lpstr>Notes on Other Engines</vt:lpstr>
      <vt:lpstr>DOC w/ DPF Emissions Control Systems   Service</vt:lpstr>
      <vt:lpstr>Slide 27</vt:lpstr>
      <vt:lpstr>DPF Doser Flow Test Instructions</vt:lpstr>
      <vt:lpstr>DOC w/ DPF Emissions Control Systems   Troubleshooting</vt:lpstr>
      <vt:lpstr>DOC w/ DPF Problems</vt:lpstr>
      <vt:lpstr>Intake Manifold Temperature High</vt:lpstr>
      <vt:lpstr>Intake Manifold Temperature High (Continued …)</vt:lpstr>
      <vt:lpstr>Turbocharger Leaks Engine Oil or Fuel</vt:lpstr>
      <vt:lpstr>Turbocharger Leaks Engine Oil or Fuel (continued…)</vt:lpstr>
      <vt:lpstr>Stationary Regen will not activate</vt:lpstr>
      <vt:lpstr>Stationary Regen will not activate (continued…)</vt:lpstr>
      <vt:lpstr>Stationary Regen will not complete</vt:lpstr>
      <vt:lpstr>DPF Excessive Automatic or Stationary Regen</vt:lpstr>
      <vt:lpstr>DPF Excessive Automatic or Stationary Regen (continued..)</vt:lpstr>
      <vt:lpstr>DPF Excessive Automatic or Stationary Regen (continued..)</vt:lpstr>
      <vt:lpstr>DOC w/ DPF Systems   Computer Diagnostics</vt:lpstr>
      <vt:lpstr>Computer Diagnostic Systems</vt:lpstr>
      <vt:lpstr>Best Practices for Regens</vt:lpstr>
      <vt:lpstr>Best Practices for Regens Continued…</vt:lpstr>
      <vt:lpstr>DOC with DPF Systems   Hands-On Practice</vt:lpstr>
      <vt:lpstr>Demonstrations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Lester</dc:creator>
  <cp:lastModifiedBy>Owner</cp:lastModifiedBy>
  <cp:revision>92</cp:revision>
  <dcterms:created xsi:type="dcterms:W3CDTF">2006-08-16T00:00:00Z</dcterms:created>
  <dcterms:modified xsi:type="dcterms:W3CDTF">2012-12-31T21:00:26Z</dcterms:modified>
</cp:coreProperties>
</file>