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8" r:id="rId6"/>
    <p:sldId id="261" r:id="rId7"/>
    <p:sldId id="262" r:id="rId8"/>
    <p:sldId id="263" r:id="rId9"/>
    <p:sldId id="265" r:id="rId10"/>
    <p:sldId id="266" r:id="rId11"/>
    <p:sldId id="267" r:id="rId12"/>
    <p:sldId id="271" r:id="rId13"/>
    <p:sldId id="269" r:id="rId14"/>
    <p:sldId id="272" r:id="rId15"/>
    <p:sldId id="273" r:id="rId16"/>
    <p:sldId id="282" r:id="rId17"/>
    <p:sldId id="316" r:id="rId18"/>
    <p:sldId id="317" r:id="rId19"/>
    <p:sldId id="318" r:id="rId20"/>
    <p:sldId id="274" r:id="rId21"/>
    <p:sldId id="323" r:id="rId22"/>
    <p:sldId id="324" r:id="rId23"/>
    <p:sldId id="325" r:id="rId24"/>
    <p:sldId id="327" r:id="rId25"/>
    <p:sldId id="322" r:id="rId26"/>
    <p:sldId id="270" r:id="rId27"/>
    <p:sldId id="275" r:id="rId28"/>
    <p:sldId id="276" r:id="rId29"/>
    <p:sldId id="277" r:id="rId30"/>
    <p:sldId id="319" r:id="rId31"/>
    <p:sldId id="278" r:id="rId32"/>
    <p:sldId id="280" r:id="rId33"/>
    <p:sldId id="281" r:id="rId34"/>
    <p:sldId id="286" r:id="rId35"/>
    <p:sldId id="289" r:id="rId36"/>
    <p:sldId id="290" r:id="rId37"/>
    <p:sldId id="291" r:id="rId38"/>
    <p:sldId id="293" r:id="rId39"/>
    <p:sldId id="294" r:id="rId40"/>
    <p:sldId id="295" r:id="rId41"/>
    <p:sldId id="296" r:id="rId42"/>
    <p:sldId id="297" r:id="rId43"/>
    <p:sldId id="299" r:id="rId44"/>
    <p:sldId id="300" r:id="rId45"/>
    <p:sldId id="301" r:id="rId46"/>
    <p:sldId id="302" r:id="rId47"/>
    <p:sldId id="303" r:id="rId48"/>
    <p:sldId id="304" r:id="rId49"/>
    <p:sldId id="328" r:id="rId50"/>
    <p:sldId id="306" r:id="rId51"/>
    <p:sldId id="307" r:id="rId52"/>
    <p:sldId id="308" r:id="rId53"/>
    <p:sldId id="309" r:id="rId54"/>
    <p:sldId id="314" r:id="rId55"/>
    <p:sldId id="311" r:id="rId56"/>
    <p:sldId id="315" r:id="rId57"/>
    <p:sldId id="28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81667" autoAdjust="0"/>
  </p:normalViewPr>
  <p:slideViewPr>
    <p:cSldViewPr>
      <p:cViewPr>
        <p:scale>
          <a:sx n="66" d="100"/>
          <a:sy n="66" d="100"/>
        </p:scale>
        <p:origin x="-66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A6C2372-5A6C-4389-A223-4B8BFD3D5F55}" type="datetimeFigureOut">
              <a:rPr lang="en-US"/>
              <a:pPr>
                <a:defRPr/>
              </a:pPr>
              <a:t>12/31/2012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37FA25-9E16-4615-8613-FB937203F24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Mod1: Explain theory of operation of engine intake and exhaust systems  Identify and explain purpose of common components such as wastegate, exhaust manifolds, turbo charger and related components, and air restriction indicators or other sensors Perform common diagnosis and repair tasks such as diagnosing temperature, back pressure, or air flow restriction problems; perform boost tests with laptop, VGT (starting in 05). Explain how engine timing relates to emissions Explain why low sulfur diesel fuel is needed to reduce exhaust emissions Explain theory of new technologies to better control emissions Identify the heavy-duty diesel emissions regulated by the EPA. Explain the inverse relationship that exists between PM and NOx when reducing emissions in a diesel engine Identify common acronyms associated with emission control technologies</a:t>
            </a:r>
          </a:p>
          <a:p>
            <a:pPr eaLnBrk="1" hangingPunct="1">
              <a:spcBef>
                <a:spcPct val="0"/>
              </a:spcBef>
            </a:pPr>
            <a:endParaRPr lang="en-US" smtClean="0"/>
          </a:p>
          <a:p>
            <a:pPr eaLnBrk="1" hangingPunct="1">
              <a:spcBef>
                <a:spcPct val="0"/>
              </a:spcBef>
            </a:pPr>
            <a:r>
              <a:rPr lang="en-US" smtClean="0"/>
              <a:t>Mod 2: Identify and explain operation of variable vane turbochargers. (VGT) Explain the differences between Cummins and Detroit styles of VGT. Explain the function and benefit of a cooled EGR system. Explain the role crankcase ventilation plays in reducing diesel emissions Identify and explain operation of differential pressure sensor (delta p) and NOx sensor Identify all components and explain full operation of EGR with DOC system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F1CC1-E516-436E-9FDE-67DCC55E9A07}"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role of EGR valve and EGR cooler. Explain and discuss overall operation and connection to intake system</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D9667-F3C4-4DD2-8F43-DAF016DE5BFE}" type="slidenum">
              <a:rPr lang="en-US"/>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demonstrate DDDL later in the day.</a:t>
            </a:r>
          </a:p>
          <a:p>
            <a:pPr eaLnBrk="1" hangingPunct="1">
              <a:spcBef>
                <a:spcPct val="0"/>
              </a:spcBef>
            </a:pPr>
            <a:endParaRPr lang="en-US" smtClean="0"/>
          </a:p>
          <a:p>
            <a:pPr eaLnBrk="1" hangingPunct="1">
              <a:spcBef>
                <a:spcPct val="0"/>
              </a:spcBef>
            </a:pPr>
            <a:r>
              <a:rPr lang="en-US" smtClean="0"/>
              <a:t>Emphasize that while Cummins will take the majority of class time, the troubleshooting concepts learned can apply to any engine now or in the future.</a:t>
            </a:r>
          </a:p>
          <a:p>
            <a:pPr eaLnBrk="1" hangingPunct="1">
              <a:spcBef>
                <a:spcPct val="0"/>
              </a:spcBef>
            </a:pPr>
            <a:endParaRPr lang="en-US" smtClean="0"/>
          </a:p>
          <a:p>
            <a:pPr eaLnBrk="1" hangingPunct="1">
              <a:spcBef>
                <a:spcPct val="0"/>
              </a:spcBef>
            </a:pPr>
            <a:r>
              <a:rPr lang="en-US" smtClean="0"/>
              <a:t>Depending on location of students in class, adjust time spent to represent the engines they have the most of.</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94874C-6BCB-4DF5-8783-5390E6DA99CB}"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A65642-801B-4799-A070-EA2A1F4AC02B}" type="slidenum">
              <a:rPr lang="en-US"/>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Ask if there are other procedures they would like to go over?</a:t>
            </a:r>
          </a:p>
          <a:p>
            <a:pPr eaLnBrk="1" hangingPunct="1">
              <a:spcBef>
                <a:spcPct val="0"/>
              </a:spcBef>
            </a:pPr>
            <a:endParaRPr lang="en-US" smtClean="0"/>
          </a:p>
          <a:p>
            <a:pPr eaLnBrk="1" hangingPunct="1">
              <a:spcBef>
                <a:spcPct val="0"/>
              </a:spcBef>
            </a:pPr>
            <a:r>
              <a:rPr lang="en-US" smtClean="0"/>
              <a:t>Have so far included detailed procedures in power point for EGR valve and EGR cooler. </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AFAE8D-A644-42AF-A482-D919D8BA2DCF}" type="slidenum">
              <a:rPr lang="en-US"/>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89375-90FF-4114-87CC-8319FFF3B228}"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A75A43-2016-4BE8-8EF8-73C3F29B6FDA}" type="slidenum">
              <a:rPr lang="en-US"/>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4DCFB9-67F6-44DE-ACCC-0B56446A76C7}"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2C8DF2-CF4C-4200-9E91-8146797DCD36}"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49404-E47A-49F1-ACA2-D22CEF869969}" type="slidenum">
              <a:rPr lang="en-US"/>
              <a:pPr fontAlgn="base">
                <a:spcBef>
                  <a:spcPct val="0"/>
                </a:spcBef>
                <a:spcAft>
                  <a:spcPct val="0"/>
                </a:spcAft>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155AEC-E453-463D-8BCF-F61F4CBCD9BD}" type="slidenum">
              <a:rPr lang="en-US"/>
              <a:pPr fontAlgn="base">
                <a:spcBef>
                  <a:spcPct val="0"/>
                </a:spcBef>
                <a:spcAft>
                  <a:spcPct val="0"/>
                </a:spcAft>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Provide an overview of the main emissions control approaches, and how they will be presented in the class.</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0332E-77E1-427F-BFE8-FE19B3D5B054}"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REMOVE</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494172-03F7-4B78-BA32-2B6780E65162}"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CLEAN AND INSPECT FOR REUSE</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F1B0D0-9524-4932-B99F-1D36E7CF5F1C}" type="slidenum">
              <a:rPr lang="en-US"/>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CA41BE-BC7F-440A-A59A-FB6AF190D065}" type="slidenum">
              <a:rPr lang="en-US"/>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5B4C9-0858-4442-9D87-E07F63622E4D}" type="slidenum">
              <a:rPr lang="en-US"/>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8C73E8-BAA8-49B0-B6E4-F23A509EE2EB}"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 Cummins Service manuals have section on Troubleshooting Symptoms, and another section on Troubleshooting Codes. This PowerPoint includes a few important troubleshooting trees for symptoms. We will explore various codes when we hook up INSITE on a bus. Always remember you can use INSITE to refer to all of these troubleshooting trees.</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7FDD7D-B2EC-4152-94B1-A7719B5E9EE6}" type="slidenum">
              <a:rPr lang="en-US"/>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Lead a general discussion. Symptoms vs. Codes</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7764C0-FF39-4476-A78D-F413CEBF5B5D}" type="slidenum">
              <a:rPr lang="en-US"/>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C9C878-4854-4DAA-AC01-7508B29BF977}" type="slidenum">
              <a:rPr lang="en-US"/>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808CEF-1654-4DE2-9A6F-4B16D2123EF9}" type="slidenum">
              <a:rPr lang="en-US"/>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EAF312-A376-40C4-BD78-394013A8CC1D}" type="slidenum">
              <a:rPr lang="en-US"/>
              <a:pPr fontAlgn="base">
                <a:spcBef>
                  <a:spcPct val="0"/>
                </a:spcBef>
                <a:spcAft>
                  <a:spcPct val="0"/>
                </a:spcAft>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C45AE-A5EA-439A-B290-1ECF7DC6E787}" type="slidenum">
              <a:rPr lang="en-US"/>
              <a:pPr fontAlgn="base">
                <a:spcBef>
                  <a:spcPct val="0"/>
                </a:spcBef>
                <a:spcAft>
                  <a:spcPct val="0"/>
                </a:spcAft>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More detail is on Quickserve, and will be in the student guide</a:t>
            </a:r>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D66A46-2E8D-4B5E-8F20-3371618DEB97}" type="slidenum">
              <a:rPr lang="en-US"/>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D872B-8D77-4B1B-8E4E-C5734B35E09A}" type="slidenum">
              <a:rPr lang="en-US"/>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Can also discuss here … Cummins / Detroit Field reps and techs, online forums, other resources available.</a:t>
            </a:r>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3A0940-30BF-4EAD-B19C-91DF976E583F}" type="slidenum">
              <a:rPr lang="en-US"/>
              <a:pPr fontAlgn="base">
                <a:spcBef>
                  <a:spcPct val="0"/>
                </a:spcBef>
                <a:spcAft>
                  <a:spcPct val="0"/>
                </a:spcAft>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 Ask someone to demonstrate if they are already familiar?</a:t>
            </a:r>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8529B-0E80-4D5A-9533-514AA65B8D3C}" type="slidenum">
              <a:rPr lang="en-US"/>
              <a:pPr fontAlgn="base">
                <a:spcBef>
                  <a:spcPct val="0"/>
                </a:spcBef>
                <a:spcAft>
                  <a:spcPct val="0"/>
                </a:spcAft>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Where are VanHool and MCI hookups?</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74CCA-D4B7-4159-8F41-6C852C8ACDD2}" type="slidenum">
              <a:rPr lang="en-US"/>
              <a:pPr fontAlgn="base">
                <a:spcBef>
                  <a:spcPct val="0"/>
                </a:spcBef>
                <a:spcAft>
                  <a:spcPct val="0"/>
                </a:spcAft>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010CF8-1CC0-4237-A296-5A4308BAD950}" type="slidenum">
              <a:rPr lang="en-US"/>
              <a:pPr fontAlgn="base">
                <a:spcBef>
                  <a:spcPct val="0"/>
                </a:spcBef>
                <a:spcAft>
                  <a:spcPct val="0"/>
                </a:spcAft>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1BFB4-431C-4F33-A655-D988966B1E85}" type="slidenum">
              <a:rPr lang="en-US"/>
              <a:pPr fontAlgn="base">
                <a:spcBef>
                  <a:spcPct val="0"/>
                </a:spcBef>
                <a:spcAft>
                  <a:spcPct val="0"/>
                </a:spcAft>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C33102-84C6-4412-940E-0C83B4BEBE8C}" type="slidenum">
              <a:rPr lang="en-US"/>
              <a:pPr fontAlgn="base">
                <a:spcBef>
                  <a:spcPct val="0"/>
                </a:spcBef>
                <a:spcAft>
                  <a:spcPct val="0"/>
                </a:spcAft>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689448-0490-428F-A8FE-8E2BE7A80738}" type="slidenum">
              <a:rPr lang="en-US"/>
              <a:pPr fontAlgn="base">
                <a:spcBef>
                  <a:spcPct val="0"/>
                </a:spcBef>
                <a:spcAft>
                  <a:spcPct val="0"/>
                </a:spcAft>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F6FF77-4778-4E63-918B-68AAFDB49C31}" type="slidenum">
              <a:rPr lang="en-US"/>
              <a:pPr fontAlgn="base">
                <a:spcBef>
                  <a:spcPct val="0"/>
                </a:spcBef>
                <a:spcAft>
                  <a:spcPct val="0"/>
                </a:spcAft>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00B381-F579-49A4-9C59-566DFA15F07A}" type="slidenum">
              <a:rPr lang="en-US"/>
              <a:pPr fontAlgn="base">
                <a:spcBef>
                  <a:spcPct val="0"/>
                </a:spcBef>
                <a:spcAft>
                  <a:spcPct val="0"/>
                </a:spcAft>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1218B9-629B-4033-832C-ABC7A0F43EF5}" type="slidenum">
              <a:rPr lang="en-US"/>
              <a:pPr fontAlgn="base">
                <a:spcBef>
                  <a:spcPct val="0"/>
                </a:spcBef>
                <a:spcAft>
                  <a:spcPct val="0"/>
                </a:spcAft>
                <a:defRPr/>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983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58728C-2E8B-4C7A-BD80-A46D8BDD513D}" type="slidenum">
              <a:rPr lang="en-US"/>
              <a:pPr fontAlgn="base">
                <a:spcBef>
                  <a:spcPct val="0"/>
                </a:spcBef>
                <a:spcAft>
                  <a:spcPct val="0"/>
                </a:spcAft>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C917B6-6789-4C30-AD33-792EEADB289C}" type="slidenum">
              <a:rPr lang="en-US"/>
              <a:pPr fontAlgn="base">
                <a:spcBef>
                  <a:spcPct val="0"/>
                </a:spcBef>
                <a:spcAft>
                  <a:spcPct val="0"/>
                </a:spcAft>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ED81DE-D522-4B16-856A-4F2920093089}" type="slidenum">
              <a:rPr lang="en-US"/>
              <a:pPr fontAlgn="base">
                <a:spcBef>
                  <a:spcPct val="0"/>
                </a:spcBef>
                <a:spcAft>
                  <a:spcPct val="0"/>
                </a:spcAft>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044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99A428-8AC9-47E4-BCCA-ED6AA7E22118}" type="slidenum">
              <a:rPr lang="en-US"/>
              <a:pPr fontAlgn="base">
                <a:spcBef>
                  <a:spcPct val="0"/>
                </a:spcBef>
                <a:spcAft>
                  <a:spcPct val="0"/>
                </a:spcAft>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064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4AE729-B29A-4A2E-870C-0BD640CFF803}" type="slidenum">
              <a:rPr lang="en-US"/>
              <a:pPr fontAlgn="base">
                <a:spcBef>
                  <a:spcPct val="0"/>
                </a:spcBef>
                <a:spcAft>
                  <a:spcPct val="0"/>
                </a:spcAft>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EEE78C-B7A1-4C8C-AFEA-225D6EF2963F}" type="slidenum">
              <a:rPr lang="en-US"/>
              <a:pPr fontAlgn="base">
                <a:spcBef>
                  <a:spcPct val="0"/>
                </a:spcBef>
                <a:spcAft>
                  <a:spcPct val="0"/>
                </a:spcAft>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14D82-0A25-441E-A157-5F4672F623E4}" type="slidenum">
              <a:rPr lang="en-US"/>
              <a:pPr fontAlgn="base">
                <a:spcBef>
                  <a:spcPct val="0"/>
                </a:spcBef>
                <a:spcAft>
                  <a:spcPct val="0"/>
                </a:spcAft>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 Ask someone to demonstrate if they are already familiar?</a:t>
            </a:r>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D449CA-B99A-4E3E-847C-DA6ED7E9D281}" type="slidenum">
              <a:rPr lang="en-US"/>
              <a:pPr fontAlgn="base">
                <a:spcBef>
                  <a:spcPct val="0"/>
                </a:spcBef>
                <a:spcAft>
                  <a:spcPct val="0"/>
                </a:spcAft>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Where are VanHool and MCI hookups?</a:t>
            </a:r>
          </a:p>
        </p:txBody>
      </p:sp>
      <p:sp>
        <p:nvSpPr>
          <p:cNvPr id="1146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1B5B9C-ED16-4677-8264-2AE86D34C84B}" type="slidenum">
              <a:rPr lang="en-US"/>
              <a:pPr fontAlgn="base">
                <a:spcBef>
                  <a:spcPct val="0"/>
                </a:spcBef>
                <a:spcAft>
                  <a:spcPct val="0"/>
                </a:spcAft>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66739B-F392-4537-878B-1E03B3CC115A}" type="slidenum">
              <a:rPr lang="en-US"/>
              <a:pPr fontAlgn="base">
                <a:spcBef>
                  <a:spcPct val="0"/>
                </a:spcBef>
                <a:spcAft>
                  <a:spcPct val="0"/>
                </a:spcAft>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167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007FC-2BCC-4683-9A4B-E530EC726184}" type="slidenum">
              <a:rPr lang="en-US"/>
              <a:pPr fontAlgn="base">
                <a:spcBef>
                  <a:spcPct val="0"/>
                </a:spcBef>
                <a:spcAft>
                  <a:spcPct val="0"/>
                </a:spcAft>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03A8CE-33FC-42F3-9C7D-926C1DB50B5F}" type="slidenum">
              <a:rPr lang="en-US"/>
              <a:pPr fontAlgn="base">
                <a:spcBef>
                  <a:spcPct val="0"/>
                </a:spcBef>
                <a:spcAft>
                  <a:spcPct val="0"/>
                </a:spcAft>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FBABE2-D810-44D7-A54F-88F121268769}" type="slidenum">
              <a:rPr lang="en-US"/>
              <a:pPr fontAlgn="base">
                <a:spcBef>
                  <a:spcPct val="0"/>
                </a:spcBef>
                <a:spcAft>
                  <a:spcPct val="0"/>
                </a:spcAft>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950E70-690A-4970-8C85-2171791FFA04}" type="slidenum">
              <a:rPr lang="en-US"/>
              <a:pPr fontAlgn="base">
                <a:spcBef>
                  <a:spcPct val="0"/>
                </a:spcBef>
                <a:spcAft>
                  <a:spcPct val="0"/>
                </a:spcAft>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24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0685F0-114C-43A8-B00B-CCA6C5AD01D8}" type="slidenum">
              <a:rPr lang="en-US"/>
              <a:pPr fontAlgn="base">
                <a:spcBef>
                  <a:spcPct val="0"/>
                </a:spcBef>
                <a:spcAft>
                  <a:spcPct val="0"/>
                </a:spcAft>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Will have detailed instructions in student guide. Go down to a bus and demonstrate hook up if possible?</a:t>
            </a:r>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E499F7-4864-4F33-AE30-33A790766BDE}" type="slidenum">
              <a:rPr lang="en-US"/>
              <a:pPr fontAlgn="base">
                <a:spcBef>
                  <a:spcPct val="0"/>
                </a:spcBef>
                <a:spcAft>
                  <a:spcPct val="0"/>
                </a:spcAft>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Give students opportunities to:</a:t>
            </a:r>
          </a:p>
          <a:p>
            <a:pPr eaLnBrk="1" hangingPunct="1">
              <a:spcBef>
                <a:spcPct val="0"/>
              </a:spcBef>
            </a:pPr>
            <a:endParaRPr lang="en-US" smtClean="0"/>
          </a:p>
          <a:p>
            <a:pPr eaLnBrk="1" hangingPunct="1">
              <a:spcBef>
                <a:spcPct val="0"/>
              </a:spcBef>
            </a:pPr>
            <a:r>
              <a:rPr lang="en-US" smtClean="0"/>
              <a:t>Use INSITE to demonstrate the diagnostic process.</a:t>
            </a:r>
          </a:p>
          <a:p>
            <a:pPr eaLnBrk="1" hangingPunct="1">
              <a:spcBef>
                <a:spcPct val="0"/>
              </a:spcBef>
            </a:pPr>
            <a:r>
              <a:rPr lang="en-US" smtClean="0"/>
              <a:t>Demonstrate the process of responding to an overtemp code, performing a test to watch EGR valves open and close</a:t>
            </a:r>
          </a:p>
          <a:p>
            <a:pPr eaLnBrk="1" hangingPunct="1">
              <a:spcBef>
                <a:spcPct val="0"/>
              </a:spcBef>
            </a:pPr>
            <a:r>
              <a:rPr lang="en-US" smtClean="0"/>
              <a:t>Click on various codes within INSITE. Demonstrate how to create a custom data list.</a:t>
            </a:r>
          </a:p>
          <a:p>
            <a:pPr eaLnBrk="1" hangingPunct="1">
              <a:spcBef>
                <a:spcPct val="0"/>
              </a:spcBef>
            </a:pPr>
            <a:r>
              <a:rPr lang="en-US" smtClean="0"/>
              <a:t>Continue to emphasize: </a:t>
            </a:r>
          </a:p>
          <a:p>
            <a:pPr eaLnBrk="1" hangingPunct="1">
              <a:spcBef>
                <a:spcPct val="0"/>
              </a:spcBef>
              <a:buFontTx/>
              <a:buChar char="•"/>
            </a:pPr>
            <a:r>
              <a:rPr lang="en-US" smtClean="0"/>
              <a:t>You will have much more success maintaining and troubleshooting Emission systems if you become comfortable using INSITE and DDDL</a:t>
            </a:r>
          </a:p>
          <a:p>
            <a:pPr eaLnBrk="1" hangingPunct="1">
              <a:spcBef>
                <a:spcPct val="0"/>
              </a:spcBef>
              <a:buFontTx/>
              <a:buChar char="•"/>
            </a:pPr>
            <a:r>
              <a:rPr lang="en-US" smtClean="0"/>
              <a:t>Valuable resource for manual references not just for finding codes</a:t>
            </a:r>
          </a:p>
          <a:p>
            <a:pPr eaLnBrk="1" hangingPunct="1">
              <a:spcBef>
                <a:spcPct val="0"/>
              </a:spcBef>
              <a:buFontTx/>
              <a:buChar char="•"/>
            </a:pPr>
            <a:r>
              <a:rPr lang="en-US" smtClean="0"/>
              <a:t>Provide an ability to examine a problem and easily test possible solutions</a:t>
            </a:r>
          </a:p>
          <a:p>
            <a:pPr eaLnBrk="1" hangingPunct="1">
              <a:spcBef>
                <a:spcPct val="0"/>
              </a:spcBef>
              <a:buFontTx/>
              <a:buChar char="•"/>
            </a:pPr>
            <a:r>
              <a:rPr lang="en-US" smtClean="0"/>
              <a:t>Use them early in the process</a:t>
            </a:r>
          </a:p>
          <a:p>
            <a:pPr eaLnBrk="1" hangingPunct="1">
              <a:spcBef>
                <a:spcPct val="0"/>
              </a:spcBef>
            </a:pPr>
            <a:endParaRPr lang="en-US" smtClean="0"/>
          </a:p>
        </p:txBody>
      </p:sp>
      <p:sp>
        <p:nvSpPr>
          <p:cNvPr id="1290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4C4636-56BD-4753-9ADB-D7092F76A0E7}" type="slidenum">
              <a:rPr lang="en-US"/>
              <a:pPr fontAlgn="base">
                <a:spcBef>
                  <a:spcPct val="0"/>
                </a:spcBef>
                <a:spcAft>
                  <a:spcPct val="0"/>
                </a:spcAft>
                <a:defRPr/>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F622C6-E997-42A8-B208-94130EB49627}"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location of sensors. Explain operation of delta p and NOx sensors. Point out common rail fuel system and discuss safety concerns.</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623D1D-2C8E-4C4B-BFC5-1D97D07EE636}"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Explain role of turbocharger, charge air cooler, EGR mixer</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C5C6E6-365E-4964-97A2-16C2C2496EF2}" type="slidenum">
              <a:rPr lang="en-US"/>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Discuss:</a:t>
            </a:r>
          </a:p>
          <a:p>
            <a:pPr eaLnBrk="1" hangingPunct="1">
              <a:spcBef>
                <a:spcPct val="0"/>
              </a:spcBef>
            </a:pPr>
            <a:endParaRPr lang="en-US" smtClean="0"/>
          </a:p>
          <a:p>
            <a:pPr eaLnBrk="1" hangingPunct="1">
              <a:spcBef>
                <a:spcPct val="0"/>
              </a:spcBef>
            </a:pPr>
            <a:r>
              <a:rPr lang="en-US" smtClean="0"/>
              <a:t>Differences between Cummins and Detroit Turbocharger</a:t>
            </a:r>
          </a:p>
          <a:p>
            <a:pPr eaLnBrk="1" hangingPunct="1">
              <a:spcBef>
                <a:spcPct val="0"/>
              </a:spcBef>
            </a:pPr>
            <a:r>
              <a:rPr lang="en-US" smtClean="0"/>
              <a:t>Uniqueness of VGT design</a:t>
            </a:r>
          </a:p>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E766D-96B0-4A77-807E-1ACD1DF3A7AE}"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DE7435-6B99-4176-8C81-81BA7CAF49C9}"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4FC8E-E388-4408-A4D5-55085EBDAB0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2E4B56-7DA8-40F3-BDC8-16599060E3C3}"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5C02C-47D2-4B46-AB2D-C8317CA422F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E0DE7-2C03-4416-9DA5-1571CB65C4F4}"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F7874-D3E5-46EA-93DE-FA7048A2B5B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39E30A-861D-4B7F-BD1D-E5937C555EC4}"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132394-DE32-48F9-A65E-04E6E68CD4E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AE5384-5ED7-49F7-A97A-3CCDA3F19506}" type="datetimeFigureOut">
              <a:rPr lang="en-US"/>
              <a:pPr>
                <a:defRPr/>
              </a:pPr>
              <a:t>12/31/2012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33AAD7-0714-4EF0-B55C-D31FE40939D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AF27DA-D65F-47E7-8B9D-44D3534898CA}" type="datetimeFigureOut">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991684-FA7D-488B-A5D9-2DE842A1994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2B4F41-CB2F-4D44-B335-69093D2A4117}" type="datetimeFigureOut">
              <a:rPr lang="en-US"/>
              <a:pPr>
                <a:defRPr/>
              </a:pPr>
              <a:t>12/31/2012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E10E80-ED20-40B7-A7D2-44BEF66A23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1AA048-5E21-4644-8099-504E7022FE04}" type="datetimeFigureOut">
              <a:rPr lang="en-US"/>
              <a:pPr>
                <a:defRPr/>
              </a:pPr>
              <a:t>12/31/2012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D22885-9E06-447C-9016-633FFC73D7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1AC177-4DB4-4A3D-BC28-FF74C0593434}" type="datetimeFigureOut">
              <a:rPr lang="en-US"/>
              <a:pPr>
                <a:defRPr/>
              </a:pPr>
              <a:t>12/31/2012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559AE5-618F-4D2A-872B-90D0A9449A2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DB7F65-BC00-4983-A1A1-73DF4283BD9C}" type="datetimeFigureOut">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5DCE37-CA2A-47E5-BF61-E18F249BDE8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DDA6C0-19BC-4591-937E-9089B8885CEE}" type="datetimeFigureOut">
              <a:rPr lang="en-US"/>
              <a:pPr>
                <a:defRPr/>
              </a:pPr>
              <a:t>12/31/2012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9B6551-EED1-4B84-ABA2-C6404FE7E9F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9DF9BC7-BFCC-40E0-9500-F3F752D6EE48}" type="datetimeFigureOut">
              <a:rPr lang="en-US"/>
              <a:pPr>
                <a:defRPr/>
              </a:pPr>
              <a:t>12/31/2012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258C16-A67D-407E-A862-9BA547188C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p:txBody>
          <a:bodyPr rtlCol="0">
            <a:normAutofit fontScale="70000" lnSpcReduction="20000"/>
          </a:bodyPr>
          <a:lstStyle/>
          <a:p>
            <a:pPr eaLnBrk="1" fontAlgn="auto" hangingPunct="1">
              <a:spcAft>
                <a:spcPts val="0"/>
              </a:spcAft>
              <a:buFont typeface="Arial" pitchFamily="34" charset="0"/>
              <a:buNone/>
              <a:defRPr/>
            </a:pPr>
            <a:r>
              <a:rPr lang="en-US" sz="3800" b="1" dirty="0" smtClean="0"/>
              <a:t>Transit Bus Emissions </a:t>
            </a:r>
          </a:p>
          <a:p>
            <a:pPr eaLnBrk="1" fontAlgn="auto" hangingPunct="1">
              <a:spcAft>
                <a:spcPts val="0"/>
              </a:spcAft>
              <a:buFont typeface="Arial" pitchFamily="34" charset="0"/>
              <a:buNone/>
              <a:defRPr/>
            </a:pPr>
            <a:r>
              <a:rPr lang="en-US" sz="3800" b="1" dirty="0" smtClean="0"/>
              <a:t>Control Systems</a:t>
            </a:r>
          </a:p>
          <a:p>
            <a:pPr eaLnBrk="1" fontAlgn="auto" hangingPunct="1">
              <a:spcAft>
                <a:spcPts val="0"/>
              </a:spcAft>
              <a:buFont typeface="Arial" pitchFamily="34" charset="0"/>
              <a:buNone/>
              <a:defRPr/>
            </a:pPr>
            <a:endParaRPr lang="en-US" b="1" dirty="0" smtClean="0"/>
          </a:p>
          <a:p>
            <a:pPr eaLnBrk="1" fontAlgn="auto" hangingPunct="1">
              <a:spcAft>
                <a:spcPts val="0"/>
              </a:spcAft>
              <a:buFont typeface="Arial" pitchFamily="34" charset="0"/>
              <a:buNone/>
              <a:defRPr/>
            </a:pPr>
            <a:r>
              <a:rPr lang="en-US" sz="2800" b="1" dirty="0" smtClean="0"/>
              <a:t>Day 1: Servicing Intake and Exhaust Systems, EGR and DOC Operations, Service and Troubleshooting</a:t>
            </a:r>
            <a:endParaRPr lang="en-US" sz="2800" dirty="0" smtClean="0"/>
          </a:p>
          <a:p>
            <a:pPr eaLnBrk="1" fontAlgn="auto" hangingPunct="1">
              <a:spcAft>
                <a:spcPts val="0"/>
              </a:spcAft>
              <a:buFont typeface="Arial" pitchFamily="34" charset="0"/>
              <a:buNone/>
              <a:defRPr/>
            </a:pPr>
            <a:endParaRPr lang="en-US" dirty="0"/>
          </a:p>
        </p:txBody>
      </p:sp>
      <p:pic>
        <p:nvPicPr>
          <p:cNvPr id="5" name="Picture 4"/>
          <p:cNvPicPr>
            <a:picLocks noChangeAspect="1" noChangeArrowheads="1"/>
          </p:cNvPicPr>
          <p:nvPr/>
        </p:nvPicPr>
        <p:blipFill>
          <a:blip r:embed="rId2"/>
          <a:srcRect/>
          <a:stretch>
            <a:fillRect/>
          </a:stretch>
        </p:blipFill>
        <p:spPr bwMode="auto">
          <a:xfrm>
            <a:off x="2514600" y="762000"/>
            <a:ext cx="3990975" cy="235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3200" smtClean="0"/>
              <a:t>2006 Cummins ISB  Turbocharger Operation</a:t>
            </a:r>
          </a:p>
        </p:txBody>
      </p:sp>
      <p:pic>
        <p:nvPicPr>
          <p:cNvPr id="31746" name="Picture 2"/>
          <p:cNvPicPr>
            <a:picLocks noChangeAspect="1" noChangeArrowheads="1"/>
          </p:cNvPicPr>
          <p:nvPr/>
        </p:nvPicPr>
        <p:blipFill>
          <a:blip r:embed="rId3"/>
          <a:srcRect/>
          <a:stretch>
            <a:fillRect/>
          </a:stretch>
        </p:blipFill>
        <p:spPr bwMode="auto">
          <a:xfrm>
            <a:off x="1295400" y="1371600"/>
            <a:ext cx="6248400" cy="3114675"/>
          </a:xfrm>
          <a:prstGeom prst="rect">
            <a:avLst/>
          </a:prstGeom>
          <a:noFill/>
          <a:ln w="9525">
            <a:noFill/>
            <a:miter lim="800000"/>
            <a:headEnd/>
            <a:tailEnd/>
          </a:ln>
        </p:spPr>
      </p:pic>
      <p:sp>
        <p:nvSpPr>
          <p:cNvPr id="31747"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273050"/>
            <a:ext cx="6400800" cy="412750"/>
          </a:xfrm>
        </p:spPr>
        <p:txBody>
          <a:bodyPr/>
          <a:lstStyle/>
          <a:p>
            <a:pPr eaLnBrk="1" hangingPunct="1"/>
            <a:r>
              <a:rPr lang="en-US" sz="2400" smtClean="0"/>
              <a:t>2006 Cummins ISB Exhaust System Flow</a:t>
            </a:r>
          </a:p>
        </p:txBody>
      </p:sp>
      <p:sp>
        <p:nvSpPr>
          <p:cNvPr id="5" name="Text Placeholder 4"/>
          <p:cNvSpPr>
            <a:spLocks noGrp="1"/>
          </p:cNvSpPr>
          <p:nvPr>
            <p:ph type="body" sz="half" idx="2"/>
          </p:nvPr>
        </p:nvSpPr>
        <p:spPr>
          <a:xfrm>
            <a:off x="914400" y="4343400"/>
            <a:ext cx="6705600" cy="1752600"/>
          </a:xfrm>
        </p:spPr>
        <p:txBody>
          <a:bodyPr numCol="2" rtlCol="0">
            <a:normAutofit/>
          </a:bodyPr>
          <a:lstStyle/>
          <a:p>
            <a:pPr marL="342900" indent="-342900" eaLnBrk="1" fontAlgn="auto" hangingPunct="1">
              <a:spcAft>
                <a:spcPts val="0"/>
              </a:spcAft>
              <a:buFont typeface="Arial" pitchFamily="34" charset="0"/>
              <a:buAutoNum type="arabicPeriod"/>
              <a:defRPr/>
            </a:pPr>
            <a:r>
              <a:rPr lang="en-US" sz="1500" dirty="0" smtClean="0"/>
              <a:t>Exhaust gas to manifold</a:t>
            </a:r>
          </a:p>
          <a:p>
            <a:pPr marL="342900" indent="-342900" eaLnBrk="1" fontAlgn="auto" hangingPunct="1">
              <a:spcAft>
                <a:spcPts val="0"/>
              </a:spcAft>
              <a:buFont typeface="Arial" pitchFamily="34" charset="0"/>
              <a:buAutoNum type="arabicPeriod"/>
              <a:defRPr/>
            </a:pPr>
            <a:r>
              <a:rPr lang="en-US" sz="1500" dirty="0" smtClean="0"/>
              <a:t>Exhaust manifold</a:t>
            </a:r>
          </a:p>
          <a:p>
            <a:pPr marL="342900" indent="-342900" eaLnBrk="1" fontAlgn="auto" hangingPunct="1">
              <a:spcAft>
                <a:spcPts val="0"/>
              </a:spcAft>
              <a:buFont typeface="Arial" pitchFamily="34" charset="0"/>
              <a:buAutoNum type="arabicPeriod"/>
              <a:defRPr/>
            </a:pPr>
            <a:r>
              <a:rPr lang="en-US" sz="1500" dirty="0" smtClean="0"/>
              <a:t>Exhaust gas to turbocharger</a:t>
            </a:r>
          </a:p>
          <a:p>
            <a:pPr marL="342900" indent="-342900" eaLnBrk="1" fontAlgn="auto" hangingPunct="1">
              <a:spcAft>
                <a:spcPts val="0"/>
              </a:spcAft>
              <a:buFont typeface="Arial" pitchFamily="34" charset="0"/>
              <a:buAutoNum type="arabicPeriod"/>
              <a:defRPr/>
            </a:pPr>
            <a:r>
              <a:rPr lang="en-US" sz="1500" dirty="0" smtClean="0"/>
              <a:t>Exhaust gas to EGR valve</a:t>
            </a:r>
          </a:p>
          <a:p>
            <a:pPr marL="342900" indent="-342900" eaLnBrk="1" fontAlgn="auto" hangingPunct="1">
              <a:spcAft>
                <a:spcPts val="0"/>
              </a:spcAft>
              <a:buFont typeface="Arial" pitchFamily="34" charset="0"/>
              <a:buAutoNum type="arabicPeriod"/>
              <a:defRPr/>
            </a:pPr>
            <a:r>
              <a:rPr lang="en-US" sz="1500" dirty="0" smtClean="0"/>
              <a:t>EGR valve</a:t>
            </a:r>
          </a:p>
          <a:p>
            <a:pPr marL="342900" indent="-342900" eaLnBrk="1" fontAlgn="auto" hangingPunct="1">
              <a:spcAft>
                <a:spcPts val="0"/>
              </a:spcAft>
              <a:buFont typeface="Arial" pitchFamily="34" charset="0"/>
              <a:buAutoNum type="arabicPeriod"/>
              <a:defRPr/>
            </a:pPr>
            <a:r>
              <a:rPr lang="en-US" sz="1500" dirty="0" smtClean="0"/>
              <a:t>Exhaust gas from EGR valve to EGR cooler connection</a:t>
            </a:r>
          </a:p>
          <a:p>
            <a:pPr marL="342900" indent="-342900" eaLnBrk="1" fontAlgn="auto" hangingPunct="1">
              <a:spcAft>
                <a:spcPts val="0"/>
              </a:spcAft>
              <a:buFont typeface="Arial" pitchFamily="34" charset="0"/>
              <a:buAutoNum type="arabicPeriod"/>
              <a:defRPr/>
            </a:pPr>
            <a:r>
              <a:rPr lang="en-US" sz="1500" dirty="0" smtClean="0"/>
              <a:t>EGR cooler</a:t>
            </a:r>
          </a:p>
          <a:p>
            <a:pPr marL="342900" indent="-342900" eaLnBrk="1" fontAlgn="auto" hangingPunct="1">
              <a:spcAft>
                <a:spcPts val="0"/>
              </a:spcAft>
              <a:buFont typeface="Arial" pitchFamily="34" charset="0"/>
              <a:buAutoNum type="arabicPeriod"/>
              <a:defRPr/>
            </a:pPr>
            <a:r>
              <a:rPr lang="en-US" sz="1500" dirty="0" smtClean="0"/>
              <a:t>Cooled exhaust gas to EGR connection tube and EGR mixer</a:t>
            </a:r>
          </a:p>
          <a:p>
            <a:pPr marL="342900" indent="-342900" eaLnBrk="1" fontAlgn="auto" hangingPunct="1">
              <a:spcAft>
                <a:spcPts val="0"/>
              </a:spcAft>
              <a:buFont typeface="Arial" pitchFamily="34" charset="0"/>
              <a:buAutoNum type="arabicPeriod"/>
              <a:defRPr/>
            </a:pPr>
            <a:endParaRPr lang="en-US" dirty="0"/>
          </a:p>
        </p:txBody>
      </p:sp>
      <p:pic>
        <p:nvPicPr>
          <p:cNvPr id="33795" name="Picture 2"/>
          <p:cNvPicPr>
            <a:picLocks noChangeAspect="1" noChangeArrowheads="1"/>
          </p:cNvPicPr>
          <p:nvPr/>
        </p:nvPicPr>
        <p:blipFill>
          <a:blip r:embed="rId3"/>
          <a:srcRect/>
          <a:stretch>
            <a:fillRect/>
          </a:stretch>
        </p:blipFill>
        <p:spPr bwMode="auto">
          <a:xfrm>
            <a:off x="1371600" y="990600"/>
            <a:ext cx="6257925" cy="3152775"/>
          </a:xfrm>
          <a:prstGeom prst="rect">
            <a:avLst/>
          </a:prstGeom>
          <a:noFill/>
          <a:ln w="9525">
            <a:noFill/>
            <a:miter lim="800000"/>
            <a:headEnd/>
            <a:tailEnd/>
          </a:ln>
        </p:spPr>
      </p:pic>
      <p:sp>
        <p:nvSpPr>
          <p:cNvPr id="33796"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Notes on Other Engines</a:t>
            </a:r>
          </a:p>
        </p:txBody>
      </p:sp>
      <p:sp>
        <p:nvSpPr>
          <p:cNvPr id="35842" name="Content Placeholder 2"/>
          <p:cNvSpPr>
            <a:spLocks noGrp="1"/>
          </p:cNvSpPr>
          <p:nvPr>
            <p:ph idx="1"/>
          </p:nvPr>
        </p:nvSpPr>
        <p:spPr/>
        <p:txBody>
          <a:bodyPr/>
          <a:lstStyle/>
          <a:p>
            <a:pPr eaLnBrk="1" hangingPunct="1"/>
            <a:r>
              <a:rPr lang="en-US" smtClean="0"/>
              <a:t>There are Detroit Diesels at UTA with similar EGR/Crankcase ventilation operations</a:t>
            </a:r>
          </a:p>
          <a:p>
            <a:pPr eaLnBrk="1" hangingPunct="1"/>
            <a:r>
              <a:rPr lang="en-US" smtClean="0"/>
              <a:t>There are also other similar Cummins engines, this model is used as a representative sample</a:t>
            </a:r>
          </a:p>
          <a:p>
            <a:pPr eaLnBrk="1" hangingPunct="1"/>
            <a:r>
              <a:rPr lang="en-US" smtClean="0"/>
              <a:t>Later model engines with DPF w/DOC or DEF w/ SCR approaches will be discussed on Days 2 and 3 of training</a:t>
            </a:r>
          </a:p>
          <a:p>
            <a:pPr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EGR / Crankcase Ventilation Systems</a:t>
            </a:r>
            <a:br>
              <a:rPr lang="en-US" dirty="0" smtClean="0"/>
            </a:br>
            <a:r>
              <a:rPr lang="en-US" dirty="0" smtClean="0"/>
              <a:t/>
            </a:r>
            <a:br>
              <a:rPr lang="en-US" dirty="0" smtClean="0"/>
            </a:br>
            <a:r>
              <a:rPr lang="en-US" dirty="0" smtClean="0"/>
              <a:t/>
            </a:r>
            <a:br>
              <a:rPr lang="en-US" dirty="0" smtClean="0"/>
            </a:br>
            <a:r>
              <a:rPr lang="en-US" sz="5300" dirty="0" smtClean="0"/>
              <a:t>Service</a:t>
            </a:r>
            <a:endParaRPr lang="en-US" sz="53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Emissions System Service</a:t>
            </a:r>
          </a:p>
        </p:txBody>
      </p:sp>
      <p:sp>
        <p:nvSpPr>
          <p:cNvPr id="39938" name="Content Placeholder 2"/>
          <p:cNvSpPr>
            <a:spLocks noGrp="1"/>
          </p:cNvSpPr>
          <p:nvPr>
            <p:ph idx="1"/>
          </p:nvPr>
        </p:nvSpPr>
        <p:spPr/>
        <p:txBody>
          <a:bodyPr/>
          <a:lstStyle/>
          <a:p>
            <a:pPr eaLnBrk="1" hangingPunct="1"/>
            <a:r>
              <a:rPr lang="en-US" smtClean="0"/>
              <a:t>EGR Cleaning procedures</a:t>
            </a:r>
          </a:p>
          <a:p>
            <a:pPr eaLnBrk="1" hangingPunct="1"/>
            <a:r>
              <a:rPr lang="en-US" smtClean="0"/>
              <a:t>Cleaning out Delta-p sensor</a:t>
            </a:r>
          </a:p>
          <a:p>
            <a:pPr eaLnBrk="1" hangingPunct="1"/>
            <a:r>
              <a:rPr lang="en-US" smtClean="0"/>
              <a:t>EGR Valve</a:t>
            </a:r>
          </a:p>
          <a:p>
            <a:pPr eaLnBrk="1" hangingPunct="1"/>
            <a:r>
              <a:rPr lang="en-US" smtClean="0"/>
              <a:t>EGR Cooler</a:t>
            </a:r>
          </a:p>
          <a:p>
            <a:pPr eaLnBrk="1" hangingPunct="1"/>
            <a:r>
              <a:rPr lang="en-US" smtClean="0"/>
              <a:t>EGR Pipes</a:t>
            </a:r>
          </a:p>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EGR Valve Service (1)</a:t>
            </a:r>
          </a:p>
        </p:txBody>
      </p:sp>
      <p:sp>
        <p:nvSpPr>
          <p:cNvPr id="41986" name="Content Placeholder 4"/>
          <p:cNvSpPr>
            <a:spLocks noGrp="1"/>
          </p:cNvSpPr>
          <p:nvPr>
            <p:ph sz="half" idx="2"/>
          </p:nvPr>
        </p:nvSpPr>
        <p:spPr>
          <a:xfrm>
            <a:off x="1219200" y="2895600"/>
            <a:ext cx="6781800" cy="2925763"/>
          </a:xfrm>
        </p:spPr>
        <p:txBody>
          <a:bodyPr/>
          <a:lstStyle/>
          <a:p>
            <a:pPr eaLnBrk="1" hangingPunct="1"/>
            <a:r>
              <a:rPr lang="en-US" smtClean="0"/>
              <a:t>Before starting, disconnect and remove the following:</a:t>
            </a:r>
          </a:p>
          <a:p>
            <a:pPr lvl="1" eaLnBrk="1" hangingPunct="1"/>
            <a:r>
              <a:rPr lang="en-US" smtClean="0"/>
              <a:t>Electrical connectors from the EGR valve</a:t>
            </a:r>
          </a:p>
          <a:p>
            <a:pPr lvl="1" eaLnBrk="1" hangingPunct="1"/>
            <a:r>
              <a:rPr lang="en-US" smtClean="0"/>
              <a:t>Drain the coolant (procedure 008-018)</a:t>
            </a:r>
          </a:p>
          <a:p>
            <a:pPr lvl="1" eaLnBrk="1" hangingPunct="1"/>
            <a:r>
              <a:rPr lang="en-US" smtClean="0"/>
              <a:t>EGR valve coolant supply lines (011-030)</a:t>
            </a:r>
          </a:p>
          <a:p>
            <a:pPr lvl="1" eaLnBrk="1" hangingPunct="1"/>
            <a:r>
              <a:rPr lang="en-US" smtClean="0"/>
              <a:t>Exhaust pressure sensor tube (011-027)</a:t>
            </a:r>
          </a:p>
        </p:txBody>
      </p:sp>
      <p:pic>
        <p:nvPicPr>
          <p:cNvPr id="41987" name="Picture 2"/>
          <p:cNvPicPr>
            <a:picLocks noChangeAspect="1" noChangeArrowheads="1"/>
          </p:cNvPicPr>
          <p:nvPr/>
        </p:nvPicPr>
        <p:blipFill>
          <a:blip r:embed="rId3"/>
          <a:srcRect/>
          <a:stretch>
            <a:fillRect/>
          </a:stretch>
        </p:blipFill>
        <p:spPr bwMode="auto">
          <a:xfrm>
            <a:off x="2743200" y="1447800"/>
            <a:ext cx="3543300" cy="1190625"/>
          </a:xfrm>
          <a:prstGeom prst="rect">
            <a:avLst/>
          </a:prstGeom>
          <a:noFill/>
          <a:ln w="9525">
            <a:noFill/>
            <a:miter lim="800000"/>
            <a:headEnd/>
            <a:tailEnd/>
          </a:ln>
        </p:spPr>
      </p:pic>
      <p:sp>
        <p:nvSpPr>
          <p:cNvPr id="41988" name="TextBox 6"/>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3050"/>
            <a:ext cx="5029200" cy="488950"/>
          </a:xfrm>
        </p:spPr>
        <p:txBody>
          <a:bodyPr/>
          <a:lstStyle/>
          <a:p>
            <a:pPr eaLnBrk="1" hangingPunct="1"/>
            <a:r>
              <a:rPr lang="en-US" sz="2800" smtClean="0"/>
              <a:t>EGR Valve Service (2)</a:t>
            </a:r>
          </a:p>
        </p:txBody>
      </p:sp>
      <p:pic>
        <p:nvPicPr>
          <p:cNvPr id="44034" name="Picture 2"/>
          <p:cNvPicPr>
            <a:picLocks noGrp="1" noChangeAspect="1" noChangeArrowheads="1"/>
          </p:cNvPicPr>
          <p:nvPr>
            <p:ph idx="1"/>
          </p:nvPr>
        </p:nvPicPr>
        <p:blipFill>
          <a:blip r:embed="rId3"/>
          <a:srcRect/>
          <a:stretch>
            <a:fillRect/>
          </a:stretch>
        </p:blipFill>
        <p:spPr>
          <a:xfrm>
            <a:off x="4191000" y="1600200"/>
            <a:ext cx="4273550" cy="2992438"/>
          </a:xfrm>
        </p:spPr>
      </p:pic>
      <p:sp>
        <p:nvSpPr>
          <p:cNvPr id="44035" name="Text Placeholder 5"/>
          <p:cNvSpPr>
            <a:spLocks noGrp="1"/>
          </p:cNvSpPr>
          <p:nvPr>
            <p:ph type="body" sz="half" idx="2"/>
          </p:nvPr>
        </p:nvSpPr>
        <p:spPr/>
        <p:txBody>
          <a:bodyPr/>
          <a:lstStyle/>
          <a:p>
            <a:pPr marL="342900" indent="-342900" eaLnBrk="1" hangingPunct="1"/>
            <a:r>
              <a:rPr lang="en-US" sz="1800" b="1" smtClean="0"/>
              <a:t>Remove</a:t>
            </a:r>
          </a:p>
          <a:p>
            <a:pPr marL="342900" indent="-342900" eaLnBrk="1" hangingPunct="1"/>
            <a:endParaRPr lang="en-US" sz="1800" b="1" smtClean="0"/>
          </a:p>
          <a:p>
            <a:pPr marL="342900" indent="-342900" eaLnBrk="1" hangingPunct="1">
              <a:buFont typeface="Arial" charset="0"/>
              <a:buAutoNum type="arabicPeriod"/>
            </a:pPr>
            <a:r>
              <a:rPr lang="en-US" sz="1800" smtClean="0"/>
              <a:t>Remove the V-band clamp that connects the EGR cooler connection tube to the EGR valve.</a:t>
            </a:r>
          </a:p>
          <a:p>
            <a:pPr marL="342900" indent="-342900" eaLnBrk="1" hangingPunct="1"/>
            <a:endParaRPr lang="en-US" sz="1800" smtClean="0"/>
          </a:p>
          <a:p>
            <a:pPr marL="342900" indent="-342900" eaLnBrk="1" hangingPunct="1">
              <a:buFont typeface="Calibri" pitchFamily="34" charset="0"/>
              <a:buAutoNum type="arabicPeriod" startAt="2"/>
            </a:pPr>
            <a:r>
              <a:rPr lang="en-US" sz="1800" smtClean="0"/>
              <a:t>Remove the four capscrews, gasket, and EGR valve from the exhaust manifold.</a:t>
            </a:r>
          </a:p>
          <a:p>
            <a:pPr marL="342900" indent="-342900" eaLnBrk="1" hangingPunct="1"/>
            <a:endParaRPr lang="en-US" sz="1800" smtClean="0"/>
          </a:p>
          <a:p>
            <a:pPr marL="342900" indent="-342900" eaLnBrk="1" hangingPunct="1">
              <a:buFont typeface="Calibri" pitchFamily="34" charset="0"/>
              <a:buAutoNum type="arabicPeriod" startAt="3"/>
            </a:pPr>
            <a:r>
              <a:rPr lang="en-US" sz="1800" smtClean="0"/>
              <a:t>Discard the gasket.</a:t>
            </a:r>
          </a:p>
        </p:txBody>
      </p:sp>
      <p:sp>
        <p:nvSpPr>
          <p:cNvPr id="44036"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3050"/>
            <a:ext cx="5029200" cy="488950"/>
          </a:xfrm>
        </p:spPr>
        <p:txBody>
          <a:bodyPr/>
          <a:lstStyle/>
          <a:p>
            <a:pPr eaLnBrk="1" hangingPunct="1"/>
            <a:r>
              <a:rPr lang="en-US" sz="2800" smtClean="0"/>
              <a:t>EGR Valve Service (3)</a:t>
            </a:r>
          </a:p>
        </p:txBody>
      </p:sp>
      <p:sp>
        <p:nvSpPr>
          <p:cNvPr id="6" name="Text Placeholder 5"/>
          <p:cNvSpPr>
            <a:spLocks noGrp="1"/>
          </p:cNvSpPr>
          <p:nvPr>
            <p:ph type="body" sz="half" idx="2"/>
          </p:nvPr>
        </p:nvSpPr>
        <p:spPr>
          <a:xfrm>
            <a:off x="457200" y="914400"/>
            <a:ext cx="3008313" cy="5715000"/>
          </a:xfrm>
        </p:spPr>
        <p:txBody>
          <a:bodyPr rtlCol="0">
            <a:normAutofit fontScale="85000" lnSpcReduction="20000"/>
          </a:bodyPr>
          <a:lstStyle/>
          <a:p>
            <a:pPr eaLnBrk="1" fontAlgn="auto" hangingPunct="1">
              <a:spcAft>
                <a:spcPts val="0"/>
              </a:spcAft>
              <a:buFont typeface="Arial" pitchFamily="34" charset="0"/>
              <a:buNone/>
              <a:defRPr/>
            </a:pPr>
            <a:r>
              <a:rPr lang="en-US" sz="2100" b="1" dirty="0" smtClean="0"/>
              <a:t>Clean and inspect for reuse</a:t>
            </a:r>
          </a:p>
          <a:p>
            <a:pPr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Arial" pitchFamily="34" charset="0"/>
              <a:buAutoNum type="arabicPeriod"/>
              <a:defRPr/>
            </a:pPr>
            <a:r>
              <a:rPr lang="en-US" sz="1800" dirty="0" smtClean="0"/>
              <a:t>Clean the EGR valve marmon flange and the mounting surfaces of the EGR valve with a Scotch-Brite</a:t>
            </a:r>
            <a:r>
              <a:rPr lang="en-US" sz="1600" baseline="30000" dirty="0" smtClean="0"/>
              <a:t>TM</a:t>
            </a:r>
            <a:r>
              <a:rPr lang="en-US" sz="1800" dirty="0" smtClean="0"/>
              <a:t> pad.</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2"/>
              <a:defRPr/>
            </a:pPr>
            <a:r>
              <a:rPr lang="en-US" sz="1800" dirty="0" smtClean="0"/>
              <a:t>Clean the exhaust manifold with a Scotch-Brite</a:t>
            </a:r>
            <a:r>
              <a:rPr lang="en-US" sz="1600" baseline="30000" dirty="0" smtClean="0"/>
              <a:t>TM</a:t>
            </a:r>
            <a:r>
              <a:rPr lang="en-US" sz="1800" dirty="0" smtClean="0"/>
              <a:t> pad.</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3"/>
              <a:defRPr/>
            </a:pPr>
            <a:r>
              <a:rPr lang="en-US" sz="1800" dirty="0" smtClean="0"/>
              <a:t>Inspect the EGR valve for cracks, leaks, corrosion, restriction, and debris.</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4"/>
              <a:defRPr/>
            </a:pPr>
            <a:r>
              <a:rPr lang="en-US" sz="1800" dirty="0" smtClean="0"/>
              <a:t>Inspect the exhaust transfer tube for cracks, corrosion and plugging.</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5"/>
              <a:defRPr/>
            </a:pPr>
            <a:r>
              <a:rPr lang="en-US" sz="1800" dirty="0" smtClean="0"/>
              <a:t>Inspect the V-band clamps for signs of overextension,. The band must not be bent or damaged. Inspect the V-band clamp threads for damage. Replace the V-band clamp if damage is found.</a:t>
            </a:r>
            <a:endParaRPr lang="en-US" sz="1800" dirty="0"/>
          </a:p>
        </p:txBody>
      </p:sp>
      <p:pic>
        <p:nvPicPr>
          <p:cNvPr id="46083" name="Picture 2"/>
          <p:cNvPicPr>
            <a:picLocks noGrp="1" noChangeAspect="1" noChangeArrowheads="1"/>
          </p:cNvPicPr>
          <p:nvPr>
            <p:ph idx="1"/>
          </p:nvPr>
        </p:nvPicPr>
        <p:blipFill>
          <a:blip r:embed="rId3"/>
          <a:srcRect/>
          <a:stretch>
            <a:fillRect/>
          </a:stretch>
        </p:blipFill>
        <p:spPr>
          <a:xfrm>
            <a:off x="4191000" y="457200"/>
            <a:ext cx="1847850" cy="1504950"/>
          </a:xfrm>
        </p:spPr>
      </p:pic>
      <p:pic>
        <p:nvPicPr>
          <p:cNvPr id="46084" name="Picture 3"/>
          <p:cNvPicPr>
            <a:picLocks noChangeAspect="1" noChangeArrowheads="1"/>
          </p:cNvPicPr>
          <p:nvPr/>
        </p:nvPicPr>
        <p:blipFill>
          <a:blip r:embed="rId4"/>
          <a:srcRect/>
          <a:stretch>
            <a:fillRect/>
          </a:stretch>
        </p:blipFill>
        <p:spPr bwMode="auto">
          <a:xfrm>
            <a:off x="6324600" y="1371600"/>
            <a:ext cx="2286000" cy="1657350"/>
          </a:xfrm>
          <a:prstGeom prst="rect">
            <a:avLst/>
          </a:prstGeom>
          <a:noFill/>
          <a:ln w="9525">
            <a:noFill/>
            <a:miter lim="800000"/>
            <a:headEnd/>
            <a:tailEnd/>
          </a:ln>
        </p:spPr>
      </p:pic>
      <p:pic>
        <p:nvPicPr>
          <p:cNvPr id="46085" name="Picture 4"/>
          <p:cNvPicPr>
            <a:picLocks noChangeAspect="1" noChangeArrowheads="1"/>
          </p:cNvPicPr>
          <p:nvPr/>
        </p:nvPicPr>
        <p:blipFill>
          <a:blip r:embed="rId5"/>
          <a:srcRect/>
          <a:stretch>
            <a:fillRect/>
          </a:stretch>
        </p:blipFill>
        <p:spPr bwMode="auto">
          <a:xfrm>
            <a:off x="3962400" y="2667000"/>
            <a:ext cx="2181225" cy="1466850"/>
          </a:xfrm>
          <a:prstGeom prst="rect">
            <a:avLst/>
          </a:prstGeom>
          <a:noFill/>
          <a:ln w="9525">
            <a:noFill/>
            <a:miter lim="800000"/>
            <a:headEnd/>
            <a:tailEnd/>
          </a:ln>
        </p:spPr>
      </p:pic>
      <p:pic>
        <p:nvPicPr>
          <p:cNvPr id="46086" name="Picture 5"/>
          <p:cNvPicPr>
            <a:picLocks noChangeAspect="1" noChangeArrowheads="1"/>
          </p:cNvPicPr>
          <p:nvPr/>
        </p:nvPicPr>
        <p:blipFill>
          <a:blip r:embed="rId6"/>
          <a:srcRect/>
          <a:stretch>
            <a:fillRect/>
          </a:stretch>
        </p:blipFill>
        <p:spPr bwMode="auto">
          <a:xfrm>
            <a:off x="6477000" y="3581400"/>
            <a:ext cx="1885950" cy="1447800"/>
          </a:xfrm>
          <a:prstGeom prst="rect">
            <a:avLst/>
          </a:prstGeom>
          <a:noFill/>
          <a:ln w="9525">
            <a:noFill/>
            <a:miter lim="800000"/>
            <a:headEnd/>
            <a:tailEnd/>
          </a:ln>
        </p:spPr>
      </p:pic>
      <p:pic>
        <p:nvPicPr>
          <p:cNvPr id="46087" name="Picture 6"/>
          <p:cNvPicPr>
            <a:picLocks noChangeAspect="1" noChangeArrowheads="1"/>
          </p:cNvPicPr>
          <p:nvPr/>
        </p:nvPicPr>
        <p:blipFill>
          <a:blip r:embed="rId7"/>
          <a:srcRect/>
          <a:stretch>
            <a:fillRect/>
          </a:stretch>
        </p:blipFill>
        <p:spPr bwMode="auto">
          <a:xfrm>
            <a:off x="4038600" y="4724400"/>
            <a:ext cx="2162175" cy="1495425"/>
          </a:xfrm>
          <a:prstGeom prst="rect">
            <a:avLst/>
          </a:prstGeom>
          <a:noFill/>
          <a:ln w="9525">
            <a:noFill/>
            <a:miter lim="800000"/>
            <a:headEnd/>
            <a:tailEnd/>
          </a:ln>
        </p:spPr>
      </p:pic>
      <p:sp>
        <p:nvSpPr>
          <p:cNvPr id="46088" name="TextBox 12"/>
          <p:cNvSpPr txBox="1">
            <a:spLocks noChangeArrowheads="1"/>
          </p:cNvSpPr>
          <p:nvPr/>
        </p:nvSpPr>
        <p:spPr bwMode="auto">
          <a:xfrm>
            <a:off x="4572000" y="1447800"/>
            <a:ext cx="304800" cy="369888"/>
          </a:xfrm>
          <a:prstGeom prst="rect">
            <a:avLst/>
          </a:prstGeom>
          <a:noFill/>
          <a:ln w="9525">
            <a:noFill/>
            <a:miter lim="800000"/>
            <a:headEnd/>
            <a:tailEnd/>
          </a:ln>
        </p:spPr>
        <p:txBody>
          <a:bodyPr>
            <a:spAutoFit/>
          </a:bodyPr>
          <a:lstStyle/>
          <a:p>
            <a:r>
              <a:rPr lang="en-US">
                <a:latin typeface="Calibri" pitchFamily="34" charset="0"/>
              </a:rPr>
              <a:t>1</a:t>
            </a:r>
          </a:p>
        </p:txBody>
      </p:sp>
      <p:sp>
        <p:nvSpPr>
          <p:cNvPr id="46089" name="TextBox 13"/>
          <p:cNvSpPr txBox="1">
            <a:spLocks noChangeArrowheads="1"/>
          </p:cNvSpPr>
          <p:nvPr/>
        </p:nvSpPr>
        <p:spPr bwMode="auto">
          <a:xfrm>
            <a:off x="8077200" y="1524000"/>
            <a:ext cx="304800" cy="369888"/>
          </a:xfrm>
          <a:prstGeom prst="rect">
            <a:avLst/>
          </a:prstGeom>
          <a:noFill/>
          <a:ln w="9525">
            <a:noFill/>
            <a:miter lim="800000"/>
            <a:headEnd/>
            <a:tailEnd/>
          </a:ln>
        </p:spPr>
        <p:txBody>
          <a:bodyPr>
            <a:spAutoFit/>
          </a:bodyPr>
          <a:lstStyle/>
          <a:p>
            <a:r>
              <a:rPr lang="en-US">
                <a:latin typeface="Calibri" pitchFamily="34" charset="0"/>
              </a:rPr>
              <a:t>2</a:t>
            </a:r>
          </a:p>
        </p:txBody>
      </p:sp>
      <p:sp>
        <p:nvSpPr>
          <p:cNvPr id="46090" name="TextBox 14"/>
          <p:cNvSpPr txBox="1">
            <a:spLocks noChangeArrowheads="1"/>
          </p:cNvSpPr>
          <p:nvPr/>
        </p:nvSpPr>
        <p:spPr bwMode="auto">
          <a:xfrm>
            <a:off x="4953000" y="2971800"/>
            <a:ext cx="304800" cy="369888"/>
          </a:xfrm>
          <a:prstGeom prst="rect">
            <a:avLst/>
          </a:prstGeom>
          <a:noFill/>
          <a:ln w="9525">
            <a:noFill/>
            <a:miter lim="800000"/>
            <a:headEnd/>
            <a:tailEnd/>
          </a:ln>
        </p:spPr>
        <p:txBody>
          <a:bodyPr>
            <a:spAutoFit/>
          </a:bodyPr>
          <a:lstStyle/>
          <a:p>
            <a:r>
              <a:rPr lang="en-US">
                <a:latin typeface="Calibri" pitchFamily="34" charset="0"/>
              </a:rPr>
              <a:t>3</a:t>
            </a:r>
          </a:p>
        </p:txBody>
      </p:sp>
      <p:sp>
        <p:nvSpPr>
          <p:cNvPr id="46091" name="TextBox 15"/>
          <p:cNvSpPr txBox="1">
            <a:spLocks noChangeArrowheads="1"/>
          </p:cNvSpPr>
          <p:nvPr/>
        </p:nvSpPr>
        <p:spPr bwMode="auto">
          <a:xfrm>
            <a:off x="7315200" y="4114800"/>
            <a:ext cx="304800" cy="369888"/>
          </a:xfrm>
          <a:prstGeom prst="rect">
            <a:avLst/>
          </a:prstGeom>
          <a:noFill/>
          <a:ln w="9525">
            <a:noFill/>
            <a:miter lim="800000"/>
            <a:headEnd/>
            <a:tailEnd/>
          </a:ln>
        </p:spPr>
        <p:txBody>
          <a:bodyPr>
            <a:spAutoFit/>
          </a:bodyPr>
          <a:lstStyle/>
          <a:p>
            <a:r>
              <a:rPr lang="en-US">
                <a:latin typeface="Calibri" pitchFamily="34" charset="0"/>
              </a:rPr>
              <a:t>4</a:t>
            </a:r>
          </a:p>
        </p:txBody>
      </p:sp>
      <p:sp>
        <p:nvSpPr>
          <p:cNvPr id="46092" name="TextBox 16"/>
          <p:cNvSpPr txBox="1">
            <a:spLocks noChangeArrowheads="1"/>
          </p:cNvSpPr>
          <p:nvPr/>
        </p:nvSpPr>
        <p:spPr bwMode="auto">
          <a:xfrm>
            <a:off x="5029200" y="5105400"/>
            <a:ext cx="304800" cy="369888"/>
          </a:xfrm>
          <a:prstGeom prst="rect">
            <a:avLst/>
          </a:prstGeom>
          <a:noFill/>
          <a:ln w="9525">
            <a:noFill/>
            <a:miter lim="800000"/>
            <a:headEnd/>
            <a:tailEnd/>
          </a:ln>
        </p:spPr>
        <p:txBody>
          <a:bodyPr>
            <a:spAutoFit/>
          </a:bodyPr>
          <a:lstStyle/>
          <a:p>
            <a:r>
              <a:rPr lang="en-US">
                <a:latin typeface="Calibri" pitchFamily="34" charset="0"/>
              </a:rPr>
              <a:t>5</a:t>
            </a:r>
          </a:p>
        </p:txBody>
      </p:sp>
      <p:sp>
        <p:nvSpPr>
          <p:cNvPr id="46093" name="TextBox 17"/>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p:cNvPicPr>
            <a:picLocks noChangeAspect="1" noChangeArrowheads="1"/>
          </p:cNvPicPr>
          <p:nvPr/>
        </p:nvPicPr>
        <p:blipFill>
          <a:blip r:embed="rId3"/>
          <a:srcRect/>
          <a:stretch>
            <a:fillRect/>
          </a:stretch>
        </p:blipFill>
        <p:spPr bwMode="auto">
          <a:xfrm>
            <a:off x="6553200" y="1676400"/>
            <a:ext cx="2152650" cy="1457325"/>
          </a:xfrm>
          <a:prstGeom prst="rect">
            <a:avLst/>
          </a:prstGeom>
          <a:noFill/>
          <a:ln w="9525">
            <a:noFill/>
            <a:miter lim="800000"/>
            <a:headEnd/>
            <a:tailEnd/>
          </a:ln>
        </p:spPr>
      </p:pic>
      <p:sp>
        <p:nvSpPr>
          <p:cNvPr id="48130" name="Title 1"/>
          <p:cNvSpPr>
            <a:spLocks noGrp="1"/>
          </p:cNvSpPr>
          <p:nvPr>
            <p:ph type="title"/>
          </p:nvPr>
        </p:nvSpPr>
        <p:spPr>
          <a:xfrm>
            <a:off x="457200" y="273050"/>
            <a:ext cx="5029200" cy="488950"/>
          </a:xfrm>
        </p:spPr>
        <p:txBody>
          <a:bodyPr/>
          <a:lstStyle/>
          <a:p>
            <a:pPr eaLnBrk="1" hangingPunct="1"/>
            <a:r>
              <a:rPr lang="en-US" sz="2800" smtClean="0"/>
              <a:t>EGR Valve Service (4)</a:t>
            </a:r>
          </a:p>
        </p:txBody>
      </p:sp>
      <p:sp>
        <p:nvSpPr>
          <p:cNvPr id="6" name="Text Placeholder 5"/>
          <p:cNvSpPr>
            <a:spLocks noGrp="1"/>
          </p:cNvSpPr>
          <p:nvPr>
            <p:ph type="body" sz="half" idx="2"/>
          </p:nvPr>
        </p:nvSpPr>
        <p:spPr>
          <a:xfrm>
            <a:off x="457200" y="914400"/>
            <a:ext cx="3008313" cy="5715000"/>
          </a:xfrm>
        </p:spPr>
        <p:txBody>
          <a:bodyPr rtlCol="0">
            <a:normAutofit fontScale="85000" lnSpcReduction="20000"/>
          </a:bodyPr>
          <a:lstStyle/>
          <a:p>
            <a:pPr eaLnBrk="1" fontAlgn="auto" hangingPunct="1">
              <a:spcAft>
                <a:spcPts val="0"/>
              </a:spcAft>
              <a:buFont typeface="Arial" pitchFamily="34" charset="0"/>
              <a:buNone/>
              <a:defRPr/>
            </a:pPr>
            <a:r>
              <a:rPr lang="en-US" sz="2100" b="1" dirty="0" smtClean="0"/>
              <a:t>Installation</a:t>
            </a:r>
          </a:p>
          <a:p>
            <a:pPr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Arial" pitchFamily="34" charset="0"/>
              <a:buAutoNum type="arabicPeriod"/>
              <a:defRPr/>
            </a:pPr>
            <a:r>
              <a:rPr lang="en-US" sz="1800" dirty="0" smtClean="0"/>
              <a:t>Before installing the V-band clamp, coat the clamping surface with high temperature anti-seize compound.</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2"/>
              <a:defRPr/>
            </a:pPr>
            <a:r>
              <a:rPr lang="en-US" sz="1800" dirty="0" smtClean="0"/>
              <a:t>Position the V-band clamp and new gasket onto the exhaust transfer tube.</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3"/>
              <a:defRPr/>
            </a:pPr>
            <a:r>
              <a:rPr lang="en-US" sz="1800" dirty="0" smtClean="0"/>
              <a:t>Position the EGR valve and new mounting gasket. Hold the EGR valve and gasket in place with the four mounting capscrews. Do </a:t>
            </a:r>
            <a:r>
              <a:rPr lang="en-US" sz="1800" b="1" u="sng" dirty="0" smtClean="0"/>
              <a:t>not</a:t>
            </a:r>
            <a:r>
              <a:rPr lang="en-US" sz="1800" dirty="0" smtClean="0"/>
              <a:t> tighten the capscrews at this time.</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4"/>
              <a:defRPr/>
            </a:pPr>
            <a:r>
              <a:rPr lang="en-US" sz="1800" dirty="0" smtClean="0"/>
              <a:t>Position the exhaust transfer tube V-band connection on the EGR valve. Tighten the V-band clamp to 11 nm [100in-lb]. Tighten the three upper vertical EGR mounting capscrews to 43 nm. [32 ft-lb]. Tighten the upper horizontal EGR mounting capscrews to 43 nm. [32 ft-lb]</a:t>
            </a:r>
          </a:p>
          <a:p>
            <a:pPr marL="342900" indent="-342900" eaLnBrk="1" fontAlgn="auto" hangingPunct="1">
              <a:spcAft>
                <a:spcPts val="0"/>
              </a:spcAft>
              <a:buFont typeface="Arial" pitchFamily="34" charset="0"/>
              <a:buNone/>
              <a:defRPr/>
            </a:pPr>
            <a:endParaRPr lang="en-US" sz="1800" dirty="0" smtClean="0"/>
          </a:p>
        </p:txBody>
      </p:sp>
      <p:sp>
        <p:nvSpPr>
          <p:cNvPr id="48132" name="TextBox 12"/>
          <p:cNvSpPr txBox="1">
            <a:spLocks noChangeArrowheads="1"/>
          </p:cNvSpPr>
          <p:nvPr/>
        </p:nvSpPr>
        <p:spPr bwMode="auto">
          <a:xfrm>
            <a:off x="4572000" y="1447800"/>
            <a:ext cx="304800" cy="369888"/>
          </a:xfrm>
          <a:prstGeom prst="rect">
            <a:avLst/>
          </a:prstGeom>
          <a:noFill/>
          <a:ln w="9525">
            <a:noFill/>
            <a:miter lim="800000"/>
            <a:headEnd/>
            <a:tailEnd/>
          </a:ln>
        </p:spPr>
        <p:txBody>
          <a:bodyPr>
            <a:spAutoFit/>
          </a:bodyPr>
          <a:lstStyle/>
          <a:p>
            <a:r>
              <a:rPr lang="en-US">
                <a:latin typeface="Calibri" pitchFamily="34" charset="0"/>
              </a:rPr>
              <a:t>1</a:t>
            </a:r>
          </a:p>
        </p:txBody>
      </p:sp>
      <p:sp>
        <p:nvSpPr>
          <p:cNvPr id="48133" name="TextBox 13"/>
          <p:cNvSpPr txBox="1">
            <a:spLocks noChangeArrowheads="1"/>
          </p:cNvSpPr>
          <p:nvPr/>
        </p:nvSpPr>
        <p:spPr bwMode="auto">
          <a:xfrm>
            <a:off x="6248400" y="2438400"/>
            <a:ext cx="304800" cy="369888"/>
          </a:xfrm>
          <a:prstGeom prst="rect">
            <a:avLst/>
          </a:prstGeom>
          <a:noFill/>
          <a:ln w="9525">
            <a:noFill/>
            <a:miter lim="800000"/>
            <a:headEnd/>
            <a:tailEnd/>
          </a:ln>
        </p:spPr>
        <p:txBody>
          <a:bodyPr>
            <a:spAutoFit/>
          </a:bodyPr>
          <a:lstStyle/>
          <a:p>
            <a:r>
              <a:rPr lang="en-US">
                <a:latin typeface="Calibri" pitchFamily="34" charset="0"/>
              </a:rPr>
              <a:t>2</a:t>
            </a:r>
          </a:p>
        </p:txBody>
      </p:sp>
      <p:sp>
        <p:nvSpPr>
          <p:cNvPr id="48134" name="TextBox 14"/>
          <p:cNvSpPr txBox="1">
            <a:spLocks noChangeArrowheads="1"/>
          </p:cNvSpPr>
          <p:nvPr/>
        </p:nvSpPr>
        <p:spPr bwMode="auto">
          <a:xfrm>
            <a:off x="4038600" y="3200400"/>
            <a:ext cx="304800" cy="369888"/>
          </a:xfrm>
          <a:prstGeom prst="rect">
            <a:avLst/>
          </a:prstGeom>
          <a:noFill/>
          <a:ln w="9525">
            <a:noFill/>
            <a:miter lim="800000"/>
            <a:headEnd/>
            <a:tailEnd/>
          </a:ln>
        </p:spPr>
        <p:txBody>
          <a:bodyPr>
            <a:spAutoFit/>
          </a:bodyPr>
          <a:lstStyle/>
          <a:p>
            <a:r>
              <a:rPr lang="en-US">
                <a:latin typeface="Calibri" pitchFamily="34" charset="0"/>
              </a:rPr>
              <a:t>3</a:t>
            </a:r>
          </a:p>
        </p:txBody>
      </p:sp>
      <p:sp>
        <p:nvSpPr>
          <p:cNvPr id="48135" name="TextBox 15"/>
          <p:cNvSpPr txBox="1">
            <a:spLocks noChangeArrowheads="1"/>
          </p:cNvSpPr>
          <p:nvPr/>
        </p:nvSpPr>
        <p:spPr bwMode="auto">
          <a:xfrm>
            <a:off x="5867400" y="5029200"/>
            <a:ext cx="304800" cy="369888"/>
          </a:xfrm>
          <a:prstGeom prst="rect">
            <a:avLst/>
          </a:prstGeom>
          <a:noFill/>
          <a:ln w="9525">
            <a:noFill/>
            <a:miter lim="800000"/>
            <a:headEnd/>
            <a:tailEnd/>
          </a:ln>
        </p:spPr>
        <p:txBody>
          <a:bodyPr>
            <a:spAutoFit/>
          </a:bodyPr>
          <a:lstStyle/>
          <a:p>
            <a:r>
              <a:rPr lang="en-US">
                <a:latin typeface="Calibri" pitchFamily="34" charset="0"/>
              </a:rPr>
              <a:t>4</a:t>
            </a:r>
          </a:p>
        </p:txBody>
      </p:sp>
      <p:pic>
        <p:nvPicPr>
          <p:cNvPr id="48136" name="Picture 2"/>
          <p:cNvPicPr>
            <a:picLocks noChangeAspect="1" noChangeArrowheads="1"/>
          </p:cNvPicPr>
          <p:nvPr/>
        </p:nvPicPr>
        <p:blipFill>
          <a:blip r:embed="rId4"/>
          <a:srcRect/>
          <a:stretch>
            <a:fillRect/>
          </a:stretch>
        </p:blipFill>
        <p:spPr bwMode="auto">
          <a:xfrm>
            <a:off x="4800600" y="685800"/>
            <a:ext cx="1390650" cy="1438275"/>
          </a:xfrm>
          <a:prstGeom prst="rect">
            <a:avLst/>
          </a:prstGeom>
          <a:noFill/>
          <a:ln w="9525">
            <a:noFill/>
            <a:miter lim="800000"/>
            <a:headEnd/>
            <a:tailEnd/>
          </a:ln>
        </p:spPr>
      </p:pic>
      <p:pic>
        <p:nvPicPr>
          <p:cNvPr id="48137" name="Picture 4"/>
          <p:cNvPicPr>
            <a:picLocks noChangeAspect="1" noChangeArrowheads="1"/>
          </p:cNvPicPr>
          <p:nvPr/>
        </p:nvPicPr>
        <p:blipFill>
          <a:blip r:embed="rId5"/>
          <a:srcRect/>
          <a:stretch>
            <a:fillRect/>
          </a:stretch>
        </p:blipFill>
        <p:spPr bwMode="auto">
          <a:xfrm>
            <a:off x="4419600" y="3048000"/>
            <a:ext cx="2143125" cy="1533525"/>
          </a:xfrm>
          <a:prstGeom prst="rect">
            <a:avLst/>
          </a:prstGeom>
          <a:noFill/>
          <a:ln w="9525">
            <a:noFill/>
            <a:miter lim="800000"/>
            <a:headEnd/>
            <a:tailEnd/>
          </a:ln>
        </p:spPr>
      </p:pic>
      <p:pic>
        <p:nvPicPr>
          <p:cNvPr id="48138" name="Picture 5"/>
          <p:cNvPicPr>
            <a:picLocks noChangeAspect="1" noChangeArrowheads="1"/>
          </p:cNvPicPr>
          <p:nvPr/>
        </p:nvPicPr>
        <p:blipFill>
          <a:blip r:embed="rId6"/>
          <a:srcRect/>
          <a:stretch>
            <a:fillRect/>
          </a:stretch>
        </p:blipFill>
        <p:spPr bwMode="auto">
          <a:xfrm>
            <a:off x="6248400" y="4648200"/>
            <a:ext cx="2209800" cy="1476375"/>
          </a:xfrm>
          <a:prstGeom prst="rect">
            <a:avLst/>
          </a:prstGeom>
          <a:noFill/>
          <a:ln w="9525">
            <a:noFill/>
            <a:miter lim="800000"/>
            <a:headEnd/>
            <a:tailEnd/>
          </a:ln>
        </p:spPr>
      </p:pic>
      <p:sp>
        <p:nvSpPr>
          <p:cNvPr id="48139" name="TextBox 11"/>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273050"/>
            <a:ext cx="5029200" cy="488950"/>
          </a:xfrm>
        </p:spPr>
        <p:txBody>
          <a:bodyPr/>
          <a:lstStyle/>
          <a:p>
            <a:pPr eaLnBrk="1" hangingPunct="1"/>
            <a:r>
              <a:rPr lang="en-US" sz="2800" smtClean="0"/>
              <a:t>EGR Valve Service (5)</a:t>
            </a:r>
          </a:p>
        </p:txBody>
      </p:sp>
      <p:sp>
        <p:nvSpPr>
          <p:cNvPr id="6" name="Text Placeholder 5"/>
          <p:cNvSpPr>
            <a:spLocks noGrp="1"/>
          </p:cNvSpPr>
          <p:nvPr>
            <p:ph type="body" sz="half" idx="2"/>
          </p:nvPr>
        </p:nvSpPr>
        <p:spPr>
          <a:xfrm>
            <a:off x="457200" y="914400"/>
            <a:ext cx="3008313" cy="5715000"/>
          </a:xfrm>
        </p:spPr>
        <p:txBody>
          <a:bodyPr rtlCol="0">
            <a:normAutofit/>
          </a:bodyPr>
          <a:lstStyle/>
          <a:p>
            <a:pPr eaLnBrk="1" fontAlgn="auto" hangingPunct="1">
              <a:spcAft>
                <a:spcPts val="0"/>
              </a:spcAft>
              <a:buFont typeface="Arial" pitchFamily="34" charset="0"/>
              <a:buNone/>
              <a:defRPr/>
            </a:pPr>
            <a:r>
              <a:rPr lang="en-US" sz="2100" b="1" dirty="0" smtClean="0"/>
              <a:t>Finishing Steps</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None/>
              <a:defRPr/>
            </a:pPr>
            <a:r>
              <a:rPr lang="en-US" sz="1800" dirty="0" smtClean="0"/>
              <a:t>Install and connect the following:</a:t>
            </a:r>
          </a:p>
          <a:p>
            <a:pPr marL="342900" indent="-342900" eaLnBrk="1" fontAlgn="auto" hangingPunct="1">
              <a:spcAft>
                <a:spcPts val="0"/>
              </a:spcAft>
              <a:buFont typeface="Arial" pitchFamily="34" charset="0"/>
              <a:buAutoNum type="arabicPeriod"/>
              <a:defRPr/>
            </a:pPr>
            <a:r>
              <a:rPr lang="en-US" sz="1800" dirty="0" smtClean="0"/>
              <a:t>Exhaust pressure sensor tube (procedure 011-027)</a:t>
            </a:r>
          </a:p>
          <a:p>
            <a:pPr marL="342900" indent="-342900" eaLnBrk="1" fontAlgn="auto" hangingPunct="1">
              <a:spcAft>
                <a:spcPts val="0"/>
              </a:spcAft>
              <a:buFont typeface="Arial" pitchFamily="34" charset="0"/>
              <a:buAutoNum type="arabicPeriod"/>
              <a:defRPr/>
            </a:pPr>
            <a:r>
              <a:rPr lang="en-US" sz="1800" dirty="0" smtClean="0"/>
              <a:t>EGR valve coolant supply and return lines (procedure 011-030)</a:t>
            </a:r>
          </a:p>
          <a:p>
            <a:pPr marL="342900" indent="-342900" eaLnBrk="1" fontAlgn="auto" hangingPunct="1">
              <a:spcAft>
                <a:spcPts val="0"/>
              </a:spcAft>
              <a:buFont typeface="Arial" pitchFamily="34" charset="0"/>
              <a:buAutoNum type="arabicPeriod"/>
              <a:defRPr/>
            </a:pPr>
            <a:r>
              <a:rPr lang="en-US" sz="1800" dirty="0" smtClean="0"/>
              <a:t>Electrical connectors to the EGR valve</a:t>
            </a:r>
          </a:p>
          <a:p>
            <a:pPr marL="342900" indent="-342900" eaLnBrk="1" fontAlgn="auto" hangingPunct="1">
              <a:spcAft>
                <a:spcPts val="0"/>
              </a:spcAft>
              <a:buFont typeface="Arial" pitchFamily="34" charset="0"/>
              <a:buNone/>
              <a:defRPr/>
            </a:pPr>
            <a:endParaRPr lang="en-US" sz="1800" dirty="0" smtClean="0"/>
          </a:p>
          <a:p>
            <a:pPr marL="342900" indent="-342900" eaLnBrk="1" fontAlgn="auto" hangingPunct="1">
              <a:spcAft>
                <a:spcPts val="0"/>
              </a:spcAft>
              <a:buFont typeface="+mj-lt"/>
              <a:buAutoNum type="arabicPeriod" startAt="4"/>
              <a:defRPr/>
            </a:pPr>
            <a:r>
              <a:rPr lang="en-US" sz="1800" dirty="0" smtClean="0"/>
              <a:t>Fill the engine cooling system. (008-018)</a:t>
            </a:r>
          </a:p>
          <a:p>
            <a:pPr marL="342900" indent="-342900" eaLnBrk="1" fontAlgn="auto" hangingPunct="1">
              <a:spcAft>
                <a:spcPts val="0"/>
              </a:spcAft>
              <a:buFont typeface="Arial" pitchFamily="34" charset="0"/>
              <a:buAutoNum type="arabicPeriod" startAt="4"/>
              <a:defRPr/>
            </a:pPr>
            <a:r>
              <a:rPr lang="en-US" sz="1800" dirty="0" smtClean="0"/>
              <a:t>Operate the engine and check for exhaust leaks</a:t>
            </a:r>
          </a:p>
          <a:p>
            <a:pPr marL="342900" indent="-342900" eaLnBrk="1" fontAlgn="auto" hangingPunct="1">
              <a:spcAft>
                <a:spcPts val="0"/>
              </a:spcAft>
              <a:buFont typeface="Arial" pitchFamily="34" charset="0"/>
              <a:buNone/>
              <a:defRPr/>
            </a:pPr>
            <a:endParaRPr lang="en-US" sz="1800" dirty="0" smtClean="0"/>
          </a:p>
        </p:txBody>
      </p:sp>
      <p:sp>
        <p:nvSpPr>
          <p:cNvPr id="50179" name="TextBox 13"/>
          <p:cNvSpPr txBox="1">
            <a:spLocks noChangeArrowheads="1"/>
          </p:cNvSpPr>
          <p:nvPr/>
        </p:nvSpPr>
        <p:spPr bwMode="auto">
          <a:xfrm>
            <a:off x="6248400" y="2438400"/>
            <a:ext cx="304800" cy="369888"/>
          </a:xfrm>
          <a:prstGeom prst="rect">
            <a:avLst/>
          </a:prstGeom>
          <a:noFill/>
          <a:ln w="9525">
            <a:noFill/>
            <a:miter lim="800000"/>
            <a:headEnd/>
            <a:tailEnd/>
          </a:ln>
        </p:spPr>
        <p:txBody>
          <a:bodyPr>
            <a:spAutoFit/>
          </a:bodyPr>
          <a:lstStyle/>
          <a:p>
            <a:r>
              <a:rPr lang="en-US">
                <a:latin typeface="Calibri" pitchFamily="34" charset="0"/>
              </a:rPr>
              <a:t>2</a:t>
            </a:r>
          </a:p>
        </p:txBody>
      </p:sp>
      <p:pic>
        <p:nvPicPr>
          <p:cNvPr id="50180" name="Picture 2"/>
          <p:cNvPicPr>
            <a:picLocks noChangeAspect="1" noChangeArrowheads="1"/>
          </p:cNvPicPr>
          <p:nvPr/>
        </p:nvPicPr>
        <p:blipFill>
          <a:blip r:embed="rId3"/>
          <a:srcRect/>
          <a:stretch>
            <a:fillRect/>
          </a:stretch>
        </p:blipFill>
        <p:spPr bwMode="auto">
          <a:xfrm>
            <a:off x="4343400" y="3276600"/>
            <a:ext cx="4181475" cy="2152650"/>
          </a:xfrm>
          <a:prstGeom prst="rect">
            <a:avLst/>
          </a:prstGeom>
          <a:noFill/>
          <a:ln w="9525">
            <a:noFill/>
            <a:miter lim="800000"/>
            <a:headEnd/>
            <a:tailEnd/>
          </a:ln>
        </p:spPr>
      </p:pic>
      <p:pic>
        <p:nvPicPr>
          <p:cNvPr id="50181" name="Picture 3"/>
          <p:cNvPicPr>
            <a:picLocks noChangeAspect="1" noChangeArrowheads="1"/>
          </p:cNvPicPr>
          <p:nvPr/>
        </p:nvPicPr>
        <p:blipFill>
          <a:blip r:embed="rId4"/>
          <a:srcRect/>
          <a:stretch>
            <a:fillRect/>
          </a:stretch>
        </p:blipFill>
        <p:spPr bwMode="auto">
          <a:xfrm>
            <a:off x="4267200" y="1524000"/>
            <a:ext cx="4210050" cy="1400175"/>
          </a:xfrm>
          <a:prstGeom prst="rect">
            <a:avLst/>
          </a:prstGeom>
          <a:noFill/>
          <a:ln w="9525">
            <a:noFill/>
            <a:miter lim="800000"/>
            <a:headEnd/>
            <a:tailEnd/>
          </a:ln>
        </p:spPr>
      </p:pic>
      <p:sp>
        <p:nvSpPr>
          <p:cNvPr id="50182" name="TextBox 6"/>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Today’s Learning Objectives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smtClean="0"/>
              <a:t>Explain theory of engine intake and exhaust systems. </a:t>
            </a:r>
          </a:p>
          <a:p>
            <a:pPr eaLnBrk="1" fontAlgn="auto" hangingPunct="1">
              <a:spcAft>
                <a:spcPts val="0"/>
              </a:spcAft>
              <a:buFont typeface="Arial" pitchFamily="34" charset="0"/>
              <a:buChar char="•"/>
              <a:defRPr/>
            </a:pPr>
            <a:r>
              <a:rPr lang="en-US" dirty="0" smtClean="0"/>
              <a:t>Explain importance of controlling emissions and theory of some new technologies used to better control emissions</a:t>
            </a:r>
          </a:p>
          <a:p>
            <a:pPr eaLnBrk="1" fontAlgn="auto" hangingPunct="1">
              <a:spcAft>
                <a:spcPts val="0"/>
              </a:spcAft>
              <a:buFont typeface="Arial" pitchFamily="34" charset="0"/>
              <a:buChar char="•"/>
              <a:defRPr/>
            </a:pPr>
            <a:r>
              <a:rPr lang="en-US" dirty="0" smtClean="0"/>
              <a:t>Explain the function and benefit of EGR and Crankcase ventilation system</a:t>
            </a:r>
          </a:p>
          <a:p>
            <a:pPr eaLnBrk="1" fontAlgn="auto" hangingPunct="1">
              <a:spcAft>
                <a:spcPts val="0"/>
              </a:spcAft>
              <a:buFont typeface="Arial" pitchFamily="34" charset="0"/>
              <a:buChar char="•"/>
              <a:defRPr/>
            </a:pPr>
            <a:r>
              <a:rPr lang="en-US" dirty="0" smtClean="0"/>
              <a:t>Perform common service on EGR/Crankcase ventilation systems</a:t>
            </a:r>
          </a:p>
          <a:p>
            <a:pPr eaLnBrk="1" fontAlgn="auto" hangingPunct="1">
              <a:spcAft>
                <a:spcPts val="0"/>
              </a:spcAft>
              <a:buFont typeface="Arial" pitchFamily="34" charset="0"/>
              <a:buChar char="•"/>
              <a:defRPr/>
            </a:pPr>
            <a:r>
              <a:rPr lang="en-US" dirty="0" smtClean="0"/>
              <a:t>Troubleshoot (including via computer diagnostics) EGR/Crankcase ventilation systems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EGR Cooler Service (Preparation)</a:t>
            </a:r>
          </a:p>
        </p:txBody>
      </p:sp>
      <p:sp>
        <p:nvSpPr>
          <p:cNvPr id="52226" name="Content Placeholder 2"/>
          <p:cNvSpPr>
            <a:spLocks noGrp="1"/>
          </p:cNvSpPr>
          <p:nvPr>
            <p:ph idx="1"/>
          </p:nvPr>
        </p:nvSpPr>
        <p:spPr>
          <a:xfrm>
            <a:off x="533400" y="2332038"/>
            <a:ext cx="8229600" cy="4525962"/>
          </a:xfrm>
        </p:spPr>
        <p:txBody>
          <a:bodyPr/>
          <a:lstStyle/>
          <a:p>
            <a:pPr eaLnBrk="1" hangingPunct="1">
              <a:buFont typeface="Arial" charset="0"/>
              <a:buNone/>
            </a:pPr>
            <a:r>
              <a:rPr lang="en-US" smtClean="0"/>
              <a:t>Before starting:</a:t>
            </a:r>
          </a:p>
          <a:p>
            <a:pPr eaLnBrk="1" hangingPunct="1"/>
            <a:r>
              <a:rPr lang="en-US" smtClean="0"/>
              <a:t>Drain the engine coolant (procedure 008-018)</a:t>
            </a:r>
          </a:p>
          <a:p>
            <a:pPr eaLnBrk="1" hangingPunct="1"/>
            <a:r>
              <a:rPr lang="en-US" smtClean="0"/>
              <a:t>Remove:</a:t>
            </a:r>
          </a:p>
          <a:p>
            <a:pPr lvl="1" eaLnBrk="1" hangingPunct="1"/>
            <a:r>
              <a:rPr lang="en-US" smtClean="0"/>
              <a:t>Exhaust pressure sensor tube (011-027)</a:t>
            </a:r>
          </a:p>
          <a:p>
            <a:pPr lvl="1" eaLnBrk="1" hangingPunct="1"/>
            <a:r>
              <a:rPr lang="en-US" smtClean="0"/>
              <a:t>EGR cooler coolant supply lines (011-030)</a:t>
            </a:r>
          </a:p>
          <a:p>
            <a:pPr lvl="1" eaLnBrk="1" hangingPunct="1"/>
            <a:r>
              <a:rPr lang="en-US" smtClean="0"/>
              <a:t>EGR cooler connection (011-024)</a:t>
            </a:r>
          </a:p>
          <a:p>
            <a:pPr lvl="1" eaLnBrk="1" hangingPunct="1"/>
            <a:r>
              <a:rPr lang="en-US" smtClean="0"/>
              <a:t>EGR connection tube (011-025)</a:t>
            </a:r>
          </a:p>
          <a:p>
            <a:pPr lvl="1" eaLnBrk="1" hangingPunct="1"/>
            <a:r>
              <a:rPr lang="en-US" smtClean="0"/>
              <a:t>EGR valve coolant return line (011-030)</a:t>
            </a:r>
          </a:p>
        </p:txBody>
      </p:sp>
      <p:pic>
        <p:nvPicPr>
          <p:cNvPr id="52227" name="Picture 2"/>
          <p:cNvPicPr>
            <a:picLocks noChangeAspect="1" noChangeArrowheads="1"/>
          </p:cNvPicPr>
          <p:nvPr/>
        </p:nvPicPr>
        <p:blipFill>
          <a:blip r:embed="rId3"/>
          <a:srcRect/>
          <a:stretch>
            <a:fillRect/>
          </a:stretch>
        </p:blipFill>
        <p:spPr bwMode="auto">
          <a:xfrm>
            <a:off x="4495800" y="1524000"/>
            <a:ext cx="3476625" cy="1200150"/>
          </a:xfrm>
          <a:prstGeom prst="rect">
            <a:avLst/>
          </a:prstGeom>
          <a:noFill/>
          <a:ln w="9525">
            <a:noFill/>
            <a:miter lim="800000"/>
            <a:headEnd/>
            <a:tailEnd/>
          </a:ln>
        </p:spPr>
      </p:pic>
      <p:sp>
        <p:nvSpPr>
          <p:cNvPr id="52228"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EGR Cooler Service (Removal)</a:t>
            </a:r>
          </a:p>
        </p:txBody>
      </p:sp>
      <p:sp>
        <p:nvSpPr>
          <p:cNvPr id="3" name="Content Placeholder 2"/>
          <p:cNvSpPr>
            <a:spLocks noGrp="1"/>
          </p:cNvSpPr>
          <p:nvPr>
            <p:ph sz="half" idx="1"/>
          </p:nvPr>
        </p:nvSpPr>
        <p:spPr>
          <a:xfrm>
            <a:off x="0" y="1524000"/>
            <a:ext cx="4038600" cy="4525963"/>
          </a:xfrm>
        </p:spPr>
        <p:txBody>
          <a:bodyPr rtlCol="0">
            <a:normAutofit fontScale="92500" lnSpcReduction="10000"/>
          </a:bodyPr>
          <a:lstStyle/>
          <a:p>
            <a:pPr marL="0" indent="0" eaLnBrk="1" fontAlgn="auto" hangingPunct="1">
              <a:spcAft>
                <a:spcPts val="0"/>
              </a:spcAft>
              <a:buFont typeface="Arial" pitchFamily="34" charset="0"/>
              <a:buNone/>
              <a:defRPr/>
            </a:pPr>
            <a:r>
              <a:rPr lang="en-US" dirty="0" smtClean="0"/>
              <a:t>NOTE: it is not necessary to remove the brackets and clamping straps.</a:t>
            </a:r>
          </a:p>
          <a:p>
            <a:pPr marL="0" indent="0" eaLnBrk="1" fontAlgn="auto" hangingPunct="1">
              <a:spcAft>
                <a:spcPts val="0"/>
              </a:spcAft>
              <a:buFont typeface="Arial" pitchFamily="34" charset="0"/>
              <a:buNone/>
              <a:defRPr/>
            </a:pPr>
            <a:r>
              <a:rPr lang="en-US" dirty="0" smtClean="0"/>
              <a:t> </a:t>
            </a:r>
          </a:p>
          <a:p>
            <a:pPr marL="514350" indent="-514350" eaLnBrk="1" fontAlgn="auto" hangingPunct="1">
              <a:spcAft>
                <a:spcPts val="0"/>
              </a:spcAft>
              <a:buFont typeface="+mj-lt"/>
              <a:buAutoNum type="arabicPeriod"/>
              <a:defRPr/>
            </a:pPr>
            <a:r>
              <a:rPr lang="en-US" dirty="0" smtClean="0"/>
              <a:t>Remove the two capscrews that hold the EGR cooler and bracket assembly to the cylinder head</a:t>
            </a:r>
          </a:p>
          <a:p>
            <a:pPr marL="514350" indent="-514350" eaLnBrk="1" fontAlgn="auto" hangingPunct="1">
              <a:spcAft>
                <a:spcPts val="0"/>
              </a:spcAft>
              <a:buFont typeface="+mj-lt"/>
              <a:buAutoNum type="arabicPeriod"/>
              <a:defRPr/>
            </a:pPr>
            <a:r>
              <a:rPr lang="en-US" dirty="0" smtClean="0"/>
              <a:t>Remove the EGR cooler as an assembly</a:t>
            </a:r>
            <a:endParaRPr lang="en-US" dirty="0"/>
          </a:p>
        </p:txBody>
      </p:sp>
      <p:pic>
        <p:nvPicPr>
          <p:cNvPr id="54275" name="Picture 2"/>
          <p:cNvPicPr>
            <a:picLocks noGrp="1" noChangeAspect="1" noChangeArrowheads="1"/>
          </p:cNvPicPr>
          <p:nvPr>
            <p:ph sz="half" idx="2"/>
          </p:nvPr>
        </p:nvPicPr>
        <p:blipFill>
          <a:blip r:embed="rId3"/>
          <a:srcRect/>
          <a:stretch>
            <a:fillRect/>
          </a:stretch>
        </p:blipFill>
        <p:spPr>
          <a:xfrm>
            <a:off x="3733800" y="1447800"/>
            <a:ext cx="4986338" cy="3429000"/>
          </a:xfrm>
        </p:spPr>
      </p:pic>
      <p:sp>
        <p:nvSpPr>
          <p:cNvPr id="54276" name="TextBox 6"/>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rtlCol="0">
            <a:normAutofit fontScale="90000"/>
          </a:bodyPr>
          <a:lstStyle/>
          <a:p>
            <a:pPr eaLnBrk="1" fontAlgn="auto" hangingPunct="1">
              <a:spcAft>
                <a:spcPts val="0"/>
              </a:spcAft>
              <a:defRPr/>
            </a:pPr>
            <a:r>
              <a:rPr lang="en-US" dirty="0" smtClean="0"/>
              <a:t>EGR Cooler Service (Clean and Inspect)</a:t>
            </a:r>
            <a:endParaRPr lang="en-US" dirty="0"/>
          </a:p>
        </p:txBody>
      </p:sp>
      <p:sp>
        <p:nvSpPr>
          <p:cNvPr id="3" name="Content Placeholder 2"/>
          <p:cNvSpPr>
            <a:spLocks noGrp="1"/>
          </p:cNvSpPr>
          <p:nvPr>
            <p:ph sz="half" idx="1"/>
          </p:nvPr>
        </p:nvSpPr>
        <p:spPr>
          <a:xfrm>
            <a:off x="0" y="1219200"/>
            <a:ext cx="5943600" cy="2743200"/>
          </a:xfrm>
        </p:spPr>
        <p:txBody>
          <a:bodyPr rtlCol="0">
            <a:normAutofit fontScale="85000" lnSpcReduction="20000"/>
          </a:bodyPr>
          <a:lstStyle/>
          <a:p>
            <a:pPr marL="514350" indent="-514350" eaLnBrk="1" fontAlgn="auto" hangingPunct="1">
              <a:spcAft>
                <a:spcPts val="0"/>
              </a:spcAft>
              <a:buFont typeface="Arial" pitchFamily="34" charset="0"/>
              <a:buAutoNum type="arabicPeriod"/>
              <a:defRPr/>
            </a:pPr>
            <a:r>
              <a:rPr lang="en-US" dirty="0" smtClean="0"/>
              <a:t>Use safety solvent to clean the soot from the inside of the EGR cooler.</a:t>
            </a:r>
          </a:p>
          <a:p>
            <a:pPr marL="514350" indent="-514350" eaLnBrk="1" fontAlgn="auto" hangingPunct="1">
              <a:spcAft>
                <a:spcPts val="0"/>
              </a:spcAft>
              <a:buFont typeface="Arial" pitchFamily="34" charset="0"/>
              <a:buAutoNum type="arabicPeriod"/>
              <a:defRPr/>
            </a:pPr>
            <a:r>
              <a:rPr lang="en-US" dirty="0" smtClean="0"/>
              <a:t>Use compressed air to dry the inside of the EGR cooler. </a:t>
            </a:r>
          </a:p>
          <a:p>
            <a:pPr marL="514350" indent="-514350" eaLnBrk="1" fontAlgn="auto" hangingPunct="1">
              <a:spcAft>
                <a:spcPts val="0"/>
              </a:spcAft>
              <a:buFont typeface="Arial" pitchFamily="34" charset="0"/>
              <a:buNone/>
              <a:defRPr/>
            </a:pPr>
            <a:endParaRPr lang="en-US" dirty="0" smtClean="0"/>
          </a:p>
          <a:p>
            <a:pPr marL="290513" indent="0" eaLnBrk="1" fontAlgn="auto" hangingPunct="1">
              <a:spcAft>
                <a:spcPts val="0"/>
              </a:spcAft>
              <a:buFont typeface="Arial" pitchFamily="34" charset="0"/>
              <a:buNone/>
              <a:defRPr/>
            </a:pPr>
            <a:r>
              <a:rPr lang="en-US" dirty="0" smtClean="0"/>
              <a:t>If any solvents of cleaners entered the coolant side of the EGR cooler, use fresh water to flush the coolant side.</a:t>
            </a:r>
            <a:endParaRPr lang="en-US" dirty="0"/>
          </a:p>
        </p:txBody>
      </p:sp>
      <p:pic>
        <p:nvPicPr>
          <p:cNvPr id="56323" name="Picture 2"/>
          <p:cNvPicPr>
            <a:picLocks noGrp="1" noChangeAspect="1" noChangeArrowheads="1"/>
          </p:cNvPicPr>
          <p:nvPr>
            <p:ph sz="half" idx="2"/>
          </p:nvPr>
        </p:nvPicPr>
        <p:blipFill>
          <a:blip r:embed="rId3"/>
          <a:srcRect/>
          <a:stretch>
            <a:fillRect/>
          </a:stretch>
        </p:blipFill>
        <p:spPr>
          <a:xfrm>
            <a:off x="6169025" y="1143000"/>
            <a:ext cx="2974975" cy="2057400"/>
          </a:xfrm>
        </p:spPr>
      </p:pic>
      <p:pic>
        <p:nvPicPr>
          <p:cNvPr id="56324" name="Picture 4"/>
          <p:cNvPicPr>
            <a:picLocks noChangeAspect="1" noChangeArrowheads="1"/>
          </p:cNvPicPr>
          <p:nvPr/>
        </p:nvPicPr>
        <p:blipFill>
          <a:blip r:embed="rId4"/>
          <a:srcRect/>
          <a:stretch>
            <a:fillRect/>
          </a:stretch>
        </p:blipFill>
        <p:spPr bwMode="auto">
          <a:xfrm>
            <a:off x="457200" y="4114800"/>
            <a:ext cx="3200400" cy="2214563"/>
          </a:xfrm>
          <a:prstGeom prst="rect">
            <a:avLst/>
          </a:prstGeom>
          <a:noFill/>
          <a:ln w="9525">
            <a:noFill/>
            <a:miter lim="800000"/>
            <a:headEnd/>
            <a:tailEnd/>
          </a:ln>
        </p:spPr>
      </p:pic>
      <p:sp>
        <p:nvSpPr>
          <p:cNvPr id="10" name="Content Placeholder 2"/>
          <p:cNvSpPr txBox="1">
            <a:spLocks/>
          </p:cNvSpPr>
          <p:nvPr/>
        </p:nvSpPr>
        <p:spPr>
          <a:xfrm>
            <a:off x="4114800" y="4648200"/>
            <a:ext cx="4876800" cy="1905000"/>
          </a:xfrm>
          <a:prstGeom prst="rect">
            <a:avLst/>
          </a:prstGeom>
        </p:spPr>
        <p:txBody>
          <a:bodyPr>
            <a:normAutofit/>
          </a:bodyPr>
          <a:lstStyle/>
          <a:p>
            <a:pPr marL="457200" indent="-457200" fontAlgn="auto">
              <a:spcBef>
                <a:spcPts val="0"/>
              </a:spcBef>
              <a:spcAft>
                <a:spcPts val="0"/>
              </a:spcAft>
              <a:buFont typeface="+mj-lt"/>
              <a:buAutoNum type="arabicPeriod" startAt="3"/>
              <a:defRPr/>
            </a:pPr>
            <a:r>
              <a:rPr lang="en-US" sz="2400" dirty="0">
                <a:latin typeface="+mn-lt"/>
              </a:rPr>
              <a:t>Inspect the cooler for debris and plugging.</a:t>
            </a:r>
          </a:p>
          <a:p>
            <a:pPr fontAlgn="auto">
              <a:spcBef>
                <a:spcPts val="0"/>
              </a:spcBef>
              <a:spcAft>
                <a:spcPts val="0"/>
              </a:spcAft>
              <a:defRPr/>
            </a:pPr>
            <a:endParaRPr lang="en-US" sz="2400" dirty="0">
              <a:latin typeface="+mn-lt"/>
            </a:endParaRPr>
          </a:p>
        </p:txBody>
      </p:sp>
      <p:sp>
        <p:nvSpPr>
          <p:cNvPr id="56326" name="TextBox 10"/>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EGR Cooler Service (Install)</a:t>
            </a:r>
          </a:p>
        </p:txBody>
      </p:sp>
      <p:sp>
        <p:nvSpPr>
          <p:cNvPr id="58370" name="Content Placeholder 2"/>
          <p:cNvSpPr>
            <a:spLocks noGrp="1"/>
          </p:cNvSpPr>
          <p:nvPr>
            <p:ph idx="1"/>
          </p:nvPr>
        </p:nvSpPr>
        <p:spPr>
          <a:xfrm>
            <a:off x="457200" y="1600200"/>
            <a:ext cx="4343400" cy="4525963"/>
          </a:xfrm>
        </p:spPr>
        <p:txBody>
          <a:bodyPr/>
          <a:lstStyle/>
          <a:p>
            <a:pPr marL="514350" indent="-514350" eaLnBrk="1" hangingPunct="1">
              <a:buFont typeface="Calibri" pitchFamily="34" charset="0"/>
              <a:buAutoNum type="arabicPeriod"/>
            </a:pPr>
            <a:r>
              <a:rPr lang="en-US" sz="2800" smtClean="0"/>
              <a:t>Install the cooler and bracket assembly to the cylinder head, use two capscrews.</a:t>
            </a:r>
          </a:p>
          <a:p>
            <a:pPr marL="514350" indent="-514350" eaLnBrk="1" hangingPunct="1">
              <a:buFont typeface="Arial" charset="0"/>
              <a:buNone/>
            </a:pPr>
            <a:endParaRPr lang="en-US" sz="2800" smtClean="0"/>
          </a:p>
          <a:p>
            <a:pPr marL="514350" indent="-514350" eaLnBrk="1" hangingPunct="1">
              <a:buFont typeface="Calibri" pitchFamily="34" charset="0"/>
              <a:buAutoNum type="arabicPeriod" startAt="2"/>
            </a:pPr>
            <a:r>
              <a:rPr lang="en-US" sz="2800" smtClean="0"/>
              <a:t>Tighten the capscrews. Torque value: 33 nm. (24 ft-lb)</a:t>
            </a:r>
          </a:p>
        </p:txBody>
      </p:sp>
      <p:pic>
        <p:nvPicPr>
          <p:cNvPr id="58371" name="Picture 3"/>
          <p:cNvPicPr>
            <a:picLocks noChangeAspect="1" noChangeArrowheads="1"/>
          </p:cNvPicPr>
          <p:nvPr/>
        </p:nvPicPr>
        <p:blipFill>
          <a:blip r:embed="rId3"/>
          <a:srcRect/>
          <a:stretch>
            <a:fillRect/>
          </a:stretch>
        </p:blipFill>
        <p:spPr bwMode="auto">
          <a:xfrm>
            <a:off x="4397375" y="1828800"/>
            <a:ext cx="4538663" cy="2971800"/>
          </a:xfrm>
          <a:prstGeom prst="rect">
            <a:avLst/>
          </a:prstGeom>
          <a:noFill/>
          <a:ln w="9525">
            <a:noFill/>
            <a:miter lim="800000"/>
            <a:headEnd/>
            <a:tailEnd/>
          </a:ln>
        </p:spPr>
      </p:pic>
      <p:sp>
        <p:nvSpPr>
          <p:cNvPr id="58372"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EGR Cooler Service (Finishing)</a:t>
            </a:r>
          </a:p>
        </p:txBody>
      </p:sp>
      <p:sp>
        <p:nvSpPr>
          <p:cNvPr id="60418" name="Content Placeholder 2"/>
          <p:cNvSpPr>
            <a:spLocks noGrp="1"/>
          </p:cNvSpPr>
          <p:nvPr>
            <p:ph idx="1"/>
          </p:nvPr>
        </p:nvSpPr>
        <p:spPr>
          <a:xfrm>
            <a:off x="457200" y="1981200"/>
            <a:ext cx="8229600" cy="4525963"/>
          </a:xfrm>
        </p:spPr>
        <p:txBody>
          <a:bodyPr/>
          <a:lstStyle/>
          <a:p>
            <a:pPr eaLnBrk="1" hangingPunct="1">
              <a:buFont typeface="Arial" charset="0"/>
              <a:buNone/>
            </a:pPr>
            <a:r>
              <a:rPr lang="en-US" sz="2800" smtClean="0"/>
              <a:t>After Installation of the assembly:</a:t>
            </a:r>
          </a:p>
          <a:p>
            <a:pPr eaLnBrk="1" hangingPunct="1"/>
            <a:r>
              <a:rPr lang="en-US" smtClean="0"/>
              <a:t>Install:</a:t>
            </a:r>
          </a:p>
          <a:p>
            <a:pPr lvl="1" eaLnBrk="1" hangingPunct="1"/>
            <a:r>
              <a:rPr lang="en-US" smtClean="0"/>
              <a:t>EGR valve coolant return line (011-030)</a:t>
            </a:r>
          </a:p>
          <a:p>
            <a:pPr lvl="1" eaLnBrk="1" hangingPunct="1"/>
            <a:r>
              <a:rPr lang="en-US" smtClean="0"/>
              <a:t>EGR cooler connection tube (011-024)</a:t>
            </a:r>
          </a:p>
          <a:p>
            <a:pPr lvl="1" eaLnBrk="1" hangingPunct="1"/>
            <a:r>
              <a:rPr lang="en-US" smtClean="0"/>
              <a:t>EGR connection tube (011-025)</a:t>
            </a:r>
          </a:p>
          <a:p>
            <a:pPr lvl="1" eaLnBrk="1" hangingPunct="1"/>
            <a:r>
              <a:rPr lang="en-US" smtClean="0"/>
              <a:t>EGR cooler coolant supply lines (011-030)</a:t>
            </a:r>
          </a:p>
          <a:p>
            <a:pPr lvl="1" eaLnBrk="1" hangingPunct="1"/>
            <a:r>
              <a:rPr lang="en-US" smtClean="0"/>
              <a:t>Exhaust pressure sensor tube (011-027)</a:t>
            </a:r>
          </a:p>
          <a:p>
            <a:pPr eaLnBrk="1" hangingPunct="1"/>
            <a:r>
              <a:rPr lang="en-US" smtClean="0"/>
              <a:t>Fill the engine coolant (procedure 008-018)</a:t>
            </a:r>
          </a:p>
          <a:p>
            <a:pPr eaLnBrk="1" hangingPunct="1"/>
            <a:endParaRPr lang="en-US" smtClean="0"/>
          </a:p>
        </p:txBody>
      </p:sp>
      <p:pic>
        <p:nvPicPr>
          <p:cNvPr id="60419" name="Picture 2"/>
          <p:cNvPicPr>
            <a:picLocks noChangeAspect="1" noChangeArrowheads="1"/>
          </p:cNvPicPr>
          <p:nvPr/>
        </p:nvPicPr>
        <p:blipFill>
          <a:blip r:embed="rId3"/>
          <a:srcRect/>
          <a:stretch>
            <a:fillRect/>
          </a:stretch>
        </p:blipFill>
        <p:spPr bwMode="auto">
          <a:xfrm>
            <a:off x="5667375" y="1295400"/>
            <a:ext cx="3476625" cy="1200150"/>
          </a:xfrm>
          <a:prstGeom prst="rect">
            <a:avLst/>
          </a:prstGeom>
          <a:noFill/>
          <a:ln w="9525">
            <a:noFill/>
            <a:miter lim="800000"/>
            <a:headEnd/>
            <a:tailEnd/>
          </a:ln>
        </p:spPr>
      </p:pic>
      <p:sp>
        <p:nvSpPr>
          <p:cNvPr id="60420"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mtClean="0"/>
              <a:t>Other Service procedures</a:t>
            </a:r>
          </a:p>
        </p:txBody>
      </p:sp>
      <p:sp>
        <p:nvSpPr>
          <p:cNvPr id="62466" name="Content Placeholder 2"/>
          <p:cNvSpPr>
            <a:spLocks noGrp="1"/>
          </p:cNvSpPr>
          <p:nvPr>
            <p:ph idx="1"/>
          </p:nvPr>
        </p:nvSpPr>
        <p:spPr/>
        <p:txBody>
          <a:bodyPr/>
          <a:lstStyle/>
          <a:p>
            <a:pPr eaLnBrk="1" hangingPunct="1"/>
            <a:r>
              <a:rPr lang="en-US" smtClean="0"/>
              <a:t>Exhaust gas pressure sensor tube</a:t>
            </a:r>
          </a:p>
          <a:p>
            <a:pPr eaLnBrk="1" hangingPunct="1"/>
            <a:r>
              <a:rPr lang="en-US" smtClean="0"/>
              <a:t>EGR Valve coolant lines</a:t>
            </a:r>
          </a:p>
          <a:p>
            <a:pPr eaLnBrk="1" hangingPunct="1"/>
            <a:r>
              <a:rPr lang="en-US" smtClean="0"/>
              <a:t>EGR cooler coolant lines</a:t>
            </a:r>
          </a:p>
          <a:p>
            <a:pPr eaLnBrk="1" hangingPunct="1"/>
            <a:endParaRPr lang="en-US" smtClean="0"/>
          </a:p>
          <a:p>
            <a:pPr eaLnBrk="1" hangingPunct="1">
              <a:buFont typeface="Arial" charset="0"/>
              <a:buNone/>
            </a:pPr>
            <a:r>
              <a:rPr lang="en-US" i="1" smtClean="0"/>
              <a:t>Do these cover the other topics listed in the lesson plan? Are there other procedures that need to be discussed?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EGR / Crankcase Ventilation Systems</a:t>
            </a:r>
            <a:br>
              <a:rPr lang="en-US" dirty="0" smtClean="0"/>
            </a:br>
            <a:r>
              <a:rPr lang="en-US" dirty="0" smtClean="0"/>
              <a:t/>
            </a:r>
            <a:br>
              <a:rPr lang="en-US" dirty="0" smtClean="0"/>
            </a:br>
            <a:r>
              <a:rPr lang="en-US" dirty="0" smtClean="0"/>
              <a:t/>
            </a:r>
            <a:br>
              <a:rPr lang="en-US" dirty="0" smtClean="0"/>
            </a:br>
            <a:r>
              <a:rPr lang="en-US" sz="5300" dirty="0" smtClean="0"/>
              <a:t>Troubleshooting</a:t>
            </a:r>
            <a:endParaRPr lang="en-US" sz="53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EGR / Crankcase Ventilation Problems</a:t>
            </a:r>
            <a:endParaRPr lang="en-US" dirty="0"/>
          </a:p>
        </p:txBody>
      </p:sp>
      <p:sp>
        <p:nvSpPr>
          <p:cNvPr id="66562" name="Content Placeholder 2"/>
          <p:cNvSpPr>
            <a:spLocks noGrp="1"/>
          </p:cNvSpPr>
          <p:nvPr>
            <p:ph idx="1"/>
          </p:nvPr>
        </p:nvSpPr>
        <p:spPr/>
        <p:txBody>
          <a:bodyPr/>
          <a:lstStyle/>
          <a:p>
            <a:pPr eaLnBrk="1" hangingPunct="1"/>
            <a:r>
              <a:rPr lang="en-US" smtClean="0"/>
              <a:t>Intake Manifold pressure (boost) low</a:t>
            </a:r>
          </a:p>
          <a:p>
            <a:pPr eaLnBrk="1" hangingPunct="1"/>
            <a:r>
              <a:rPr lang="en-US" smtClean="0"/>
              <a:t>Intake Air Temp above spec</a:t>
            </a:r>
          </a:p>
          <a:p>
            <a:pPr eaLnBrk="1" hangingPunct="1"/>
            <a:r>
              <a:rPr lang="en-US" smtClean="0"/>
              <a:t>Turbocharger leaks engine oil or fuel</a:t>
            </a:r>
          </a:p>
          <a:p>
            <a:pPr eaLnBrk="1" hangingPunct="1">
              <a:buFont typeface="Arial" charset="0"/>
              <a:buNone/>
            </a:pPr>
            <a:endParaRPr lang="en-US" smtClean="0"/>
          </a:p>
          <a:p>
            <a:pPr eaLnBrk="1" hangingPunct="1"/>
            <a:r>
              <a:rPr lang="en-US" smtClean="0"/>
              <a:t>What other common or difficult problems do you see on these and similar engines? How have you addressed them?</a:t>
            </a:r>
          </a:p>
          <a:p>
            <a:pPr eaLnBrk="1" hangingPunct="1"/>
            <a:endParaRPr lang="en-US" smtClean="0"/>
          </a:p>
          <a:p>
            <a:pPr eaLnBrk="1" hangingPunct="1">
              <a:buFont typeface="Arial" charset="0"/>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fontScale="90000"/>
          </a:bodyPr>
          <a:lstStyle/>
          <a:p>
            <a:pPr eaLnBrk="1" fontAlgn="auto" hangingPunct="1">
              <a:spcAft>
                <a:spcPts val="0"/>
              </a:spcAft>
              <a:defRPr/>
            </a:pPr>
            <a:r>
              <a:rPr lang="en-US" dirty="0" smtClean="0"/>
              <a:t>Intake Manifold Pressure (Boost) Low</a:t>
            </a:r>
            <a:endParaRPr lang="en-US" dirty="0"/>
          </a:p>
        </p:txBody>
      </p:sp>
      <p:sp>
        <p:nvSpPr>
          <p:cNvPr id="68610"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04800" y="1066800"/>
          <a:ext cx="8534400" cy="5334000"/>
        </p:xfrm>
        <a:graphic>
          <a:graphicData uri="http://schemas.openxmlformats.org/drawingml/2006/table">
            <a:tbl>
              <a:tblPr/>
              <a:tblGrid>
                <a:gridCol w="822181"/>
                <a:gridCol w="2607852"/>
                <a:gridCol w="5104367"/>
              </a:tblGrid>
              <a:tr h="213360">
                <a:tc>
                  <a:txBody>
                    <a:bodyPr/>
                    <a:lstStyle/>
                    <a:p>
                      <a:pPr algn="ctr" fontAlgn="ctr"/>
                      <a:r>
                        <a:rPr lang="en-US" sz="1200" b="1" i="0" u="none" strike="noStrike" dirty="0">
                          <a:solidFill>
                            <a:srgbClr val="000000"/>
                          </a:solidFill>
                          <a:latin typeface="Calibri"/>
                        </a:rPr>
                        <a:t>Step</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1</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Air intake or exhaust leaks</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air intake and exhaust systems for air leaks. (Procedure 010-024)</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080">
                <a:tc>
                  <a:txBody>
                    <a:bodyPr/>
                    <a:lstStyle/>
                    <a:p>
                      <a:pPr algn="ctr" fontAlgn="ctr"/>
                      <a:r>
                        <a:rPr lang="en-US" sz="1200" b="0" i="0" u="none" strike="noStrike" dirty="0">
                          <a:solidFill>
                            <a:srgbClr val="000000"/>
                          </a:solidFill>
                          <a:latin typeface="Calibri"/>
                        </a:rPr>
                        <a:t>2</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Air intake system restriction is above specification</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air intake system for restriction. Clean or replace the air filter and inlet piping as necessary. (Procedure 010-031)</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3</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Charge air cooler is restricted or leaking</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charge air cooler for air restrictions or leaks. (Procedure 010-027)</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080">
                <a:tc>
                  <a:txBody>
                    <a:bodyPr/>
                    <a:lstStyle/>
                    <a:p>
                      <a:pPr algn="ctr" fontAlgn="ctr"/>
                      <a:r>
                        <a:rPr lang="en-US" sz="1200" b="0" i="0" u="none" strike="noStrike" dirty="0">
                          <a:solidFill>
                            <a:srgbClr val="000000"/>
                          </a:solidFill>
                          <a:latin typeface="Calibri"/>
                        </a:rPr>
                        <a:t>4</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active or high counts of inactive fault codes</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Troubleshooting manual for fault code troubleshooting</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5</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pressure sensor is malfunctioning</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intake manifold pressure sensor. (Procedure 019-159 in the Troubleshooting manual)</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6</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Air compressor </a:t>
                      </a:r>
                      <a:r>
                        <a:rPr lang="en-US" sz="1200" b="0" i="0" u="none" strike="noStrike" dirty="0" smtClean="0">
                          <a:solidFill>
                            <a:srgbClr val="000000"/>
                          </a:solidFill>
                          <a:latin typeface="Calibri"/>
                        </a:rPr>
                        <a:t>connection </a:t>
                      </a:r>
                      <a:r>
                        <a:rPr lang="en-US" sz="1200" b="0" i="0" u="none" strike="noStrike" dirty="0">
                          <a:solidFill>
                            <a:srgbClr val="000000"/>
                          </a:solidFill>
                          <a:latin typeface="Calibri"/>
                        </a:rPr>
                        <a:t>is loose or damaged</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connection between the manifold and the air compressor. Repair or replace if necessary.</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7</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system restriction is not within specification</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exhaust system for restrictions. (Procedure 011-009)</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8</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wastegate is damaged or is stuck open</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wastegate for freedom of movement. Inspect the wastegate for damage. (Procedure 010-050)</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080">
                <a:tc>
                  <a:txBody>
                    <a:bodyPr/>
                    <a:lstStyle/>
                    <a:p>
                      <a:pPr algn="ctr" fontAlgn="ctr"/>
                      <a:r>
                        <a:rPr lang="en-US" sz="1200" b="0" i="0" u="none" strike="noStrike" dirty="0">
                          <a:solidFill>
                            <a:srgbClr val="000000"/>
                          </a:solidFill>
                          <a:latin typeface="Calibri"/>
                        </a:rPr>
                        <a:t>9</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is not correct</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turbocharger part number and compare it to the control parts list, bulletin 3379133 or 4031327. Replace the turbocharger if necessary. (Procedure 010-033)</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720">
                <a:tc>
                  <a:txBody>
                    <a:bodyPr/>
                    <a:lstStyle/>
                    <a:p>
                      <a:pPr algn="ctr" fontAlgn="ctr"/>
                      <a:r>
                        <a:rPr lang="en-US" sz="1200" b="0" i="0" u="none" strike="noStrike" dirty="0">
                          <a:solidFill>
                            <a:srgbClr val="000000"/>
                          </a:solidFill>
                          <a:latin typeface="Calibri"/>
                        </a:rPr>
                        <a:t>10</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Turbocharger </a:t>
                      </a:r>
                      <a:r>
                        <a:rPr lang="en-US" sz="1200" b="0" i="0" u="none" strike="noStrike" dirty="0">
                          <a:solidFill>
                            <a:srgbClr val="000000"/>
                          </a:solidFill>
                          <a:latin typeface="Calibri"/>
                        </a:rPr>
                        <a:t>is worn or damaged</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turbocharger for damage. Measure the turbine and compressor wheel clearances. (Procedure 010-033)</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60">
                <a:tc>
                  <a:txBody>
                    <a:bodyPr/>
                    <a:lstStyle/>
                    <a:p>
                      <a:pPr algn="ctr" fontAlgn="ctr"/>
                      <a:r>
                        <a:rPr lang="en-US" sz="1200" b="0" i="0" u="none" strike="noStrike" dirty="0">
                          <a:solidFill>
                            <a:srgbClr val="000000"/>
                          </a:solidFill>
                          <a:latin typeface="Calibri"/>
                        </a:rPr>
                        <a:t>11</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Engine power output is low</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the Engine Power Output Low symptom tree</a:t>
                      </a:r>
                    </a:p>
                  </a:txBody>
                  <a:tcPr marL="8128" marR="8128" marT="81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Intake Air Temp Above Spec</a:t>
            </a:r>
          </a:p>
        </p:txBody>
      </p:sp>
      <p:sp>
        <p:nvSpPr>
          <p:cNvPr id="70658"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228600" y="1219200"/>
          <a:ext cx="8458200" cy="5181600"/>
        </p:xfrm>
        <a:graphic>
          <a:graphicData uri="http://schemas.openxmlformats.org/drawingml/2006/table">
            <a:tbl>
              <a:tblPr/>
              <a:tblGrid>
                <a:gridCol w="814840"/>
                <a:gridCol w="2584568"/>
                <a:gridCol w="5058793"/>
              </a:tblGrid>
              <a:tr h="215899">
                <a:tc>
                  <a:txBody>
                    <a:bodyPr/>
                    <a:lstStyle/>
                    <a:p>
                      <a:pPr algn="ctr" fontAlgn="ctr"/>
                      <a:r>
                        <a:rPr lang="en-US" sz="1200" b="1" i="0" u="none" strike="noStrike" dirty="0">
                          <a:solidFill>
                            <a:srgbClr val="000000"/>
                          </a:solidFill>
                          <a:latin typeface="Calibri"/>
                        </a:rPr>
                        <a:t>Step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801">
                <a:tc>
                  <a:txBody>
                    <a:bodyPr/>
                    <a:lstStyle/>
                    <a:p>
                      <a:pPr algn="ctr" fontAlgn="ctr"/>
                      <a:r>
                        <a:rPr lang="en-US" sz="1200" b="0" i="0" u="none" strike="noStrike" dirty="0">
                          <a:solidFill>
                            <a:srgbClr val="000000"/>
                          </a:solidFill>
                          <a:latin typeface="Calibri"/>
                        </a:rPr>
                        <a:t>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belt is broken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drive belt. Replace the belt if </a:t>
                      </a:r>
                      <a:r>
                        <a:rPr lang="en-US" sz="1200" b="0" i="0" u="none" strike="noStrike" dirty="0" smtClean="0">
                          <a:solidFill>
                            <a:srgbClr val="000000"/>
                          </a:solidFill>
                          <a:latin typeface="Calibri"/>
                        </a:rPr>
                        <a:t>necessary. </a:t>
                      </a:r>
                      <a:r>
                        <a:rPr lang="en-US" sz="1200" b="0" i="0" u="none" strike="noStrike" dirty="0">
                          <a:solidFill>
                            <a:srgbClr val="000000"/>
                          </a:solidFill>
                          <a:latin typeface="Calibri"/>
                        </a:rPr>
                        <a:t>(Procedure 008-002)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801">
                <a:tc>
                  <a:txBody>
                    <a:bodyPr/>
                    <a:lstStyle/>
                    <a:p>
                      <a:pPr algn="ctr" fontAlgn="ctr"/>
                      <a:r>
                        <a:rPr lang="en-US" sz="1200" b="0" i="0" u="none" strike="noStrike" dirty="0">
                          <a:solidFill>
                            <a:srgbClr val="000000"/>
                          </a:solidFill>
                          <a:latin typeface="Calibri"/>
                        </a:rPr>
                        <a:t>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belt is loose.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belt tension and tighten if necessary. (Procedure 008-002)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1801">
                <a:tc>
                  <a:txBody>
                    <a:bodyPr/>
                    <a:lstStyle/>
                    <a:p>
                      <a:pPr algn="ctr" fontAlgn="ctr"/>
                      <a:r>
                        <a:rPr lang="en-US" sz="1200" b="0" i="0" u="none" strike="noStrike" dirty="0">
                          <a:solidFill>
                            <a:srgbClr val="000000"/>
                          </a:solidFill>
                          <a:latin typeface="Calibri"/>
                        </a:rPr>
                        <a:t>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Cold weather radiator cover or winterfront is closed</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Open the cold weather radiator cover or the winterfront. Follow OEM instructions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ctr" fontAlgn="ctr"/>
                      <a:r>
                        <a:rPr lang="en-US" sz="1200" b="0" i="0" u="none" strike="noStrike" dirty="0">
                          <a:solidFill>
                            <a:srgbClr val="000000"/>
                          </a:solidFill>
                          <a:latin typeface="Calibri"/>
                        </a:rPr>
                        <a:t>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Radiator shutters are not opening completely or the shutterstat setting is wrong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radiator shutters. Repair or replace if necessary. Refer to OEM instructions. Check the shutter stat setting.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599">
                <a:tc>
                  <a:txBody>
                    <a:bodyPr/>
                    <a:lstStyle/>
                    <a:p>
                      <a:pPr algn="ctr" fontAlgn="ctr"/>
                      <a:r>
                        <a:rPr lang="en-US" sz="1200" b="0" i="0" u="none" strike="noStrike" dirty="0">
                          <a:solidFill>
                            <a:srgbClr val="000000"/>
                          </a:solidFill>
                          <a:latin typeface="Calibri"/>
                        </a:rPr>
                        <a:t>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Charge air cooler fins, radiator fins, or air conditioner condenser fins are damaged or obstructed with debris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charge air cooler, air conditioner condenser, and radiator fins. Clean, if necessary. (procedure 010-027)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ctr" fontAlgn="ctr"/>
                      <a:r>
                        <a:rPr lang="en-US" sz="1200" b="0" i="0" u="none" strike="noStrike" dirty="0">
                          <a:solidFill>
                            <a:srgbClr val="000000"/>
                          </a:solidFill>
                          <a:latin typeface="Calibri"/>
                        </a:rPr>
                        <a:t>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Electronic fault codes are active or there are high counts of inactive fault codes.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View and </a:t>
                      </a:r>
                      <a:r>
                        <a:rPr lang="en-US" sz="1200" b="0" i="0" u="none" strike="noStrike" dirty="0" smtClean="0">
                          <a:solidFill>
                            <a:srgbClr val="000000"/>
                          </a:solidFill>
                          <a:latin typeface="Calibri"/>
                        </a:rPr>
                        <a:t>troubleshoot </a:t>
                      </a:r>
                      <a:r>
                        <a:rPr lang="en-US" sz="1200" b="0" i="0" u="none" strike="noStrike" dirty="0">
                          <a:solidFill>
                            <a:srgbClr val="000000"/>
                          </a:solidFill>
                          <a:latin typeface="Calibri"/>
                        </a:rPr>
                        <a:t>the fault codes with INSITE. </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ctr" fontAlgn="ctr"/>
                      <a:r>
                        <a:rPr lang="en-US" sz="1200" b="0" i="0" u="none" strike="noStrike" dirty="0">
                          <a:solidFill>
                            <a:srgbClr val="000000"/>
                          </a:solidFill>
                          <a:latin typeface="Calibri"/>
                        </a:rPr>
                        <a:t>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air temperature sensor has an in range failure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intake manifold air temperature </a:t>
                      </a:r>
                      <a:r>
                        <a:rPr lang="en-US" sz="1200" b="0" i="0" u="none" strike="noStrike" dirty="0" smtClean="0">
                          <a:solidFill>
                            <a:srgbClr val="000000"/>
                          </a:solidFill>
                          <a:latin typeface="Calibri"/>
                        </a:rPr>
                        <a:t>sensors </a:t>
                      </a:r>
                      <a:r>
                        <a:rPr lang="en-US" sz="1200" b="0" i="0" u="none" strike="noStrike" dirty="0">
                          <a:solidFill>
                            <a:srgbClr val="000000"/>
                          </a:solidFill>
                          <a:latin typeface="Calibri"/>
                        </a:rPr>
                        <a:t>that correspond to the fault code. Replace the sensor if necessary. (Procedure 019-159 in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599">
                <a:tc>
                  <a:txBody>
                    <a:bodyPr/>
                    <a:lstStyle/>
                    <a:p>
                      <a:pPr algn="ctr" fontAlgn="ctr"/>
                      <a:r>
                        <a:rPr lang="en-US" sz="1200" b="0" i="0" u="none" strike="noStrike" dirty="0">
                          <a:solidFill>
                            <a:srgbClr val="000000"/>
                          </a:solidFill>
                          <a:latin typeface="Calibri"/>
                        </a:rPr>
                        <a:t>8</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Programmable parameters or selected features are not correct.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programmable parameters and the selected features with an electronic service tool. Set the parameters and features again if necessary. (Procedure 019-078 in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Intake and Exhaust Systems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Technology has evolved significantly in recent years</a:t>
            </a:r>
          </a:p>
          <a:p>
            <a:pPr eaLnBrk="1" fontAlgn="auto" hangingPunct="1">
              <a:spcAft>
                <a:spcPts val="0"/>
              </a:spcAft>
              <a:buFont typeface="Arial" pitchFamily="34" charset="0"/>
              <a:buChar char="•"/>
              <a:defRPr/>
            </a:pPr>
            <a:r>
              <a:rPr lang="en-US" dirty="0" smtClean="0"/>
              <a:t>EPA regulations have led to new innovations and procedures:</a:t>
            </a:r>
          </a:p>
          <a:p>
            <a:pPr lvl="1" eaLnBrk="1" fontAlgn="auto" hangingPunct="1">
              <a:spcAft>
                <a:spcPts val="0"/>
              </a:spcAft>
              <a:buFont typeface="Arial" pitchFamily="34" charset="0"/>
              <a:buChar char="–"/>
              <a:defRPr/>
            </a:pPr>
            <a:r>
              <a:rPr lang="en-US" dirty="0" smtClean="0"/>
              <a:t>Common rail fuel injection and Exhaust gas recirculation (Day 1)</a:t>
            </a:r>
          </a:p>
          <a:p>
            <a:pPr lvl="1" eaLnBrk="1" fontAlgn="auto" hangingPunct="1">
              <a:spcAft>
                <a:spcPts val="0"/>
              </a:spcAft>
              <a:buFont typeface="Arial" pitchFamily="34" charset="0"/>
              <a:buChar char="–"/>
              <a:defRPr/>
            </a:pPr>
            <a:r>
              <a:rPr lang="en-US" dirty="0" smtClean="0"/>
              <a:t>Diesel Oxidation Catalyst and Diesel Oxidation Filters (Day 2)</a:t>
            </a:r>
          </a:p>
          <a:p>
            <a:pPr lvl="1" eaLnBrk="1" fontAlgn="auto" hangingPunct="1">
              <a:spcAft>
                <a:spcPts val="0"/>
              </a:spcAft>
              <a:buFont typeface="Arial" pitchFamily="34" charset="0"/>
              <a:buChar char="–"/>
              <a:defRPr/>
            </a:pPr>
            <a:r>
              <a:rPr lang="en-US" dirty="0" smtClean="0"/>
              <a:t>Diesel Exhaust Fluid and Selective Catalyst Reduction (Day 3)</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sz="3600" smtClean="0"/>
              <a:t>Intake Air Temp Above Spec (continued …)</a:t>
            </a:r>
          </a:p>
        </p:txBody>
      </p:sp>
      <p:sp>
        <p:nvSpPr>
          <p:cNvPr id="72706" name="TextBox 4"/>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7" name="Table 6"/>
          <p:cNvGraphicFramePr>
            <a:graphicFrameLocks noGrp="1"/>
          </p:cNvGraphicFramePr>
          <p:nvPr/>
        </p:nvGraphicFramePr>
        <p:xfrm>
          <a:off x="533400" y="1397000"/>
          <a:ext cx="8153400" cy="5003800"/>
        </p:xfrm>
        <a:graphic>
          <a:graphicData uri="http://schemas.openxmlformats.org/drawingml/2006/table">
            <a:tbl>
              <a:tblPr/>
              <a:tblGrid>
                <a:gridCol w="785476"/>
                <a:gridCol w="2491430"/>
                <a:gridCol w="4876494"/>
              </a:tblGrid>
              <a:tr h="208491">
                <a:tc>
                  <a:txBody>
                    <a:bodyPr/>
                    <a:lstStyle/>
                    <a:p>
                      <a:pPr algn="ctr" fontAlgn="ctr"/>
                      <a:r>
                        <a:rPr lang="en-US" sz="1200" b="1" i="0" u="none" strike="noStrike" dirty="0">
                          <a:solidFill>
                            <a:srgbClr val="000000"/>
                          </a:solidFill>
                          <a:latin typeface="Calibri"/>
                        </a:rPr>
                        <a:t>Step</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475">
                <a:tc>
                  <a:txBody>
                    <a:bodyPr/>
                    <a:lstStyle/>
                    <a:p>
                      <a:pPr algn="ctr" fontAlgn="ctr"/>
                      <a:r>
                        <a:rPr lang="en-US" sz="1200" b="0" i="0" u="none" strike="noStrike" dirty="0">
                          <a:solidFill>
                            <a:srgbClr val="000000"/>
                          </a:solidFill>
                          <a:latin typeface="Calibri"/>
                        </a:rPr>
                        <a:t>9</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drive or fan controls are malfunctioning.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drive and controls. (Procedure 008-027) if electronically controlled by ECM. Otherwise see OEM service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984">
                <a:tc>
                  <a:txBody>
                    <a:bodyPr/>
                    <a:lstStyle/>
                    <a:p>
                      <a:pPr algn="ctr" fontAlgn="ctr"/>
                      <a:r>
                        <a:rPr lang="en-US" sz="1200" b="0" i="0" u="none" strike="noStrike" dirty="0">
                          <a:solidFill>
                            <a:srgbClr val="000000"/>
                          </a:solidFill>
                          <a:latin typeface="Calibri"/>
                        </a:rPr>
                        <a:t>10</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is not correct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fan part number and compare it to the OEM </a:t>
                      </a:r>
                      <a:r>
                        <a:rPr lang="en-US" sz="1200" b="0" i="0" u="none" strike="noStrike" dirty="0" smtClean="0">
                          <a:solidFill>
                            <a:srgbClr val="000000"/>
                          </a:solidFill>
                          <a:latin typeface="Calibri"/>
                        </a:rPr>
                        <a:t>specified </a:t>
                      </a:r>
                      <a:r>
                        <a:rPr lang="en-US" sz="1200" b="0" i="0" u="none" strike="noStrike" dirty="0">
                          <a:solidFill>
                            <a:srgbClr val="000000"/>
                          </a:solidFill>
                          <a:latin typeface="Calibri"/>
                        </a:rPr>
                        <a:t>part number. Replace fan if necessary</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475">
                <a:tc>
                  <a:txBody>
                    <a:bodyPr/>
                    <a:lstStyle/>
                    <a:p>
                      <a:pPr algn="ctr" fontAlgn="ctr"/>
                      <a:r>
                        <a:rPr lang="en-US" sz="1200" b="0" i="0" u="none" strike="noStrike" dirty="0">
                          <a:solidFill>
                            <a:srgbClr val="000000"/>
                          </a:solidFill>
                          <a:latin typeface="Calibri"/>
                        </a:rPr>
                        <a:t>11</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shroud is damaged or missing or the air recirculation baffles are damaged or missing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Inspect the shroud and the recirculation baffles. Repair, replace, or install if necessary. (Procedure 008-038)</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475">
                <a:tc>
                  <a:txBody>
                    <a:bodyPr/>
                    <a:lstStyle/>
                    <a:p>
                      <a:pPr algn="ctr" fontAlgn="ctr"/>
                      <a:r>
                        <a:rPr lang="en-US" sz="1200" b="0" i="0" u="none" strike="noStrike" dirty="0">
                          <a:solidFill>
                            <a:srgbClr val="000000"/>
                          </a:solidFill>
                          <a:latin typeface="Calibri"/>
                        </a:rPr>
                        <a:t>12</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speed is too low for adequate cooling with high engine load</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Reduce the engine load. Increase the engine (fan) rpm by downshifting.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984">
                <a:tc>
                  <a:txBody>
                    <a:bodyPr/>
                    <a:lstStyle/>
                    <a:p>
                      <a:pPr algn="ctr" fontAlgn="ctr"/>
                      <a:r>
                        <a:rPr lang="en-US" sz="1200" b="0" i="0" u="none" strike="noStrike" dirty="0">
                          <a:solidFill>
                            <a:srgbClr val="000000"/>
                          </a:solidFill>
                          <a:latin typeface="Calibri"/>
                        </a:rPr>
                        <a:t>13</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system leaking hot air into engine compartment</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exhaust plumbing for leaks or broken components. (Procedure 010-024)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984">
                <a:tc>
                  <a:txBody>
                    <a:bodyPr/>
                    <a:lstStyle/>
                    <a:p>
                      <a:pPr algn="ctr" fontAlgn="ctr"/>
                      <a:r>
                        <a:rPr lang="en-US" sz="1200" b="0" i="0" u="none" strike="noStrike" dirty="0">
                          <a:solidFill>
                            <a:srgbClr val="000000"/>
                          </a:solidFill>
                          <a:latin typeface="Calibri"/>
                        </a:rPr>
                        <a:t>14</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Incorrect / Excessive brake operation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exhaust brake operation and cooling fan operation. (Procedure 020-016 and/or manufacturers instructions)</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3966">
                <a:tc>
                  <a:txBody>
                    <a:bodyPr/>
                    <a:lstStyle/>
                    <a:p>
                      <a:pPr algn="ctr" fontAlgn="ctr"/>
                      <a:r>
                        <a:rPr lang="en-US" sz="1200" b="0" i="0" u="none" strike="noStrike" dirty="0">
                          <a:solidFill>
                            <a:srgbClr val="000000"/>
                          </a:solidFill>
                          <a:latin typeface="Calibri"/>
                        </a:rPr>
                        <a:t>15</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Intake manifold pressure (boost) sensor or circuit is malfunctioning</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boost sensor and circuit. Compare the intake manifold pressure sensor reading in the monitor mode using INSITE to a manual pressure gauge. (Procedure 019-059 in the Troubleshooting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984">
                <a:tc>
                  <a:txBody>
                    <a:bodyPr/>
                    <a:lstStyle/>
                    <a:p>
                      <a:pPr algn="ctr" fontAlgn="ctr"/>
                      <a:r>
                        <a:rPr lang="en-US" sz="1200" b="0" i="0" u="none" strike="noStrike" dirty="0">
                          <a:solidFill>
                            <a:srgbClr val="000000"/>
                          </a:solidFill>
                          <a:latin typeface="Calibri"/>
                        </a:rPr>
                        <a:t>16</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Vehicle cooling system is not adequate</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a:t>
                      </a:r>
                      <a:r>
                        <a:rPr lang="en-US" sz="1200" b="0" i="0" u="none" strike="noStrike" dirty="0" smtClean="0">
                          <a:solidFill>
                            <a:srgbClr val="000000"/>
                          </a:solidFill>
                          <a:latin typeface="Calibri"/>
                        </a:rPr>
                        <a:t>engine </a:t>
                      </a:r>
                      <a:r>
                        <a:rPr lang="en-US" sz="1200" b="0" i="0" u="none" strike="noStrike" dirty="0">
                          <a:solidFill>
                            <a:srgbClr val="000000"/>
                          </a:solidFill>
                          <a:latin typeface="Calibri"/>
                        </a:rPr>
                        <a:t>and vehicle cooling systems are using the correct components. Refer to OEM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984">
                <a:tc>
                  <a:txBody>
                    <a:bodyPr/>
                    <a:lstStyle/>
                    <a:p>
                      <a:pPr algn="ctr" fontAlgn="ctr"/>
                      <a:r>
                        <a:rPr lang="en-US" sz="1200" b="0" i="0" u="none" strike="noStrike" dirty="0">
                          <a:solidFill>
                            <a:srgbClr val="000000"/>
                          </a:solidFill>
                          <a:latin typeface="Calibri"/>
                        </a:rPr>
                        <a:t>17</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Fan is not an adequate size for the application</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that the fan is the correct size. Refer to the OEM manual.</a:t>
                      </a: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Turbocharger Leaks Engine Oil or Fuel</a:t>
            </a:r>
            <a:endParaRPr lang="en-US" dirty="0"/>
          </a:p>
        </p:txBody>
      </p:sp>
      <p:sp>
        <p:nvSpPr>
          <p:cNvPr id="74754" name="TextBox 3"/>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graphicFrame>
        <p:nvGraphicFramePr>
          <p:cNvPr id="6" name="Table 5"/>
          <p:cNvGraphicFramePr>
            <a:graphicFrameLocks noGrp="1"/>
          </p:cNvGraphicFramePr>
          <p:nvPr/>
        </p:nvGraphicFramePr>
        <p:xfrm>
          <a:off x="304800" y="1397000"/>
          <a:ext cx="8534400" cy="5199063"/>
        </p:xfrm>
        <a:graphic>
          <a:graphicData uri="http://schemas.openxmlformats.org/drawingml/2006/table">
            <a:tbl>
              <a:tblPr/>
              <a:tblGrid>
                <a:gridCol w="822180"/>
                <a:gridCol w="2607852"/>
                <a:gridCol w="5104368"/>
              </a:tblGrid>
              <a:tr h="175172">
                <a:tc>
                  <a:txBody>
                    <a:bodyPr/>
                    <a:lstStyle/>
                    <a:p>
                      <a:pPr algn="ctr" fontAlgn="ctr"/>
                      <a:r>
                        <a:rPr lang="en-US" sz="1200" b="1" i="0" u="none" strike="noStrike" dirty="0">
                          <a:solidFill>
                            <a:srgbClr val="000000"/>
                          </a:solidFill>
                          <a:latin typeface="Calibri"/>
                        </a:rPr>
                        <a:t>Step</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Cause to Check</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Correction</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5862">
                <a:tc>
                  <a:txBody>
                    <a:bodyPr/>
                    <a:lstStyle/>
                    <a:p>
                      <a:pPr algn="ctr" fontAlgn="ctr"/>
                      <a:r>
                        <a:rPr lang="en-US" sz="1200" b="0" i="0" u="none" strike="noStrike" dirty="0">
                          <a:solidFill>
                            <a:srgbClr val="000000"/>
                          </a:solidFill>
                          <a:latin typeface="Calibri"/>
                        </a:rPr>
                        <a:t>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Engine </a:t>
                      </a:r>
                      <a:r>
                        <a:rPr lang="en-US" sz="1200" b="0" i="0" u="none" strike="noStrike" dirty="0">
                          <a:solidFill>
                            <a:srgbClr val="000000"/>
                          </a:solidFill>
                          <a:latin typeface="Calibri"/>
                        </a:rPr>
                        <a:t>is operating for extended periods </a:t>
                      </a:r>
                      <a:r>
                        <a:rPr lang="en-US" sz="1200" b="0" i="0" u="none" strike="noStrike" dirty="0" smtClean="0">
                          <a:solidFill>
                            <a:srgbClr val="000000"/>
                          </a:solidFill>
                          <a:latin typeface="Calibri"/>
                        </a:rPr>
                        <a:t>under </a:t>
                      </a:r>
                      <a:r>
                        <a:rPr lang="en-US" sz="1200" b="0" i="0" u="none" strike="noStrike" dirty="0">
                          <a:solidFill>
                            <a:srgbClr val="000000"/>
                          </a:solidFill>
                          <a:latin typeface="Calibri"/>
                        </a:rPr>
                        <a:t>light or no-load conditions (slobbering)</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Review the engine operating instructions in the Operations Manual. Low oil and coolant temperatures can be caused by long idle times (&gt; 10 minutes). Shut off the engine rather than idle for long periods. If idle time is necessary, raise the engine / idle speed. </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172">
                <a:tc>
                  <a:txBody>
                    <a:bodyPr/>
                    <a:lstStyle/>
                    <a:p>
                      <a:pPr algn="ctr" fontAlgn="ctr"/>
                      <a:r>
                        <a:rPr lang="en-US" sz="1200" b="0" i="0" u="none" strike="noStrike" dirty="0">
                          <a:solidFill>
                            <a:srgbClr val="000000"/>
                          </a:solidFill>
                          <a:latin typeface="Calibri"/>
                        </a:rPr>
                        <a:t>2</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White smoke is present</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Refer to Smoke, white -- Excessive symptom tree</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345">
                <a:tc>
                  <a:txBody>
                    <a:bodyPr/>
                    <a:lstStyle/>
                    <a:p>
                      <a:pPr algn="ctr" fontAlgn="ctr"/>
                      <a:r>
                        <a:rPr lang="en-US" sz="1200" b="0" i="0" u="none" strike="noStrike" dirty="0">
                          <a:solidFill>
                            <a:srgbClr val="000000"/>
                          </a:solidFill>
                          <a:latin typeface="Calibri"/>
                        </a:rPr>
                        <a:t>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Lubricating oil lines leak oil</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latin typeface="Calibri"/>
                        </a:rPr>
                        <a:t>Check </a:t>
                      </a:r>
                      <a:r>
                        <a:rPr lang="en-US" sz="1200" b="0" i="0" u="none" strike="noStrike" dirty="0">
                          <a:solidFill>
                            <a:srgbClr val="000000"/>
                          </a:solidFill>
                          <a:latin typeface="Calibri"/>
                        </a:rPr>
                        <a:t>all oil lines and fittings for leaks. Tighten loose fittings and replace leaking oil lines if necessary.</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517">
                <a:tc>
                  <a:txBody>
                    <a:bodyPr/>
                    <a:lstStyle/>
                    <a:p>
                      <a:pPr algn="ctr" fontAlgn="ctr"/>
                      <a:r>
                        <a:rPr lang="en-US" sz="1200" b="0" i="0" u="none" strike="noStrike" dirty="0">
                          <a:solidFill>
                            <a:srgbClr val="000000"/>
                          </a:solidFill>
                          <a:latin typeface="Calibri"/>
                        </a:rPr>
                        <a:t>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oil drain line is restricted.</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Remove the turbocharger oil drain line and check for restriction. Clean or replace the oil drain line. (Procedure 010-045)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345">
                <a:tc>
                  <a:txBody>
                    <a:bodyPr/>
                    <a:lstStyle/>
                    <a:p>
                      <a:pPr algn="ctr" fontAlgn="ctr"/>
                      <a:r>
                        <a:rPr lang="en-US" sz="1200" b="0" i="0" u="none" strike="noStrike" dirty="0">
                          <a:solidFill>
                            <a:srgbClr val="000000"/>
                          </a:solidFill>
                          <a:latin typeface="Calibri"/>
                        </a:rPr>
                        <a:t>5</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Crankcase ventilation system is plugged</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and clean the crankcase breather and vent tube. (Procedure 003-002 or 003-018)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345">
                <a:tc>
                  <a:txBody>
                    <a:bodyPr/>
                    <a:lstStyle/>
                    <a:p>
                      <a:pPr algn="ctr" fontAlgn="ctr"/>
                      <a:r>
                        <a:rPr lang="en-US" sz="1200" b="0" i="0" u="none" strike="noStrike" dirty="0">
                          <a:solidFill>
                            <a:srgbClr val="000000"/>
                          </a:solidFill>
                          <a:latin typeface="Calibri"/>
                        </a:rPr>
                        <a:t>6</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Lubricating oil or fuel is entering the turbocharger</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Remove the intake and exhaust piping, and check for oil or fuel</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517">
                <a:tc>
                  <a:txBody>
                    <a:bodyPr/>
                    <a:lstStyle/>
                    <a:p>
                      <a:pPr algn="ctr" fontAlgn="ctr"/>
                      <a:r>
                        <a:rPr lang="en-US" sz="1200" b="0" i="0" u="none" strike="noStrike" dirty="0">
                          <a:solidFill>
                            <a:srgbClr val="000000"/>
                          </a:solidFill>
                          <a:latin typeface="Calibri"/>
                        </a:rPr>
                        <a:t>7</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Air intake system restriction is above specification</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air intake system for restriction. Clean or replace the air filter and inlet piping as necessary. (Procedure 010-031)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345">
                <a:tc>
                  <a:txBody>
                    <a:bodyPr/>
                    <a:lstStyle/>
                    <a:p>
                      <a:pPr algn="ctr" fontAlgn="ctr"/>
                      <a:r>
                        <a:rPr lang="en-US" sz="1200" b="0" i="0" u="none" strike="noStrike" dirty="0">
                          <a:solidFill>
                            <a:srgbClr val="000000"/>
                          </a:solidFill>
                          <a:latin typeface="Calibri"/>
                        </a:rPr>
                        <a:t>8</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Exhaust system restriction is not within specification</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exhaust system for restrictions. (Procedure 010-009)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345">
                <a:tc>
                  <a:txBody>
                    <a:bodyPr/>
                    <a:lstStyle/>
                    <a:p>
                      <a:pPr algn="ctr" fontAlgn="ctr"/>
                      <a:r>
                        <a:rPr lang="en-US" sz="1200" b="0" i="0" u="none" strike="noStrike" dirty="0">
                          <a:solidFill>
                            <a:srgbClr val="000000"/>
                          </a:solidFill>
                          <a:latin typeface="Calibri"/>
                        </a:rPr>
                        <a:t>9</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oil seal is leaking</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turbocharger compressor and turbine seals (Procedure 010-033)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517">
                <a:tc>
                  <a:txBody>
                    <a:bodyPr/>
                    <a:lstStyle/>
                    <a:p>
                      <a:pPr algn="ctr" fontAlgn="ctr"/>
                      <a:r>
                        <a:rPr lang="en-US" sz="1200" b="0" i="0" u="none" strike="noStrike" dirty="0">
                          <a:solidFill>
                            <a:srgbClr val="000000"/>
                          </a:solidFill>
                          <a:latin typeface="Calibri"/>
                        </a:rPr>
                        <a:t>10</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Turbocharger wheel clearance is out of specification</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radial bearing clearance and axial clearance. Inspect the turbocharger. Repair or replace turbocharger if necessary. (Procedure 010-033)</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5517">
                <a:tc>
                  <a:txBody>
                    <a:bodyPr/>
                    <a:lstStyle/>
                    <a:p>
                      <a:pPr algn="ctr" fontAlgn="ctr"/>
                      <a:r>
                        <a:rPr lang="en-US" sz="1200" b="0" i="0" u="none" strike="noStrike" dirty="0">
                          <a:solidFill>
                            <a:srgbClr val="000000"/>
                          </a:solidFill>
                          <a:latin typeface="Calibri"/>
                        </a:rPr>
                        <a:t>11</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Valve stem clearance is </a:t>
                      </a:r>
                      <a:r>
                        <a:rPr lang="en-US" sz="1200" b="0" i="0" u="none" strike="noStrike" dirty="0" smtClean="0">
                          <a:solidFill>
                            <a:srgbClr val="000000"/>
                          </a:solidFill>
                          <a:latin typeface="Calibri"/>
                        </a:rPr>
                        <a:t>excessive </a:t>
                      </a:r>
                      <a:r>
                        <a:rPr lang="en-US" sz="1200" b="0" i="0" u="none" strike="noStrike" dirty="0">
                          <a:solidFill>
                            <a:srgbClr val="000000"/>
                          </a:solidFill>
                          <a:latin typeface="Calibri"/>
                        </a:rPr>
                        <a:t>or the valve stem seals are damaged</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Check the valve stems and seals. (Procedure 002-004)</a:t>
                      </a:r>
                    </a:p>
                  </a:txBody>
                  <a:tcPr marL="7007" marR="7007" marT="7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EGR / Crankcase Ventilation Systems</a:t>
            </a:r>
            <a:br>
              <a:rPr lang="en-US" dirty="0" smtClean="0"/>
            </a:br>
            <a:r>
              <a:rPr lang="en-US" dirty="0" smtClean="0"/>
              <a:t/>
            </a:r>
            <a:br>
              <a:rPr lang="en-US" dirty="0" smtClean="0"/>
            </a:br>
            <a:r>
              <a:rPr lang="en-US" dirty="0" smtClean="0"/>
              <a:t/>
            </a:r>
            <a:br>
              <a:rPr lang="en-US" dirty="0" smtClean="0"/>
            </a:br>
            <a:r>
              <a:rPr lang="en-US" sz="5300" dirty="0" smtClean="0"/>
              <a:t>Computer Diagnostics</a:t>
            </a:r>
            <a:endParaRPr lang="en-US" sz="53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smtClean="0"/>
              <a:t>Computer Diagnostic Systems</a:t>
            </a:r>
          </a:p>
        </p:txBody>
      </p:sp>
      <p:sp>
        <p:nvSpPr>
          <p:cNvPr id="78850" name="Content Placeholder 2"/>
          <p:cNvSpPr>
            <a:spLocks noGrp="1"/>
          </p:cNvSpPr>
          <p:nvPr>
            <p:ph idx="1"/>
          </p:nvPr>
        </p:nvSpPr>
        <p:spPr/>
        <p:txBody>
          <a:bodyPr/>
          <a:lstStyle/>
          <a:p>
            <a:pPr eaLnBrk="1" hangingPunct="1"/>
            <a:r>
              <a:rPr lang="en-US" smtClean="0"/>
              <a:t>You will have much more success maintaining and troubleshooting Emission systems if you become comfortable using INSITE and DDDL</a:t>
            </a:r>
          </a:p>
          <a:p>
            <a:pPr eaLnBrk="1" hangingPunct="1"/>
            <a:r>
              <a:rPr lang="en-US" smtClean="0"/>
              <a:t>Valuable resource for manual references not just for finding codes</a:t>
            </a:r>
          </a:p>
          <a:p>
            <a:pPr eaLnBrk="1" hangingPunct="1"/>
            <a:r>
              <a:rPr lang="en-US" smtClean="0"/>
              <a:t>Provide an ability to examine a problem and easily test possible solutions</a:t>
            </a:r>
          </a:p>
          <a:p>
            <a:pPr eaLnBrk="1" hangingPunct="1"/>
            <a:r>
              <a:rPr lang="en-US" smtClean="0"/>
              <a:t>Use them early in the process</a:t>
            </a:r>
          </a:p>
          <a:p>
            <a:pPr eaLnBrk="1" hangingPunct="1"/>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smtClean="0"/>
              <a:t>Cummins INSITE Introduction</a:t>
            </a:r>
          </a:p>
        </p:txBody>
      </p:sp>
      <p:sp>
        <p:nvSpPr>
          <p:cNvPr id="8" name="Text Placeholder 7"/>
          <p:cNvSpPr>
            <a:spLocks noGrp="1"/>
          </p:cNvSpPr>
          <p:nvPr>
            <p:ph type="body"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Need 6/9 pin Deutsch cable, NEXIQ Technologies USB Link, USB Cable</a:t>
            </a:r>
          </a:p>
          <a:p>
            <a:pPr eaLnBrk="1" fontAlgn="auto" hangingPunct="1">
              <a:spcAft>
                <a:spcPts val="0"/>
              </a:spcAft>
              <a:buFont typeface="Arial" pitchFamily="34" charset="0"/>
              <a:buNone/>
              <a:defRPr/>
            </a:pPr>
            <a:endParaRPr lang="en-US" dirty="0"/>
          </a:p>
        </p:txBody>
      </p:sp>
      <p:sp>
        <p:nvSpPr>
          <p:cNvPr id="80899" name="Content Placeholder 2"/>
          <p:cNvSpPr>
            <a:spLocks noGrp="1"/>
          </p:cNvSpPr>
          <p:nvPr>
            <p:ph sz="half" idx="2"/>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9" name="Text Placeholder 8"/>
          <p:cNvSpPr>
            <a:spLocks noGrp="1"/>
          </p:cNvSpPr>
          <p:nvPr>
            <p:ph type="body" sz="quarter" idx="3"/>
          </p:nvPr>
        </p:nvSpPr>
        <p:spPr>
          <a:xfrm>
            <a:off x="4645025" y="1535113"/>
            <a:ext cx="4041775" cy="1055687"/>
          </a:xfrm>
        </p:spPr>
        <p:txBody>
          <a:bodyPr rtlCol="0">
            <a:normAutofit fontScale="70000" lnSpcReduction="20000"/>
          </a:bodyPr>
          <a:lstStyle/>
          <a:p>
            <a:pPr marL="0" lvl="1" eaLnBrk="1" fontAlgn="auto" hangingPunct="1">
              <a:spcAft>
                <a:spcPts val="0"/>
              </a:spcAft>
              <a:buFont typeface="Arial" pitchFamily="34" charset="0"/>
              <a:buNone/>
              <a:defRPr/>
            </a:pPr>
            <a:r>
              <a:rPr lang="en-US" sz="2600" dirty="0" smtClean="0"/>
              <a:t>Build connector:  Assemble 6/9 pin serial connection to the end of DPA 4, and USB cable to other end of the Dearborn Group DPA 4 USB.</a:t>
            </a:r>
          </a:p>
          <a:p>
            <a:pPr eaLnBrk="1" fontAlgn="auto" hangingPunct="1">
              <a:spcAft>
                <a:spcPts val="0"/>
              </a:spcAft>
              <a:buFont typeface="Arial" pitchFamily="34" charset="0"/>
              <a:buNone/>
              <a:defRPr/>
            </a:pPr>
            <a:endParaRPr lang="en-US" dirty="0"/>
          </a:p>
        </p:txBody>
      </p:sp>
      <p:pic>
        <p:nvPicPr>
          <p:cNvPr id="80901" name="Picture 3" descr="USB"/>
          <p:cNvPicPr>
            <a:picLocks noChangeAspect="1" noChangeArrowheads="1"/>
          </p:cNvPicPr>
          <p:nvPr/>
        </p:nvPicPr>
        <p:blipFill>
          <a:blip r:embed="rId3"/>
          <a:srcRect/>
          <a:stretch>
            <a:fillRect/>
          </a:stretch>
        </p:blipFill>
        <p:spPr bwMode="auto">
          <a:xfrm>
            <a:off x="457200" y="5486400"/>
            <a:ext cx="1981200" cy="1143000"/>
          </a:xfrm>
          <a:prstGeom prst="rect">
            <a:avLst/>
          </a:prstGeom>
          <a:noFill/>
          <a:ln w="9525">
            <a:noFill/>
            <a:miter lim="800000"/>
            <a:headEnd/>
            <a:tailEnd/>
          </a:ln>
        </p:spPr>
      </p:pic>
      <p:pic>
        <p:nvPicPr>
          <p:cNvPr id="80902" name="Picture 5" descr="P0001332"/>
          <p:cNvPicPr>
            <a:picLocks noChangeAspect="1" noChangeArrowheads="1"/>
          </p:cNvPicPr>
          <p:nvPr/>
        </p:nvPicPr>
        <p:blipFill>
          <a:blip r:embed="rId4"/>
          <a:srcRect/>
          <a:stretch>
            <a:fillRect/>
          </a:stretch>
        </p:blipFill>
        <p:spPr bwMode="auto">
          <a:xfrm>
            <a:off x="533400" y="2133600"/>
            <a:ext cx="1828800" cy="1143000"/>
          </a:xfrm>
          <a:prstGeom prst="rect">
            <a:avLst/>
          </a:prstGeom>
          <a:noFill/>
          <a:ln w="9525">
            <a:noFill/>
            <a:miter lim="800000"/>
            <a:headEnd/>
            <a:tailEnd/>
          </a:ln>
        </p:spPr>
      </p:pic>
      <p:pic>
        <p:nvPicPr>
          <p:cNvPr id="80903" name="Picture 2" descr="C:\Users\blester1\Documents\840060 2011 Utah\02 Emissions\P1000988.JPG"/>
          <p:cNvPicPr>
            <a:picLocks noChangeAspect="1" noChangeArrowheads="1"/>
          </p:cNvPicPr>
          <p:nvPr/>
        </p:nvPicPr>
        <p:blipFill>
          <a:blip r:embed="rId5"/>
          <a:srcRect/>
          <a:stretch>
            <a:fillRect/>
          </a:stretch>
        </p:blipFill>
        <p:spPr bwMode="auto">
          <a:xfrm>
            <a:off x="4546600" y="2438400"/>
            <a:ext cx="4368800" cy="3276600"/>
          </a:xfrm>
          <a:prstGeom prst="rect">
            <a:avLst/>
          </a:prstGeom>
          <a:noFill/>
          <a:ln w="9525">
            <a:noFill/>
            <a:miter lim="800000"/>
            <a:headEnd/>
            <a:tailEnd/>
          </a:ln>
        </p:spPr>
      </p:pic>
      <p:pic>
        <p:nvPicPr>
          <p:cNvPr id="80904" name="Picture 3" descr="C:\Users\blester1\Documents\840060 2011 Utah\02 Emissions\P1000992.JPG"/>
          <p:cNvPicPr>
            <a:picLocks noChangeAspect="1" noChangeArrowheads="1"/>
          </p:cNvPicPr>
          <p:nvPr/>
        </p:nvPicPr>
        <p:blipFill>
          <a:blip r:embed="rId6"/>
          <a:srcRect/>
          <a:stretch>
            <a:fillRect/>
          </a:stretch>
        </p:blipFill>
        <p:spPr bwMode="auto">
          <a:xfrm>
            <a:off x="1143000" y="3352800"/>
            <a:ext cx="2667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smtClean="0"/>
              <a:t>Cummins INSITE Introduction</a:t>
            </a:r>
          </a:p>
        </p:txBody>
      </p:sp>
      <p:sp>
        <p:nvSpPr>
          <p:cNvPr id="8" name="Text Placeholder 7"/>
          <p:cNvSpPr>
            <a:spLocks noGrp="1"/>
          </p:cNvSpPr>
          <p:nvPr>
            <p:ph type="body"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Plug grey 6 pin Deutsh connector under dash of coach</a:t>
            </a:r>
            <a:endParaRPr lang="en-US" dirty="0"/>
          </a:p>
        </p:txBody>
      </p:sp>
      <p:sp>
        <p:nvSpPr>
          <p:cNvPr id="9" name="Text Placeholder 8"/>
          <p:cNvSpPr>
            <a:spLocks noGrp="1"/>
          </p:cNvSpPr>
          <p:nvPr>
            <p:ph type="body" sz="quarter" idx="3"/>
          </p:nvPr>
        </p:nvSpPr>
        <p:spPr>
          <a:xfrm>
            <a:off x="4645025" y="1535113"/>
            <a:ext cx="4041775" cy="1055687"/>
          </a:xfrm>
        </p:spPr>
        <p:txBody>
          <a:bodyPr rtlCol="0">
            <a:normAutofit fontScale="92500" lnSpcReduction="20000"/>
          </a:bodyPr>
          <a:lstStyle/>
          <a:p>
            <a:pPr marL="0" lvl="1" eaLnBrk="1" fontAlgn="auto" hangingPunct="1">
              <a:spcAft>
                <a:spcPts val="0"/>
              </a:spcAft>
              <a:buFont typeface="Arial" pitchFamily="34" charset="0"/>
              <a:buNone/>
              <a:defRPr/>
            </a:pPr>
            <a:r>
              <a:rPr lang="en-US" sz="2600" dirty="0" smtClean="0"/>
              <a:t>Plug the USB cable into the port on the back of the computer</a:t>
            </a:r>
            <a:endParaRPr lang="en-US" dirty="0"/>
          </a:p>
        </p:txBody>
      </p:sp>
      <p:pic>
        <p:nvPicPr>
          <p:cNvPr id="82948" name="Picture 9" descr="Gillig%20Plug"/>
          <p:cNvPicPr>
            <a:picLocks noChangeAspect="1" noChangeArrowheads="1"/>
          </p:cNvPicPr>
          <p:nvPr/>
        </p:nvPicPr>
        <p:blipFill>
          <a:blip r:embed="rId3"/>
          <a:srcRect/>
          <a:stretch>
            <a:fillRect/>
          </a:stretch>
        </p:blipFill>
        <p:spPr bwMode="auto">
          <a:xfrm>
            <a:off x="457200" y="2286000"/>
            <a:ext cx="1782763" cy="1555750"/>
          </a:xfrm>
          <a:prstGeom prst="rect">
            <a:avLst/>
          </a:prstGeom>
          <a:noFill/>
          <a:ln w="9525">
            <a:noFill/>
            <a:miter lim="800000"/>
            <a:headEnd/>
            <a:tailEnd/>
          </a:ln>
        </p:spPr>
      </p:pic>
      <p:pic>
        <p:nvPicPr>
          <p:cNvPr id="82949" name="Picture 11" descr="P0001320"/>
          <p:cNvPicPr>
            <a:picLocks noChangeAspect="1" noChangeArrowheads="1"/>
          </p:cNvPicPr>
          <p:nvPr/>
        </p:nvPicPr>
        <p:blipFill>
          <a:blip r:embed="rId4"/>
          <a:srcRect/>
          <a:stretch>
            <a:fillRect/>
          </a:stretch>
        </p:blipFill>
        <p:spPr bwMode="auto">
          <a:xfrm>
            <a:off x="2057400" y="4648200"/>
            <a:ext cx="2274888" cy="1520825"/>
          </a:xfrm>
          <a:prstGeom prst="rect">
            <a:avLst/>
          </a:prstGeom>
          <a:noFill/>
          <a:ln w="9525">
            <a:noFill/>
            <a:miter lim="800000"/>
            <a:headEnd/>
            <a:tailEnd/>
          </a:ln>
        </p:spPr>
      </p:pic>
      <p:pic>
        <p:nvPicPr>
          <p:cNvPr id="82950" name="Content Placeholder 13" descr="P0001318"/>
          <p:cNvPicPr>
            <a:picLocks noGrp="1"/>
          </p:cNvPicPr>
          <p:nvPr>
            <p:ph sz="quarter" idx="4"/>
          </p:nvPr>
        </p:nvPicPr>
        <p:blipFill>
          <a:blip r:embed="rId5"/>
          <a:srcRect/>
          <a:stretch>
            <a:fillRect/>
          </a:stretch>
        </p:blipFill>
        <p:spPr>
          <a:xfrm>
            <a:off x="4841875" y="2935288"/>
            <a:ext cx="3648075" cy="2430462"/>
          </a:xfrm>
        </p:spPr>
      </p:pic>
      <p:sp>
        <p:nvSpPr>
          <p:cNvPr id="82951" name="Text Placeholder 7"/>
          <p:cNvSpPr txBox="1">
            <a:spLocks/>
          </p:cNvSpPr>
          <p:nvPr/>
        </p:nvSpPr>
        <p:spPr bwMode="auto">
          <a:xfrm>
            <a:off x="2362200" y="2438400"/>
            <a:ext cx="2592388" cy="1143000"/>
          </a:xfrm>
          <a:prstGeom prst="rect">
            <a:avLst/>
          </a:prstGeom>
          <a:noFill/>
          <a:ln w="9525">
            <a:noFill/>
            <a:miter lim="800000"/>
            <a:headEnd/>
            <a:tailEnd/>
          </a:ln>
        </p:spPr>
        <p:txBody>
          <a:bodyPr anchor="b"/>
          <a:lstStyle/>
          <a:p>
            <a:pPr>
              <a:spcBef>
                <a:spcPct val="20000"/>
              </a:spcBef>
              <a:buFont typeface="Arial" charset="0"/>
              <a:buNone/>
            </a:pPr>
            <a:r>
              <a:rPr lang="en-US" sz="1400" b="1">
                <a:latin typeface="Calibri" pitchFamily="34" charset="0"/>
              </a:rPr>
              <a:t>Gillig connection by driver’s left knee area</a:t>
            </a:r>
          </a:p>
        </p:txBody>
      </p:sp>
      <p:sp>
        <p:nvSpPr>
          <p:cNvPr id="82952" name="Text Placeholder 7"/>
          <p:cNvSpPr txBox="1">
            <a:spLocks/>
          </p:cNvSpPr>
          <p:nvPr/>
        </p:nvSpPr>
        <p:spPr bwMode="auto">
          <a:xfrm>
            <a:off x="609600" y="4267200"/>
            <a:ext cx="1752600" cy="1143000"/>
          </a:xfrm>
          <a:prstGeom prst="rect">
            <a:avLst/>
          </a:prstGeom>
          <a:noFill/>
          <a:ln w="9525">
            <a:noFill/>
            <a:miter lim="800000"/>
            <a:headEnd/>
            <a:tailEnd/>
          </a:ln>
        </p:spPr>
        <p:txBody>
          <a:bodyPr anchor="b"/>
          <a:lstStyle/>
          <a:p>
            <a:pPr>
              <a:spcBef>
                <a:spcPct val="20000"/>
              </a:spcBef>
              <a:buFont typeface="Arial" charset="0"/>
              <a:buNone/>
            </a:pPr>
            <a:r>
              <a:rPr lang="en-US" sz="1400" b="1">
                <a:latin typeface="Calibri" pitchFamily="34" charset="0"/>
              </a:rPr>
              <a:t>Optima is located behind driver’s seat on partition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smtClean="0"/>
              <a:t>Cummins INSITE Introduction</a:t>
            </a:r>
          </a:p>
        </p:txBody>
      </p:sp>
      <p:sp>
        <p:nvSpPr>
          <p:cNvPr id="84994" name="Content Placeholder 3"/>
          <p:cNvSpPr>
            <a:spLocks noGrp="1"/>
          </p:cNvSpPr>
          <p:nvPr>
            <p:ph idx="1"/>
          </p:nvPr>
        </p:nvSpPr>
        <p:spPr/>
        <p:txBody>
          <a:bodyPr/>
          <a:lstStyle/>
          <a:p>
            <a:pPr eaLnBrk="1" hangingPunct="1"/>
            <a:r>
              <a:rPr lang="en-US" smtClean="0"/>
              <a:t>Turn on the computer</a:t>
            </a:r>
          </a:p>
          <a:p>
            <a:pPr eaLnBrk="1" hangingPunct="1"/>
            <a:r>
              <a:rPr lang="en-US" smtClean="0"/>
              <a:t>Either</a:t>
            </a:r>
          </a:p>
          <a:p>
            <a:pPr lvl="1" eaLnBrk="1" hangingPunct="1"/>
            <a:r>
              <a:rPr lang="en-US" smtClean="0"/>
              <a:t>Turn the coach master switch to on position</a:t>
            </a:r>
          </a:p>
          <a:p>
            <a:pPr lvl="1" eaLnBrk="1" hangingPunct="1"/>
            <a:r>
              <a:rPr lang="en-US" smtClean="0"/>
              <a:t>Or turn the master switch on, start the coach, and continue</a:t>
            </a:r>
          </a:p>
          <a:p>
            <a:pPr eaLnBrk="1" hangingPunct="1"/>
            <a:r>
              <a:rPr lang="en-US" smtClean="0"/>
              <a:t>Double click this icon on the desktop:</a:t>
            </a:r>
          </a:p>
          <a:p>
            <a:pPr eaLnBrk="1" hangingPunct="1"/>
            <a:endParaRPr lang="en-US" smtClean="0"/>
          </a:p>
        </p:txBody>
      </p:sp>
      <p:pic>
        <p:nvPicPr>
          <p:cNvPr id="84995" name="Picture 4" descr="Cummins"/>
          <p:cNvPicPr>
            <a:picLocks noChangeAspect="1" noChangeArrowheads="1"/>
          </p:cNvPicPr>
          <p:nvPr/>
        </p:nvPicPr>
        <p:blipFill>
          <a:blip r:embed="rId3"/>
          <a:srcRect/>
          <a:stretch>
            <a:fillRect/>
          </a:stretch>
        </p:blipFill>
        <p:spPr bwMode="auto">
          <a:xfrm>
            <a:off x="3200400" y="4876800"/>
            <a:ext cx="1216025" cy="90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87042" name="Text Placeholder 6"/>
          <p:cNvSpPr>
            <a:spLocks noGrp="1"/>
          </p:cNvSpPr>
          <p:nvPr>
            <p:ph type="body" sz="half" idx="2"/>
          </p:nvPr>
        </p:nvSpPr>
        <p:spPr/>
        <p:txBody>
          <a:bodyPr/>
          <a:lstStyle/>
          <a:p>
            <a:pPr eaLnBrk="1" hangingPunct="1"/>
            <a:r>
              <a:rPr lang="en-US" sz="2000" smtClean="0"/>
              <a:t>Select the appropriate adapter from the drop down list</a:t>
            </a:r>
          </a:p>
          <a:p>
            <a:pPr eaLnBrk="1" hangingPunct="1"/>
            <a:endParaRPr lang="en-US" smtClean="0"/>
          </a:p>
          <a:p>
            <a:pPr eaLnBrk="1" hangingPunct="1"/>
            <a:endParaRPr lang="en-US" smtClean="0"/>
          </a:p>
        </p:txBody>
      </p:sp>
      <p:sp>
        <p:nvSpPr>
          <p:cNvPr id="87043" name="Line 2"/>
          <p:cNvSpPr>
            <a:spLocks noChangeShapeType="1"/>
          </p:cNvSpPr>
          <p:nvPr/>
        </p:nvSpPr>
        <p:spPr bwMode="auto">
          <a:xfrm flipV="1">
            <a:off x="6324600" y="5181600"/>
            <a:ext cx="774700" cy="609600"/>
          </a:xfrm>
          <a:prstGeom prst="line">
            <a:avLst/>
          </a:prstGeom>
          <a:noFill/>
          <a:ln w="38100">
            <a:solidFill>
              <a:srgbClr val="FF0000"/>
            </a:solidFill>
            <a:round/>
            <a:headEnd/>
            <a:tailEnd type="triangle" w="med" len="med"/>
          </a:ln>
        </p:spPr>
        <p:txBody>
          <a:bodyPr/>
          <a:lstStyle/>
          <a:p>
            <a:endParaRPr lang="en-US"/>
          </a:p>
        </p:txBody>
      </p:sp>
      <p:pic>
        <p:nvPicPr>
          <p:cNvPr id="87044" name="Content Placeholder 7" descr="Cummins"/>
          <p:cNvPicPr>
            <a:picLocks noGrp="1"/>
          </p:cNvPicPr>
          <p:nvPr>
            <p:ph idx="1"/>
          </p:nvPr>
        </p:nvPicPr>
        <p:blipFill>
          <a:blip r:embed="rId3"/>
          <a:srcRect/>
          <a:stretch>
            <a:fillRect/>
          </a:stretch>
        </p:blipFill>
        <p:spPr>
          <a:xfrm>
            <a:off x="3575050" y="1282700"/>
            <a:ext cx="5111750" cy="3833813"/>
          </a:xfrm>
        </p:spPr>
      </p:pic>
      <p:sp>
        <p:nvSpPr>
          <p:cNvPr id="87045" name="TextBox 8"/>
          <p:cNvSpPr txBox="1">
            <a:spLocks noChangeArrowheads="1"/>
          </p:cNvSpPr>
          <p:nvPr/>
        </p:nvSpPr>
        <p:spPr bwMode="auto">
          <a:xfrm>
            <a:off x="5257800" y="5715000"/>
            <a:ext cx="1905000" cy="369888"/>
          </a:xfrm>
          <a:prstGeom prst="rect">
            <a:avLst/>
          </a:prstGeom>
          <a:noFill/>
          <a:ln w="9525">
            <a:noFill/>
            <a:miter lim="800000"/>
            <a:headEnd/>
            <a:tailEnd/>
          </a:ln>
        </p:spPr>
        <p:txBody>
          <a:bodyPr>
            <a:spAutoFit/>
          </a:bodyPr>
          <a:lstStyle/>
          <a:p>
            <a:r>
              <a:rPr lang="en-US">
                <a:latin typeface="Calibri" pitchFamily="34" charset="0"/>
              </a:rPr>
              <a:t>Drop Down Menu</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89090" name="Text Placeholder 6"/>
          <p:cNvSpPr>
            <a:spLocks noGrp="1"/>
          </p:cNvSpPr>
          <p:nvPr>
            <p:ph type="body" sz="half" idx="2"/>
          </p:nvPr>
        </p:nvSpPr>
        <p:spPr/>
        <p:txBody>
          <a:bodyPr/>
          <a:lstStyle/>
          <a:p>
            <a:pPr eaLnBrk="1" hangingPunct="1"/>
            <a:r>
              <a:rPr lang="en-US" sz="2000" smtClean="0"/>
              <a:t>From the menu bar at top of the screen select the Tools Menu.</a:t>
            </a:r>
          </a:p>
          <a:p>
            <a:pPr eaLnBrk="1" hangingPunct="1"/>
            <a:r>
              <a:rPr lang="en-US" sz="2000" smtClean="0"/>
              <a:t>From the Tools Menu, select Connect to ECM</a:t>
            </a:r>
          </a:p>
          <a:p>
            <a:pPr eaLnBrk="1" hangingPunct="1"/>
            <a:endParaRPr lang="en-US" smtClean="0"/>
          </a:p>
          <a:p>
            <a:pPr eaLnBrk="1" hangingPunct="1"/>
            <a:endParaRPr lang="en-US" smtClean="0"/>
          </a:p>
        </p:txBody>
      </p:sp>
      <p:pic>
        <p:nvPicPr>
          <p:cNvPr id="89091" name="Content Placeholder 10" descr="Cummins1"/>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91138" name="Text Placeholder 6"/>
          <p:cNvSpPr>
            <a:spLocks noGrp="1"/>
          </p:cNvSpPr>
          <p:nvPr>
            <p:ph type="body" sz="half" idx="2"/>
          </p:nvPr>
        </p:nvSpPr>
        <p:spPr/>
        <p:txBody>
          <a:bodyPr/>
          <a:lstStyle/>
          <a:p>
            <a:pPr eaLnBrk="1" hangingPunct="1"/>
            <a:r>
              <a:rPr lang="en-US" sz="2000" smtClean="0"/>
              <a:t>The Connect dialog box will pop-up, click the Connect button.</a:t>
            </a:r>
            <a:endParaRPr lang="en-US" smtClean="0"/>
          </a:p>
          <a:p>
            <a:pPr eaLnBrk="1" hangingPunct="1"/>
            <a:endParaRPr lang="en-US" smtClean="0"/>
          </a:p>
        </p:txBody>
      </p:sp>
      <p:pic>
        <p:nvPicPr>
          <p:cNvPr id="91139" name="Content Placeholder 5" descr="Cummins2"/>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EGR / Crankcase Ventilation Systems</a:t>
            </a:r>
            <a:endParaRPr lang="en-US" dirty="0"/>
          </a:p>
        </p:txBody>
      </p:sp>
      <p:sp>
        <p:nvSpPr>
          <p:cNvPr id="19458" name="Content Placeholder 2"/>
          <p:cNvSpPr>
            <a:spLocks noGrp="1"/>
          </p:cNvSpPr>
          <p:nvPr>
            <p:ph idx="1"/>
          </p:nvPr>
        </p:nvSpPr>
        <p:spPr/>
        <p:txBody>
          <a:bodyPr/>
          <a:lstStyle/>
          <a:p>
            <a:pPr eaLnBrk="1" hangingPunct="1"/>
            <a:r>
              <a:rPr lang="en-US" smtClean="0"/>
              <a:t>Installed on 2005/2006 Buses at UTA</a:t>
            </a:r>
          </a:p>
          <a:p>
            <a:pPr eaLnBrk="1" hangingPunct="1"/>
            <a:r>
              <a:rPr lang="en-US" smtClean="0"/>
              <a:t>We will walkthrough documentation from Cummins Quickserve for a 2006 ISB Engine (#46573883)</a:t>
            </a:r>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93186" name="Text Placeholder 6"/>
          <p:cNvSpPr>
            <a:spLocks noGrp="1"/>
          </p:cNvSpPr>
          <p:nvPr>
            <p:ph type="body" sz="half" idx="2"/>
          </p:nvPr>
        </p:nvSpPr>
        <p:spPr/>
        <p:txBody>
          <a:bodyPr/>
          <a:lstStyle/>
          <a:p>
            <a:pPr eaLnBrk="1" hangingPunct="1"/>
            <a:r>
              <a:rPr lang="en-US" sz="2000" smtClean="0"/>
              <a:t>A new work order window will open, click on cancel.</a:t>
            </a:r>
            <a:endParaRPr lang="en-US" smtClean="0"/>
          </a:p>
          <a:p>
            <a:pPr eaLnBrk="1" hangingPunct="1"/>
            <a:endParaRPr lang="en-US" smtClean="0"/>
          </a:p>
        </p:txBody>
      </p:sp>
      <p:pic>
        <p:nvPicPr>
          <p:cNvPr id="93187" name="Content Placeholder 7" descr="Cummins5"/>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95234" name="Text Placeholder 6"/>
          <p:cNvSpPr>
            <a:spLocks noGrp="1"/>
          </p:cNvSpPr>
          <p:nvPr>
            <p:ph type="body" sz="half" idx="2"/>
          </p:nvPr>
        </p:nvSpPr>
        <p:spPr/>
        <p:txBody>
          <a:bodyPr/>
          <a:lstStyle/>
          <a:p>
            <a:pPr eaLnBrk="1" hangingPunct="1"/>
            <a:r>
              <a:rPr lang="en-US" sz="2000" smtClean="0"/>
              <a:t>Click on the Fault Codes button to display fault codes.</a:t>
            </a:r>
          </a:p>
          <a:p>
            <a:pPr eaLnBrk="1" hangingPunct="1"/>
            <a:endParaRPr lang="en-US" smtClean="0"/>
          </a:p>
        </p:txBody>
      </p:sp>
      <p:pic>
        <p:nvPicPr>
          <p:cNvPr id="95235" name="Content Placeholder 5" descr="Cummins7"/>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97282" name="Text Placeholder 6"/>
          <p:cNvSpPr>
            <a:spLocks noGrp="1"/>
          </p:cNvSpPr>
          <p:nvPr>
            <p:ph type="body" sz="half" idx="2"/>
          </p:nvPr>
        </p:nvSpPr>
        <p:spPr>
          <a:xfrm>
            <a:off x="457200" y="838200"/>
            <a:ext cx="3008313" cy="5791200"/>
          </a:xfrm>
        </p:spPr>
        <p:txBody>
          <a:bodyPr/>
          <a:lstStyle/>
          <a:p>
            <a:pPr eaLnBrk="1" hangingPunct="1"/>
            <a:r>
              <a:rPr lang="en-US" sz="2000" smtClean="0"/>
              <a:t>Click on the Data Monitor button to open the data monitor.</a:t>
            </a:r>
          </a:p>
          <a:p>
            <a:pPr eaLnBrk="1" hangingPunct="1"/>
            <a:r>
              <a:rPr lang="en-US" sz="2000" smtClean="0"/>
              <a:t>Select the items you wish to view from the list and press the start button. </a:t>
            </a:r>
          </a:p>
          <a:p>
            <a:pPr eaLnBrk="1" hangingPunct="1"/>
            <a:endParaRPr lang="en-US" sz="2000" smtClean="0"/>
          </a:p>
          <a:p>
            <a:pPr eaLnBrk="1" hangingPunct="1"/>
            <a:endParaRPr lang="en-US" sz="2000" smtClean="0"/>
          </a:p>
          <a:p>
            <a:pPr eaLnBrk="1" hangingPunct="1"/>
            <a:r>
              <a:rPr lang="en-US" sz="2000" smtClean="0"/>
              <a:t>The button with the red circle will start recording data for future reference.  (To view live data simply press the play button.)  To stop a recording press the stop button.</a:t>
            </a:r>
          </a:p>
          <a:p>
            <a:pPr eaLnBrk="1" hangingPunct="1"/>
            <a:endParaRPr lang="en-US" smtClean="0"/>
          </a:p>
        </p:txBody>
      </p:sp>
      <p:pic>
        <p:nvPicPr>
          <p:cNvPr id="97283" name="Content Placeholder 7" descr="Cummins8"/>
          <p:cNvPicPr>
            <a:picLocks noGrp="1"/>
          </p:cNvPicPr>
          <p:nvPr>
            <p:ph idx="1"/>
          </p:nvPr>
        </p:nvPicPr>
        <p:blipFill>
          <a:blip r:embed="rId3"/>
          <a:srcRect/>
          <a:stretch>
            <a:fillRect/>
          </a:stretch>
        </p:blipFill>
        <p:spPr>
          <a:xfrm>
            <a:off x="3575050" y="1282700"/>
            <a:ext cx="5111750" cy="3833813"/>
          </a:xfrm>
        </p:spPr>
      </p:pic>
      <p:pic>
        <p:nvPicPr>
          <p:cNvPr id="97284" name="Picture 8" descr="Start"/>
          <p:cNvPicPr>
            <a:picLocks noChangeAspect="1" noChangeArrowheads="1"/>
          </p:cNvPicPr>
          <p:nvPr/>
        </p:nvPicPr>
        <p:blipFill>
          <a:blip r:embed="rId4"/>
          <a:srcRect/>
          <a:stretch>
            <a:fillRect/>
          </a:stretch>
        </p:blipFill>
        <p:spPr bwMode="auto">
          <a:xfrm>
            <a:off x="609600" y="2895600"/>
            <a:ext cx="2143125"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99330" name="Text Placeholder 6"/>
          <p:cNvSpPr>
            <a:spLocks noGrp="1"/>
          </p:cNvSpPr>
          <p:nvPr>
            <p:ph type="body" sz="half" idx="2"/>
          </p:nvPr>
        </p:nvSpPr>
        <p:spPr/>
        <p:txBody>
          <a:bodyPr/>
          <a:lstStyle/>
          <a:p>
            <a:pPr eaLnBrk="1" hangingPunct="1"/>
            <a:r>
              <a:rPr lang="en-US" sz="2000" smtClean="0"/>
              <a:t>To perform tests press the ECM Diagnostic Tests button.</a:t>
            </a:r>
          </a:p>
          <a:p>
            <a:pPr eaLnBrk="1" hangingPunct="1"/>
            <a:r>
              <a:rPr lang="en-US" sz="2000" smtClean="0"/>
              <a:t>Select test from list and press start.</a:t>
            </a:r>
          </a:p>
          <a:p>
            <a:pPr eaLnBrk="1" hangingPunct="1"/>
            <a:endParaRPr lang="en-US" smtClean="0"/>
          </a:p>
        </p:txBody>
      </p:sp>
      <p:pic>
        <p:nvPicPr>
          <p:cNvPr id="99331" name="Content Placeholder 9" descr="Cummins9"/>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101378" name="Text Placeholder 6"/>
          <p:cNvSpPr>
            <a:spLocks noGrp="1"/>
          </p:cNvSpPr>
          <p:nvPr>
            <p:ph type="body" sz="half" idx="2"/>
          </p:nvPr>
        </p:nvSpPr>
        <p:spPr/>
        <p:txBody>
          <a:bodyPr/>
          <a:lstStyle/>
          <a:p>
            <a:pPr eaLnBrk="1" hangingPunct="1"/>
            <a:r>
              <a:rPr lang="en-US" sz="2000" smtClean="0"/>
              <a:t>Here  is the screen for the cylinder cut-out test.</a:t>
            </a:r>
          </a:p>
          <a:p>
            <a:pPr eaLnBrk="1" hangingPunct="1"/>
            <a:endParaRPr lang="en-US" smtClean="0"/>
          </a:p>
        </p:txBody>
      </p:sp>
      <p:pic>
        <p:nvPicPr>
          <p:cNvPr id="101379" name="Content Placeholder 5" descr="Cummins10"/>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103426" name="Text Placeholder 6"/>
          <p:cNvSpPr>
            <a:spLocks noGrp="1"/>
          </p:cNvSpPr>
          <p:nvPr>
            <p:ph type="body" sz="half" idx="2"/>
          </p:nvPr>
        </p:nvSpPr>
        <p:spPr/>
        <p:txBody>
          <a:bodyPr/>
          <a:lstStyle/>
          <a:p>
            <a:pPr eaLnBrk="1" hangingPunct="1"/>
            <a:r>
              <a:rPr lang="en-US" sz="2000" smtClean="0"/>
              <a:t>Press Advanced ECM Data button for additional information available.</a:t>
            </a:r>
          </a:p>
          <a:p>
            <a:pPr eaLnBrk="1" hangingPunct="1"/>
            <a:endParaRPr lang="en-US" smtClean="0"/>
          </a:p>
        </p:txBody>
      </p:sp>
      <p:pic>
        <p:nvPicPr>
          <p:cNvPr id="103427" name="Content Placeholder 7" descr="Cummins11"/>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105474" name="Text Placeholder 6"/>
          <p:cNvSpPr>
            <a:spLocks noGrp="1"/>
          </p:cNvSpPr>
          <p:nvPr>
            <p:ph type="body" sz="half" idx="2"/>
          </p:nvPr>
        </p:nvSpPr>
        <p:spPr/>
        <p:txBody>
          <a:bodyPr/>
          <a:lstStyle/>
          <a:p>
            <a:pPr eaLnBrk="1" hangingPunct="1"/>
            <a:r>
              <a:rPr lang="en-US" sz="2000" smtClean="0"/>
              <a:t>Press Features and Parameters button to change system settings.</a:t>
            </a:r>
          </a:p>
          <a:p>
            <a:pPr eaLnBrk="1" hangingPunct="1"/>
            <a:endParaRPr lang="en-US" smtClean="0"/>
          </a:p>
        </p:txBody>
      </p:sp>
      <p:pic>
        <p:nvPicPr>
          <p:cNvPr id="105475" name="Content Placeholder 8" descr="Cummins12"/>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107522" name="Text Placeholder 6"/>
          <p:cNvSpPr>
            <a:spLocks noGrp="1"/>
          </p:cNvSpPr>
          <p:nvPr>
            <p:ph type="body" sz="half" idx="2"/>
          </p:nvPr>
        </p:nvSpPr>
        <p:spPr/>
        <p:txBody>
          <a:bodyPr/>
          <a:lstStyle/>
          <a:p>
            <a:pPr eaLnBrk="1" hangingPunct="1"/>
            <a:r>
              <a:rPr lang="en-US" sz="2000" smtClean="0"/>
              <a:t>Press Trip information button to view fuel economy and other trip data.</a:t>
            </a:r>
          </a:p>
          <a:p>
            <a:pPr eaLnBrk="1" hangingPunct="1"/>
            <a:endParaRPr lang="en-US" smtClean="0"/>
          </a:p>
        </p:txBody>
      </p:sp>
      <p:pic>
        <p:nvPicPr>
          <p:cNvPr id="107523" name="Content Placeholder 5" descr="Cummins13"/>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273050"/>
            <a:ext cx="5943600" cy="488950"/>
          </a:xfrm>
        </p:spPr>
        <p:txBody>
          <a:bodyPr/>
          <a:lstStyle/>
          <a:p>
            <a:pPr eaLnBrk="1" hangingPunct="1"/>
            <a:r>
              <a:rPr lang="en-US" sz="3200" smtClean="0"/>
              <a:t>Cummins INSITE Introduction</a:t>
            </a:r>
          </a:p>
        </p:txBody>
      </p:sp>
      <p:sp>
        <p:nvSpPr>
          <p:cNvPr id="109570" name="Text Placeholder 6"/>
          <p:cNvSpPr>
            <a:spLocks noGrp="1"/>
          </p:cNvSpPr>
          <p:nvPr>
            <p:ph type="body" sz="half" idx="2"/>
          </p:nvPr>
        </p:nvSpPr>
        <p:spPr/>
        <p:txBody>
          <a:bodyPr/>
          <a:lstStyle/>
          <a:p>
            <a:pPr eaLnBrk="1" hangingPunct="1"/>
            <a:r>
              <a:rPr lang="en-US" sz="2000" smtClean="0"/>
              <a:t>Press Trip information button to view fuel economy and other trip data.</a:t>
            </a:r>
          </a:p>
          <a:p>
            <a:pPr eaLnBrk="1" hangingPunct="1"/>
            <a:endParaRPr lang="en-US" smtClean="0"/>
          </a:p>
        </p:txBody>
      </p:sp>
      <p:pic>
        <p:nvPicPr>
          <p:cNvPr id="109571" name="Content Placeholder 5" descr="Cummins13"/>
          <p:cNvPicPr>
            <a:picLocks noGrp="1"/>
          </p:cNvPicPr>
          <p:nvPr>
            <p:ph idx="1"/>
          </p:nvPr>
        </p:nvPicPr>
        <p:blipFill>
          <a:blip r:embed="rId3"/>
          <a:srcRect/>
          <a:stretch>
            <a:fillRect/>
          </a:stretch>
        </p:blipFill>
        <p:spPr>
          <a:xfrm>
            <a:off x="3575050" y="1282700"/>
            <a:ext cx="5111750" cy="383381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smtClean="0"/>
              <a:t>DDDL Introduction</a:t>
            </a:r>
          </a:p>
        </p:txBody>
      </p:sp>
      <p:sp>
        <p:nvSpPr>
          <p:cNvPr id="8" name="Text Placeholder 7"/>
          <p:cNvSpPr>
            <a:spLocks noGrp="1"/>
          </p:cNvSpPr>
          <p:nvPr>
            <p:ph type="body"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Need 6/9 pin Deutsch cable, NEXIQ Technologies USB Link, USB Cable</a:t>
            </a:r>
          </a:p>
          <a:p>
            <a:pPr eaLnBrk="1" fontAlgn="auto" hangingPunct="1">
              <a:spcAft>
                <a:spcPts val="0"/>
              </a:spcAft>
              <a:buFont typeface="Arial" pitchFamily="34" charset="0"/>
              <a:buNone/>
              <a:defRPr/>
            </a:pPr>
            <a:endParaRPr lang="en-US" dirty="0"/>
          </a:p>
        </p:txBody>
      </p:sp>
      <p:sp>
        <p:nvSpPr>
          <p:cNvPr id="111619" name="Content Placeholder 2"/>
          <p:cNvSpPr>
            <a:spLocks noGrp="1"/>
          </p:cNvSpPr>
          <p:nvPr>
            <p:ph sz="half" idx="2"/>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9" name="Text Placeholder 8"/>
          <p:cNvSpPr>
            <a:spLocks noGrp="1"/>
          </p:cNvSpPr>
          <p:nvPr>
            <p:ph type="body" sz="quarter" idx="3"/>
          </p:nvPr>
        </p:nvSpPr>
        <p:spPr>
          <a:xfrm>
            <a:off x="4645025" y="1535113"/>
            <a:ext cx="4041775" cy="1055687"/>
          </a:xfrm>
        </p:spPr>
        <p:txBody>
          <a:bodyPr rtlCol="0">
            <a:normAutofit fontScale="70000" lnSpcReduction="20000"/>
          </a:bodyPr>
          <a:lstStyle/>
          <a:p>
            <a:pPr marL="0" lvl="1" eaLnBrk="1" fontAlgn="auto" hangingPunct="1">
              <a:spcAft>
                <a:spcPts val="0"/>
              </a:spcAft>
              <a:buFont typeface="Arial" pitchFamily="34" charset="0"/>
              <a:buNone/>
              <a:defRPr/>
            </a:pPr>
            <a:r>
              <a:rPr lang="en-US" sz="2600" dirty="0" smtClean="0"/>
              <a:t>Build connector:  Assemble 6/9 pin serial connection to the end of DPA 4, and USB cable to other end of the Dearborn Group DPA 4 USB.</a:t>
            </a:r>
          </a:p>
          <a:p>
            <a:pPr eaLnBrk="1" fontAlgn="auto" hangingPunct="1">
              <a:spcAft>
                <a:spcPts val="0"/>
              </a:spcAft>
              <a:buFont typeface="Arial" pitchFamily="34" charset="0"/>
              <a:buNone/>
              <a:defRPr/>
            </a:pPr>
            <a:endParaRPr lang="en-US" dirty="0"/>
          </a:p>
        </p:txBody>
      </p:sp>
      <p:pic>
        <p:nvPicPr>
          <p:cNvPr id="111621" name="Picture 3" descr="USB"/>
          <p:cNvPicPr>
            <a:picLocks noChangeAspect="1" noChangeArrowheads="1"/>
          </p:cNvPicPr>
          <p:nvPr/>
        </p:nvPicPr>
        <p:blipFill>
          <a:blip r:embed="rId3"/>
          <a:srcRect/>
          <a:stretch>
            <a:fillRect/>
          </a:stretch>
        </p:blipFill>
        <p:spPr bwMode="auto">
          <a:xfrm>
            <a:off x="457200" y="5486400"/>
            <a:ext cx="1981200" cy="1143000"/>
          </a:xfrm>
          <a:prstGeom prst="rect">
            <a:avLst/>
          </a:prstGeom>
          <a:noFill/>
          <a:ln w="9525">
            <a:noFill/>
            <a:miter lim="800000"/>
            <a:headEnd/>
            <a:tailEnd/>
          </a:ln>
        </p:spPr>
      </p:pic>
      <p:pic>
        <p:nvPicPr>
          <p:cNvPr id="111622" name="Picture 5" descr="P0001332"/>
          <p:cNvPicPr>
            <a:picLocks noChangeAspect="1" noChangeArrowheads="1"/>
          </p:cNvPicPr>
          <p:nvPr/>
        </p:nvPicPr>
        <p:blipFill>
          <a:blip r:embed="rId4"/>
          <a:srcRect/>
          <a:stretch>
            <a:fillRect/>
          </a:stretch>
        </p:blipFill>
        <p:spPr bwMode="auto">
          <a:xfrm>
            <a:off x="533400" y="2133600"/>
            <a:ext cx="1828800" cy="1143000"/>
          </a:xfrm>
          <a:prstGeom prst="rect">
            <a:avLst/>
          </a:prstGeom>
          <a:noFill/>
          <a:ln w="9525">
            <a:noFill/>
            <a:miter lim="800000"/>
            <a:headEnd/>
            <a:tailEnd/>
          </a:ln>
        </p:spPr>
      </p:pic>
      <p:pic>
        <p:nvPicPr>
          <p:cNvPr id="111623" name="Picture 2" descr="C:\Users\blester1\Documents\840060 2011 Utah\02 Emissions\P1000988.JPG"/>
          <p:cNvPicPr>
            <a:picLocks noChangeAspect="1" noChangeArrowheads="1"/>
          </p:cNvPicPr>
          <p:nvPr/>
        </p:nvPicPr>
        <p:blipFill>
          <a:blip r:embed="rId5"/>
          <a:srcRect/>
          <a:stretch>
            <a:fillRect/>
          </a:stretch>
        </p:blipFill>
        <p:spPr bwMode="auto">
          <a:xfrm>
            <a:off x="4546600" y="2438400"/>
            <a:ext cx="4368800" cy="3276600"/>
          </a:xfrm>
          <a:prstGeom prst="rect">
            <a:avLst/>
          </a:prstGeom>
          <a:noFill/>
          <a:ln w="9525">
            <a:noFill/>
            <a:miter lim="800000"/>
            <a:headEnd/>
            <a:tailEnd/>
          </a:ln>
        </p:spPr>
      </p:pic>
      <p:pic>
        <p:nvPicPr>
          <p:cNvPr id="111624" name="Picture 3" descr="C:\Users\blester1\Documents\840060 2011 Utah\02 Emissions\P1000992.JPG"/>
          <p:cNvPicPr>
            <a:picLocks noChangeAspect="1" noChangeArrowheads="1"/>
          </p:cNvPicPr>
          <p:nvPr/>
        </p:nvPicPr>
        <p:blipFill>
          <a:blip r:embed="rId6"/>
          <a:srcRect/>
          <a:stretch>
            <a:fillRect/>
          </a:stretch>
        </p:blipFill>
        <p:spPr bwMode="auto">
          <a:xfrm>
            <a:off x="1143000" y="3352800"/>
            <a:ext cx="2667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EGR / Crankcase Ventilation Systems</a:t>
            </a:r>
            <a:br>
              <a:rPr lang="en-US" dirty="0" smtClean="0"/>
            </a:br>
            <a:r>
              <a:rPr lang="en-US" dirty="0" smtClean="0"/>
              <a:t/>
            </a:r>
            <a:br>
              <a:rPr lang="en-US" dirty="0" smtClean="0"/>
            </a:br>
            <a:r>
              <a:rPr lang="en-US" dirty="0" smtClean="0"/>
              <a:t/>
            </a:r>
            <a:br>
              <a:rPr lang="en-US" dirty="0" smtClean="0"/>
            </a:br>
            <a:r>
              <a:rPr lang="en-US" sz="5300" dirty="0" smtClean="0"/>
              <a:t>Operations</a:t>
            </a:r>
            <a:endParaRPr lang="en-US" sz="53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pPr eaLnBrk="1" hangingPunct="1"/>
            <a:r>
              <a:rPr lang="en-US" smtClean="0"/>
              <a:t>DDDL Introduction</a:t>
            </a:r>
          </a:p>
        </p:txBody>
      </p:sp>
      <p:sp>
        <p:nvSpPr>
          <p:cNvPr id="8" name="Text Placeholder 7"/>
          <p:cNvSpPr>
            <a:spLocks noGrp="1"/>
          </p:cNvSpPr>
          <p:nvPr>
            <p:ph type="body" idx="1"/>
          </p:nvPr>
        </p:nvSpPr>
        <p:spPr/>
        <p:txBody>
          <a:bodyPr rtlCol="0">
            <a:normAutofit fontScale="92500" lnSpcReduction="20000"/>
          </a:bodyPr>
          <a:lstStyle/>
          <a:p>
            <a:pPr eaLnBrk="1" fontAlgn="auto" hangingPunct="1">
              <a:spcAft>
                <a:spcPts val="0"/>
              </a:spcAft>
              <a:buFont typeface="Arial" pitchFamily="34" charset="0"/>
              <a:buNone/>
              <a:defRPr/>
            </a:pPr>
            <a:r>
              <a:rPr lang="en-US" dirty="0" smtClean="0"/>
              <a:t>Plug grey 6 pin Deutsh connector under dash of coach</a:t>
            </a:r>
            <a:endParaRPr lang="en-US" dirty="0"/>
          </a:p>
        </p:txBody>
      </p:sp>
      <p:sp>
        <p:nvSpPr>
          <p:cNvPr id="9" name="Text Placeholder 8"/>
          <p:cNvSpPr>
            <a:spLocks noGrp="1"/>
          </p:cNvSpPr>
          <p:nvPr>
            <p:ph type="body" sz="quarter" idx="3"/>
          </p:nvPr>
        </p:nvSpPr>
        <p:spPr>
          <a:xfrm>
            <a:off x="4645025" y="1535113"/>
            <a:ext cx="4041775" cy="1055687"/>
          </a:xfrm>
        </p:spPr>
        <p:txBody>
          <a:bodyPr rtlCol="0">
            <a:normAutofit fontScale="92500" lnSpcReduction="20000"/>
          </a:bodyPr>
          <a:lstStyle/>
          <a:p>
            <a:pPr marL="0" lvl="1" eaLnBrk="1" fontAlgn="auto" hangingPunct="1">
              <a:spcAft>
                <a:spcPts val="0"/>
              </a:spcAft>
              <a:buFont typeface="Arial" pitchFamily="34" charset="0"/>
              <a:buNone/>
              <a:defRPr/>
            </a:pPr>
            <a:r>
              <a:rPr lang="en-US" sz="2600" dirty="0" smtClean="0"/>
              <a:t>Plug the USB cable into the port on the back of the computer</a:t>
            </a:r>
            <a:endParaRPr lang="en-US" dirty="0"/>
          </a:p>
        </p:txBody>
      </p:sp>
      <p:pic>
        <p:nvPicPr>
          <p:cNvPr id="113668" name="Picture 9" descr="Gillig%20Plug"/>
          <p:cNvPicPr>
            <a:picLocks noChangeAspect="1" noChangeArrowheads="1"/>
          </p:cNvPicPr>
          <p:nvPr/>
        </p:nvPicPr>
        <p:blipFill>
          <a:blip r:embed="rId3"/>
          <a:srcRect/>
          <a:stretch>
            <a:fillRect/>
          </a:stretch>
        </p:blipFill>
        <p:spPr bwMode="auto">
          <a:xfrm>
            <a:off x="457200" y="2286000"/>
            <a:ext cx="1782763" cy="1555750"/>
          </a:xfrm>
          <a:prstGeom prst="rect">
            <a:avLst/>
          </a:prstGeom>
          <a:noFill/>
          <a:ln w="9525">
            <a:noFill/>
            <a:miter lim="800000"/>
            <a:headEnd/>
            <a:tailEnd/>
          </a:ln>
        </p:spPr>
      </p:pic>
      <p:pic>
        <p:nvPicPr>
          <p:cNvPr id="113669" name="Content Placeholder 13" descr="P0001318"/>
          <p:cNvPicPr>
            <a:picLocks noGrp="1"/>
          </p:cNvPicPr>
          <p:nvPr>
            <p:ph sz="quarter" idx="4"/>
          </p:nvPr>
        </p:nvPicPr>
        <p:blipFill>
          <a:blip r:embed="rId4"/>
          <a:srcRect/>
          <a:stretch>
            <a:fillRect/>
          </a:stretch>
        </p:blipFill>
        <p:spPr>
          <a:xfrm>
            <a:off x="4841875" y="2935288"/>
            <a:ext cx="3648075" cy="2430462"/>
          </a:xfrm>
        </p:spPr>
      </p:pic>
      <p:sp>
        <p:nvSpPr>
          <p:cNvPr id="113670" name="Text Placeholder 7"/>
          <p:cNvSpPr txBox="1">
            <a:spLocks/>
          </p:cNvSpPr>
          <p:nvPr/>
        </p:nvSpPr>
        <p:spPr bwMode="auto">
          <a:xfrm>
            <a:off x="2362200" y="2438400"/>
            <a:ext cx="2592388" cy="1143000"/>
          </a:xfrm>
          <a:prstGeom prst="rect">
            <a:avLst/>
          </a:prstGeom>
          <a:noFill/>
          <a:ln w="9525">
            <a:noFill/>
            <a:miter lim="800000"/>
            <a:headEnd/>
            <a:tailEnd/>
          </a:ln>
        </p:spPr>
        <p:txBody>
          <a:bodyPr anchor="b"/>
          <a:lstStyle/>
          <a:p>
            <a:pPr>
              <a:spcBef>
                <a:spcPct val="20000"/>
              </a:spcBef>
              <a:buFont typeface="Arial" charset="0"/>
              <a:buNone/>
            </a:pPr>
            <a:r>
              <a:rPr lang="en-US" sz="1400" b="1">
                <a:latin typeface="Calibri" pitchFamily="34" charset="0"/>
              </a:rPr>
              <a:t>Gillig connection by driver’s left knee area</a:t>
            </a:r>
          </a:p>
        </p:txBody>
      </p:sp>
      <p:sp>
        <p:nvSpPr>
          <p:cNvPr id="113671" name="Text Placeholder 7"/>
          <p:cNvSpPr txBox="1">
            <a:spLocks/>
          </p:cNvSpPr>
          <p:nvPr/>
        </p:nvSpPr>
        <p:spPr bwMode="auto">
          <a:xfrm>
            <a:off x="381000" y="4267200"/>
            <a:ext cx="1752600" cy="1676400"/>
          </a:xfrm>
          <a:prstGeom prst="rect">
            <a:avLst/>
          </a:prstGeom>
          <a:noFill/>
          <a:ln w="9525">
            <a:noFill/>
            <a:miter lim="800000"/>
            <a:headEnd/>
            <a:tailEnd/>
          </a:ln>
        </p:spPr>
        <p:txBody>
          <a:bodyPr anchor="b"/>
          <a:lstStyle/>
          <a:p>
            <a:pPr>
              <a:spcBef>
                <a:spcPct val="20000"/>
              </a:spcBef>
            </a:pPr>
            <a:r>
              <a:rPr lang="en-US" sz="1400" b="1">
                <a:latin typeface="Calibri" pitchFamily="34" charset="0"/>
              </a:rPr>
              <a:t>MCI is located by driver’s right knee area. (04000 use 6 pin grey connector, 05000 use 9 pin black connector)</a:t>
            </a:r>
          </a:p>
          <a:p>
            <a:pPr>
              <a:spcBef>
                <a:spcPct val="20000"/>
              </a:spcBef>
              <a:buFont typeface="Arial" charset="0"/>
              <a:buNone/>
            </a:pPr>
            <a:endParaRPr lang="en-US" sz="1400" b="1">
              <a:latin typeface="Calibri" pitchFamily="34" charset="0"/>
            </a:endParaRPr>
          </a:p>
        </p:txBody>
      </p:sp>
      <p:pic>
        <p:nvPicPr>
          <p:cNvPr id="113672" name="Picture 10" descr="MCI%20plug"/>
          <p:cNvPicPr>
            <a:picLocks noChangeAspect="1" noChangeArrowheads="1"/>
          </p:cNvPicPr>
          <p:nvPr/>
        </p:nvPicPr>
        <p:blipFill>
          <a:blip r:embed="rId5"/>
          <a:srcRect/>
          <a:stretch>
            <a:fillRect/>
          </a:stretch>
        </p:blipFill>
        <p:spPr bwMode="auto">
          <a:xfrm>
            <a:off x="2133600" y="4343400"/>
            <a:ext cx="22098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DDDL Introduction</a:t>
            </a:r>
          </a:p>
        </p:txBody>
      </p:sp>
      <p:sp>
        <p:nvSpPr>
          <p:cNvPr id="115714" name="Content Placeholder 3"/>
          <p:cNvSpPr>
            <a:spLocks noGrp="1"/>
          </p:cNvSpPr>
          <p:nvPr>
            <p:ph idx="1"/>
          </p:nvPr>
        </p:nvSpPr>
        <p:spPr/>
        <p:txBody>
          <a:bodyPr/>
          <a:lstStyle/>
          <a:p>
            <a:pPr eaLnBrk="1" hangingPunct="1"/>
            <a:r>
              <a:rPr lang="en-US" smtClean="0"/>
              <a:t>Turn on the computer</a:t>
            </a:r>
          </a:p>
          <a:p>
            <a:pPr eaLnBrk="1" hangingPunct="1"/>
            <a:r>
              <a:rPr lang="en-US" smtClean="0"/>
              <a:t>Either</a:t>
            </a:r>
          </a:p>
          <a:p>
            <a:pPr lvl="1" eaLnBrk="1" hangingPunct="1"/>
            <a:r>
              <a:rPr lang="en-US" smtClean="0"/>
              <a:t>Turn the coach master switch to on position</a:t>
            </a:r>
          </a:p>
          <a:p>
            <a:pPr lvl="1" eaLnBrk="1" hangingPunct="1"/>
            <a:r>
              <a:rPr lang="en-US" smtClean="0"/>
              <a:t>Or turn the master switch on, start the coach, and continue</a:t>
            </a:r>
          </a:p>
          <a:p>
            <a:pPr eaLnBrk="1" hangingPunct="1"/>
            <a:r>
              <a:rPr lang="en-US" smtClean="0"/>
              <a:t>Double click this icon on the desktop:</a:t>
            </a:r>
          </a:p>
          <a:p>
            <a:pPr eaLnBrk="1" hangingPunct="1"/>
            <a:endParaRPr lang="en-US" smtClean="0"/>
          </a:p>
        </p:txBody>
      </p:sp>
      <p:pic>
        <p:nvPicPr>
          <p:cNvPr id="115715" name="Picture 5" descr="Detroit"/>
          <p:cNvPicPr>
            <a:picLocks noChangeAspect="1" noChangeArrowheads="1"/>
          </p:cNvPicPr>
          <p:nvPr/>
        </p:nvPicPr>
        <p:blipFill>
          <a:blip r:embed="rId3"/>
          <a:srcRect/>
          <a:stretch>
            <a:fillRect/>
          </a:stretch>
        </p:blipFill>
        <p:spPr bwMode="auto">
          <a:xfrm>
            <a:off x="3352800" y="4953000"/>
            <a:ext cx="1123950"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273050"/>
            <a:ext cx="8382000" cy="488950"/>
          </a:xfrm>
        </p:spPr>
        <p:txBody>
          <a:bodyPr/>
          <a:lstStyle/>
          <a:p>
            <a:pPr eaLnBrk="1" hangingPunct="1"/>
            <a:r>
              <a:rPr lang="en-US" sz="3200" smtClean="0"/>
              <a:t>Detroit Diesel Diagnostic Link Introduction</a:t>
            </a:r>
          </a:p>
        </p:txBody>
      </p:sp>
      <p:sp>
        <p:nvSpPr>
          <p:cNvPr id="117762" name="Text Placeholder 6"/>
          <p:cNvSpPr>
            <a:spLocks noGrp="1"/>
          </p:cNvSpPr>
          <p:nvPr>
            <p:ph type="body" sz="half" idx="2"/>
          </p:nvPr>
        </p:nvSpPr>
        <p:spPr/>
        <p:txBody>
          <a:bodyPr/>
          <a:lstStyle/>
          <a:p>
            <a:pPr eaLnBrk="1" hangingPunct="1"/>
            <a:r>
              <a:rPr lang="en-US" sz="2000" smtClean="0"/>
              <a:t/>
            </a:r>
            <a:br>
              <a:rPr lang="en-US" sz="2000" smtClean="0"/>
            </a:br>
            <a:r>
              <a:rPr lang="en-US" sz="2000" smtClean="0"/>
              <a:t>On the “Toolbar” there are two boxes indicating connection status and code status.</a:t>
            </a:r>
          </a:p>
          <a:p>
            <a:pPr eaLnBrk="1" hangingPunct="1"/>
            <a:endParaRPr lang="en-US" sz="2000" smtClean="0"/>
          </a:p>
          <a:p>
            <a:pPr eaLnBrk="1" hangingPunct="1"/>
            <a:r>
              <a:rPr lang="en-US" sz="2000" smtClean="0"/>
              <a:t>Tasks can be opened from the “Toolbar”, or the dialogue box</a:t>
            </a:r>
          </a:p>
          <a:p>
            <a:pPr eaLnBrk="1" hangingPunct="1"/>
            <a:endParaRPr lang="en-US" sz="2000" smtClean="0"/>
          </a:p>
          <a:p>
            <a:pPr eaLnBrk="1" hangingPunct="1"/>
            <a:endParaRPr lang="en-US" smtClean="0"/>
          </a:p>
          <a:p>
            <a:pPr eaLnBrk="1" hangingPunct="1"/>
            <a:endParaRPr lang="en-US" smtClean="0"/>
          </a:p>
        </p:txBody>
      </p:sp>
      <p:pic>
        <p:nvPicPr>
          <p:cNvPr id="117763" name="Content Placeholder 11" descr="DDDL"/>
          <p:cNvPicPr>
            <a:picLocks noGrp="1"/>
          </p:cNvPicPr>
          <p:nvPr>
            <p:ph idx="1"/>
          </p:nvPr>
        </p:nvPicPr>
        <p:blipFill>
          <a:blip r:embed="rId3"/>
          <a:srcRect/>
          <a:stretch>
            <a:fillRect/>
          </a:stretch>
        </p:blipFill>
        <p:spPr>
          <a:xfrm>
            <a:off x="3575050" y="1154113"/>
            <a:ext cx="5111750" cy="40894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273050"/>
            <a:ext cx="8382000" cy="488950"/>
          </a:xfrm>
        </p:spPr>
        <p:txBody>
          <a:bodyPr/>
          <a:lstStyle/>
          <a:p>
            <a:pPr eaLnBrk="1" hangingPunct="1"/>
            <a:r>
              <a:rPr lang="en-US" sz="3200" smtClean="0"/>
              <a:t>Detroit Diesel Diagnostic Link Introduction</a:t>
            </a:r>
          </a:p>
        </p:txBody>
      </p:sp>
      <p:sp>
        <p:nvSpPr>
          <p:cNvPr id="119810" name="Text Placeholder 6"/>
          <p:cNvSpPr>
            <a:spLocks noGrp="1"/>
          </p:cNvSpPr>
          <p:nvPr>
            <p:ph type="body" sz="half" idx="2"/>
          </p:nvPr>
        </p:nvSpPr>
        <p:spPr/>
        <p:txBody>
          <a:bodyPr/>
          <a:lstStyle/>
          <a:p>
            <a:pPr eaLnBrk="1" hangingPunct="1"/>
            <a:r>
              <a:rPr lang="en-US" sz="2000" smtClean="0"/>
              <a:t/>
            </a:r>
            <a:br>
              <a:rPr lang="en-US" sz="2000" smtClean="0"/>
            </a:br>
            <a:r>
              <a:rPr lang="en-US" sz="2000" smtClean="0"/>
              <a:t>On the “Toolbar” there are two boxes indicating connection status and code status.</a:t>
            </a:r>
          </a:p>
          <a:p>
            <a:pPr eaLnBrk="1" hangingPunct="1"/>
            <a:endParaRPr lang="en-US" sz="2000" smtClean="0"/>
          </a:p>
          <a:p>
            <a:pPr eaLnBrk="1" hangingPunct="1"/>
            <a:r>
              <a:rPr lang="en-US" sz="2000" smtClean="0"/>
              <a:t>Tasks can be opened from the “Toolbar”, or the dialogue box</a:t>
            </a:r>
          </a:p>
          <a:p>
            <a:pPr eaLnBrk="1" hangingPunct="1"/>
            <a:endParaRPr lang="en-US" sz="2000" smtClean="0"/>
          </a:p>
          <a:p>
            <a:pPr eaLnBrk="1" hangingPunct="1"/>
            <a:endParaRPr lang="en-US" smtClean="0"/>
          </a:p>
          <a:p>
            <a:pPr eaLnBrk="1" hangingPunct="1"/>
            <a:endParaRPr lang="en-US" smtClean="0"/>
          </a:p>
        </p:txBody>
      </p:sp>
      <p:pic>
        <p:nvPicPr>
          <p:cNvPr id="119811" name="Content Placeholder 5" descr="DDDL1"/>
          <p:cNvPicPr>
            <a:picLocks noGrp="1"/>
          </p:cNvPicPr>
          <p:nvPr>
            <p:ph idx="1"/>
          </p:nvPr>
        </p:nvPicPr>
        <p:blipFill>
          <a:blip r:embed="rId3"/>
          <a:srcRect/>
          <a:stretch>
            <a:fillRect/>
          </a:stretch>
        </p:blipFill>
        <p:spPr>
          <a:xfrm>
            <a:off x="3575050" y="1154113"/>
            <a:ext cx="5111750" cy="40894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273050"/>
            <a:ext cx="8382000" cy="488950"/>
          </a:xfrm>
        </p:spPr>
        <p:txBody>
          <a:bodyPr/>
          <a:lstStyle/>
          <a:p>
            <a:pPr eaLnBrk="1" hangingPunct="1"/>
            <a:r>
              <a:rPr lang="en-US" sz="3200" smtClean="0"/>
              <a:t>Detroit Diesel Diagnostic Link Introduction</a:t>
            </a:r>
          </a:p>
        </p:txBody>
      </p:sp>
      <p:sp>
        <p:nvSpPr>
          <p:cNvPr id="121858" name="Text Placeholder 6"/>
          <p:cNvSpPr>
            <a:spLocks noGrp="1"/>
          </p:cNvSpPr>
          <p:nvPr>
            <p:ph type="body" sz="half" idx="2"/>
          </p:nvPr>
        </p:nvSpPr>
        <p:spPr/>
        <p:txBody>
          <a:bodyPr/>
          <a:lstStyle/>
          <a:p>
            <a:pPr eaLnBrk="1" hangingPunct="1"/>
            <a:r>
              <a:rPr lang="en-US" sz="2000" smtClean="0"/>
              <a:t/>
            </a:r>
            <a:br>
              <a:rPr lang="en-US" sz="2000" smtClean="0"/>
            </a:br>
            <a:r>
              <a:rPr lang="en-US" sz="2000" smtClean="0"/>
              <a:t>“Cylinder cutout” and other diagnostic tests can be accessed through the “Diagnostics” menu on the “Menu Bar”</a:t>
            </a:r>
          </a:p>
          <a:p>
            <a:pPr eaLnBrk="1" hangingPunct="1"/>
            <a:endParaRPr lang="en-US" smtClean="0"/>
          </a:p>
          <a:p>
            <a:pPr eaLnBrk="1" hangingPunct="1"/>
            <a:endParaRPr lang="en-US" smtClean="0"/>
          </a:p>
        </p:txBody>
      </p:sp>
      <p:pic>
        <p:nvPicPr>
          <p:cNvPr id="121859" name="Content Placeholder 7" descr="DDDL2"/>
          <p:cNvPicPr>
            <a:picLocks noGrp="1"/>
          </p:cNvPicPr>
          <p:nvPr>
            <p:ph idx="1"/>
          </p:nvPr>
        </p:nvPicPr>
        <p:blipFill>
          <a:blip r:embed="rId3"/>
          <a:srcRect/>
          <a:stretch>
            <a:fillRect/>
          </a:stretch>
        </p:blipFill>
        <p:spPr>
          <a:xfrm>
            <a:off x="3575050" y="1154113"/>
            <a:ext cx="5111750" cy="40894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273050"/>
            <a:ext cx="8382000" cy="488950"/>
          </a:xfrm>
        </p:spPr>
        <p:txBody>
          <a:bodyPr/>
          <a:lstStyle/>
          <a:p>
            <a:pPr eaLnBrk="1" hangingPunct="1"/>
            <a:r>
              <a:rPr lang="en-US" sz="3200" smtClean="0"/>
              <a:t>Detroit Diesel Diagnostic Link Introduction</a:t>
            </a:r>
          </a:p>
        </p:txBody>
      </p:sp>
      <p:sp>
        <p:nvSpPr>
          <p:cNvPr id="123906" name="Text Placeholder 6"/>
          <p:cNvSpPr>
            <a:spLocks noGrp="1"/>
          </p:cNvSpPr>
          <p:nvPr>
            <p:ph type="body" sz="half" idx="2"/>
          </p:nvPr>
        </p:nvSpPr>
        <p:spPr/>
        <p:txBody>
          <a:bodyPr/>
          <a:lstStyle/>
          <a:p>
            <a:pPr eaLnBrk="1" hangingPunct="1"/>
            <a:r>
              <a:rPr lang="en-US" sz="2000" smtClean="0"/>
              <a:t/>
            </a:r>
            <a:br>
              <a:rPr lang="en-US" sz="2000" smtClean="0"/>
            </a:br>
            <a:r>
              <a:rPr lang="en-US" sz="2000" smtClean="0"/>
              <a:t>Clicking on the “Fault Codes” icon :       </a:t>
            </a:r>
          </a:p>
          <a:p>
            <a:pPr eaLnBrk="1" hangingPunct="1"/>
            <a:endParaRPr lang="en-US" sz="2000" smtClean="0"/>
          </a:p>
          <a:p>
            <a:pPr eaLnBrk="1" hangingPunct="1"/>
            <a:r>
              <a:rPr lang="en-US" sz="2000" smtClean="0"/>
              <a:t>on the “Toolbar” will show both active and inactive codes</a:t>
            </a:r>
          </a:p>
          <a:p>
            <a:pPr eaLnBrk="1" hangingPunct="1"/>
            <a:endParaRPr lang="en-US" sz="2000" smtClean="0"/>
          </a:p>
          <a:p>
            <a:pPr eaLnBrk="1" hangingPunct="1"/>
            <a:endParaRPr lang="en-US" smtClean="0"/>
          </a:p>
          <a:p>
            <a:pPr eaLnBrk="1" hangingPunct="1"/>
            <a:endParaRPr lang="en-US" smtClean="0"/>
          </a:p>
        </p:txBody>
      </p:sp>
      <p:pic>
        <p:nvPicPr>
          <p:cNvPr id="123907" name="Content Placeholder 5" descr="DDDL3"/>
          <p:cNvPicPr>
            <a:picLocks noGrp="1"/>
          </p:cNvPicPr>
          <p:nvPr>
            <p:ph idx="1"/>
          </p:nvPr>
        </p:nvPicPr>
        <p:blipFill>
          <a:blip r:embed="rId3"/>
          <a:srcRect/>
          <a:stretch>
            <a:fillRect/>
          </a:stretch>
        </p:blipFill>
        <p:spPr>
          <a:xfrm>
            <a:off x="3575050" y="1154113"/>
            <a:ext cx="5111750" cy="40894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273050"/>
            <a:ext cx="8382000" cy="488950"/>
          </a:xfrm>
        </p:spPr>
        <p:txBody>
          <a:bodyPr/>
          <a:lstStyle/>
          <a:p>
            <a:pPr eaLnBrk="1" hangingPunct="1"/>
            <a:r>
              <a:rPr lang="en-US" sz="3200" smtClean="0"/>
              <a:t>Detroit Diesel Diagnostic Link Introduction</a:t>
            </a:r>
          </a:p>
        </p:txBody>
      </p:sp>
      <p:sp>
        <p:nvSpPr>
          <p:cNvPr id="125954" name="Text Placeholder 6"/>
          <p:cNvSpPr>
            <a:spLocks noGrp="1"/>
          </p:cNvSpPr>
          <p:nvPr>
            <p:ph type="body" sz="half" idx="2"/>
          </p:nvPr>
        </p:nvSpPr>
        <p:spPr/>
        <p:txBody>
          <a:bodyPr/>
          <a:lstStyle/>
          <a:p>
            <a:pPr eaLnBrk="1" hangingPunct="1"/>
            <a:r>
              <a:rPr lang="en-US" sz="2000" smtClean="0"/>
              <a:t/>
            </a:r>
            <a:br>
              <a:rPr lang="en-US" sz="2000" smtClean="0"/>
            </a:br>
            <a:r>
              <a:rPr lang="en-US" sz="2000" smtClean="0"/>
              <a:t>To check or change injector calibrations, click on “Calibrations” on the “Menu bar”</a:t>
            </a:r>
          </a:p>
          <a:p>
            <a:pPr eaLnBrk="1" hangingPunct="1"/>
            <a:r>
              <a:rPr lang="en-US" sz="2000" smtClean="0"/>
              <a:t>Click on “Injector…”</a:t>
            </a:r>
          </a:p>
          <a:p>
            <a:pPr eaLnBrk="1" hangingPunct="1"/>
            <a:endParaRPr lang="en-US" sz="2000" smtClean="0"/>
          </a:p>
          <a:p>
            <a:pPr eaLnBrk="1" hangingPunct="1"/>
            <a:endParaRPr lang="en-US" smtClean="0"/>
          </a:p>
          <a:p>
            <a:pPr eaLnBrk="1" hangingPunct="1"/>
            <a:endParaRPr lang="en-US" smtClean="0"/>
          </a:p>
        </p:txBody>
      </p:sp>
      <p:pic>
        <p:nvPicPr>
          <p:cNvPr id="125955" name="Content Placeholder 7" descr="DDDL4"/>
          <p:cNvPicPr>
            <a:picLocks noGrp="1"/>
          </p:cNvPicPr>
          <p:nvPr>
            <p:ph idx="1"/>
          </p:nvPr>
        </p:nvPicPr>
        <p:blipFill>
          <a:blip r:embed="rId3"/>
          <a:srcRect/>
          <a:stretch>
            <a:fillRect/>
          </a:stretch>
        </p:blipFill>
        <p:spPr>
          <a:xfrm>
            <a:off x="3575050" y="1154113"/>
            <a:ext cx="5111750" cy="40894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rtlCol="0">
            <a:normAutofit fontScale="90000"/>
          </a:bodyPr>
          <a:lstStyle/>
          <a:p>
            <a:pPr eaLnBrk="1" fontAlgn="auto" hangingPunct="1">
              <a:spcAft>
                <a:spcPts val="0"/>
              </a:spcAft>
              <a:defRPr/>
            </a:pPr>
            <a:r>
              <a:rPr lang="en-US" dirty="0" smtClean="0"/>
              <a:t>EGR / Crankcase Ventilation Systems</a:t>
            </a:r>
            <a:br>
              <a:rPr lang="en-US" dirty="0" smtClean="0"/>
            </a:br>
            <a:r>
              <a:rPr lang="en-US" dirty="0" smtClean="0"/>
              <a:t/>
            </a:r>
            <a:br>
              <a:rPr lang="en-US" dirty="0" smtClean="0"/>
            </a:br>
            <a:r>
              <a:rPr lang="en-US" dirty="0" smtClean="0"/>
              <a:t/>
            </a:r>
            <a:br>
              <a:rPr lang="en-US" dirty="0" smtClean="0"/>
            </a:br>
            <a:r>
              <a:rPr lang="en-US" sz="5300" dirty="0" smtClean="0"/>
              <a:t>Hands-On Practice</a:t>
            </a:r>
            <a:endParaRPr lang="en-US" sz="5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3050"/>
            <a:ext cx="5105400" cy="412750"/>
          </a:xfrm>
        </p:spPr>
        <p:txBody>
          <a:bodyPr/>
          <a:lstStyle/>
          <a:p>
            <a:pPr eaLnBrk="1" hangingPunct="1"/>
            <a:r>
              <a:rPr lang="en-US" sz="2400" smtClean="0"/>
              <a:t>2006 ISB Engine Diagram – Side View</a:t>
            </a:r>
          </a:p>
        </p:txBody>
      </p:sp>
      <p:sp>
        <p:nvSpPr>
          <p:cNvPr id="5" name="Text Placeholder 4"/>
          <p:cNvSpPr>
            <a:spLocks noGrp="1"/>
          </p:cNvSpPr>
          <p:nvPr>
            <p:ph type="body" sz="half" idx="2"/>
          </p:nvPr>
        </p:nvSpPr>
        <p:spPr>
          <a:xfrm>
            <a:off x="457200" y="838200"/>
            <a:ext cx="3008313" cy="4691063"/>
          </a:xfrm>
        </p:spPr>
        <p:txBody>
          <a:bodyPr rtlCol="0">
            <a:normAutofit fontScale="92500" lnSpcReduction="10000"/>
          </a:bodyPr>
          <a:lstStyle/>
          <a:p>
            <a:pPr marL="342900" indent="-342900" eaLnBrk="1" fontAlgn="auto" hangingPunct="1">
              <a:spcAft>
                <a:spcPts val="0"/>
              </a:spcAft>
              <a:buFont typeface="Arial" pitchFamily="34" charset="0"/>
              <a:buAutoNum type="arabicPeriod"/>
              <a:defRPr/>
            </a:pPr>
            <a:r>
              <a:rPr lang="en-US" dirty="0" smtClean="0"/>
              <a:t>Exhaust pressure sensor</a:t>
            </a:r>
          </a:p>
          <a:p>
            <a:pPr marL="342900" indent="-342900" eaLnBrk="1" fontAlgn="auto" hangingPunct="1">
              <a:spcAft>
                <a:spcPts val="0"/>
              </a:spcAft>
              <a:buFont typeface="Arial" pitchFamily="34" charset="0"/>
              <a:buAutoNum type="arabicPeriod"/>
              <a:defRPr/>
            </a:pPr>
            <a:r>
              <a:rPr lang="en-US" dirty="0" smtClean="0"/>
              <a:t>Rail Pressure relief valve</a:t>
            </a:r>
          </a:p>
          <a:p>
            <a:pPr marL="342900" indent="-342900" eaLnBrk="1" fontAlgn="auto" hangingPunct="1">
              <a:spcAft>
                <a:spcPts val="0"/>
              </a:spcAft>
              <a:buFont typeface="Arial" pitchFamily="34" charset="0"/>
              <a:buAutoNum type="arabicPeriod"/>
              <a:defRPr/>
            </a:pPr>
            <a:r>
              <a:rPr lang="en-US" dirty="0" smtClean="0"/>
              <a:t>Fuel Rail</a:t>
            </a:r>
          </a:p>
          <a:p>
            <a:pPr marL="342900" indent="-342900" eaLnBrk="1" fontAlgn="auto" hangingPunct="1">
              <a:spcAft>
                <a:spcPts val="0"/>
              </a:spcAft>
              <a:buFont typeface="Arial" pitchFamily="34" charset="0"/>
              <a:buAutoNum type="arabicPeriod"/>
              <a:defRPr/>
            </a:pPr>
            <a:r>
              <a:rPr lang="en-US" dirty="0" smtClean="0"/>
              <a:t>Intake manifold pressure sensor </a:t>
            </a:r>
          </a:p>
          <a:p>
            <a:pPr marL="342900" indent="-342900" eaLnBrk="1" fontAlgn="auto" hangingPunct="1">
              <a:spcAft>
                <a:spcPts val="0"/>
              </a:spcAft>
              <a:buFont typeface="Arial" pitchFamily="34" charset="0"/>
              <a:buAutoNum type="arabicPeriod"/>
              <a:defRPr/>
            </a:pPr>
            <a:r>
              <a:rPr lang="en-US" dirty="0" smtClean="0"/>
              <a:t>Intake manifold temperature sensor</a:t>
            </a:r>
          </a:p>
          <a:p>
            <a:pPr marL="342900" indent="-342900" eaLnBrk="1" fontAlgn="auto" hangingPunct="1">
              <a:spcAft>
                <a:spcPts val="0"/>
              </a:spcAft>
              <a:buFont typeface="Arial" pitchFamily="34" charset="0"/>
              <a:buAutoNum type="arabicPeriod"/>
              <a:defRPr/>
            </a:pPr>
            <a:r>
              <a:rPr lang="en-US" dirty="0" smtClean="0"/>
              <a:t>Electronic fuel control (EFC) actuator</a:t>
            </a:r>
          </a:p>
          <a:p>
            <a:pPr marL="342900" indent="-342900" eaLnBrk="1" fontAlgn="auto" hangingPunct="1">
              <a:spcAft>
                <a:spcPts val="0"/>
              </a:spcAft>
              <a:buFont typeface="Arial" pitchFamily="34" charset="0"/>
              <a:buAutoNum type="arabicPeriod"/>
              <a:defRPr/>
            </a:pPr>
            <a:r>
              <a:rPr lang="en-US" dirty="0" smtClean="0"/>
              <a:t>Bosch fuel pump</a:t>
            </a:r>
          </a:p>
          <a:p>
            <a:pPr marL="342900" indent="-342900" eaLnBrk="1" fontAlgn="auto" hangingPunct="1">
              <a:spcAft>
                <a:spcPts val="0"/>
              </a:spcAft>
              <a:buFont typeface="Arial" pitchFamily="34" charset="0"/>
              <a:buAutoNum type="arabicPeriod"/>
              <a:defRPr/>
            </a:pPr>
            <a:r>
              <a:rPr lang="en-US" dirty="0" smtClean="0"/>
              <a:t>Air compressor</a:t>
            </a:r>
          </a:p>
          <a:p>
            <a:pPr marL="342900" indent="-342900" eaLnBrk="1" fontAlgn="auto" hangingPunct="1">
              <a:spcAft>
                <a:spcPts val="0"/>
              </a:spcAft>
              <a:buFont typeface="Arial" pitchFamily="34" charset="0"/>
              <a:buAutoNum type="arabicPeriod"/>
              <a:defRPr/>
            </a:pPr>
            <a:r>
              <a:rPr lang="en-US" dirty="0" smtClean="0"/>
              <a:t>Flywheel housing</a:t>
            </a:r>
          </a:p>
          <a:p>
            <a:pPr marL="342900" indent="-342900" eaLnBrk="1" fontAlgn="auto" hangingPunct="1">
              <a:spcAft>
                <a:spcPts val="0"/>
              </a:spcAft>
              <a:buFont typeface="Arial" pitchFamily="34" charset="0"/>
              <a:buAutoNum type="arabicPeriod"/>
              <a:defRPr/>
            </a:pPr>
            <a:r>
              <a:rPr lang="en-US" dirty="0" smtClean="0"/>
              <a:t>Oil pressure switch</a:t>
            </a:r>
          </a:p>
          <a:p>
            <a:pPr marL="342900" indent="-342900" eaLnBrk="1" fontAlgn="auto" hangingPunct="1">
              <a:spcAft>
                <a:spcPts val="0"/>
              </a:spcAft>
              <a:buFont typeface="Arial" pitchFamily="34" charset="0"/>
              <a:buAutoNum type="arabicPeriod"/>
              <a:defRPr/>
            </a:pPr>
            <a:r>
              <a:rPr lang="en-US" dirty="0" smtClean="0"/>
              <a:t>Fuel filter</a:t>
            </a:r>
          </a:p>
          <a:p>
            <a:pPr marL="342900" indent="-342900" eaLnBrk="1" fontAlgn="auto" hangingPunct="1">
              <a:spcAft>
                <a:spcPts val="0"/>
              </a:spcAft>
              <a:buFont typeface="Arial" pitchFamily="34" charset="0"/>
              <a:buAutoNum type="arabicPeriod"/>
              <a:defRPr/>
            </a:pPr>
            <a:r>
              <a:rPr lang="en-US" dirty="0" smtClean="0"/>
              <a:t>Fuel inlet to cooling plate</a:t>
            </a:r>
          </a:p>
          <a:p>
            <a:pPr marL="342900" indent="-342900" eaLnBrk="1" fontAlgn="auto" hangingPunct="1">
              <a:spcAft>
                <a:spcPts val="0"/>
              </a:spcAft>
              <a:buFont typeface="Arial" pitchFamily="34" charset="0"/>
              <a:buAutoNum type="arabicPeriod"/>
              <a:defRPr/>
            </a:pPr>
            <a:r>
              <a:rPr lang="en-US" dirty="0" smtClean="0"/>
              <a:t>Oil pan drain plug</a:t>
            </a:r>
          </a:p>
          <a:p>
            <a:pPr marL="342900" indent="-342900" eaLnBrk="1" fontAlgn="auto" hangingPunct="1">
              <a:spcAft>
                <a:spcPts val="0"/>
              </a:spcAft>
              <a:buFont typeface="Arial" pitchFamily="34" charset="0"/>
              <a:buAutoNum type="arabicPeriod"/>
              <a:defRPr/>
            </a:pPr>
            <a:r>
              <a:rPr lang="en-US" dirty="0" smtClean="0"/>
              <a:t>Barometric pressure sensor</a:t>
            </a:r>
          </a:p>
          <a:p>
            <a:pPr marL="342900" indent="-342900" eaLnBrk="1" fontAlgn="auto" hangingPunct="1">
              <a:spcAft>
                <a:spcPts val="0"/>
              </a:spcAft>
              <a:buFont typeface="Arial" pitchFamily="34" charset="0"/>
              <a:buAutoNum type="arabicPeriod"/>
              <a:defRPr/>
            </a:pPr>
            <a:r>
              <a:rPr lang="en-US" dirty="0" smtClean="0"/>
              <a:t>Engine speed sensor (crankshaft)</a:t>
            </a:r>
          </a:p>
          <a:p>
            <a:pPr marL="342900" indent="-342900" eaLnBrk="1" fontAlgn="auto" hangingPunct="1">
              <a:spcAft>
                <a:spcPts val="0"/>
              </a:spcAft>
              <a:buFont typeface="Arial" pitchFamily="34" charset="0"/>
              <a:buAutoNum type="arabicPeriod"/>
              <a:defRPr/>
            </a:pPr>
            <a:r>
              <a:rPr lang="en-US" dirty="0" smtClean="0"/>
              <a:t>ECM</a:t>
            </a:r>
          </a:p>
          <a:p>
            <a:pPr marL="342900" indent="-342900" eaLnBrk="1" fontAlgn="auto" hangingPunct="1">
              <a:spcAft>
                <a:spcPts val="0"/>
              </a:spcAft>
              <a:buFont typeface="Arial" pitchFamily="34" charset="0"/>
              <a:buAutoNum type="arabicPeriod"/>
              <a:defRPr/>
            </a:pPr>
            <a:r>
              <a:rPr lang="en-US" dirty="0" smtClean="0"/>
              <a:t>Engine speed sensor (camshaft)</a:t>
            </a:r>
          </a:p>
          <a:p>
            <a:pPr marL="342900" indent="-342900" eaLnBrk="1" fontAlgn="auto" hangingPunct="1">
              <a:spcAft>
                <a:spcPts val="0"/>
              </a:spcAft>
              <a:buFont typeface="Arial" pitchFamily="34" charset="0"/>
              <a:buAutoNum type="arabicPeriod"/>
              <a:defRPr/>
            </a:pPr>
            <a:r>
              <a:rPr lang="en-US" dirty="0" smtClean="0"/>
              <a:t>Air Intake inlet</a:t>
            </a:r>
          </a:p>
          <a:p>
            <a:pPr marL="342900" indent="-342900" eaLnBrk="1" fontAlgn="auto" hangingPunct="1">
              <a:spcAft>
                <a:spcPts val="0"/>
              </a:spcAft>
              <a:buFont typeface="Arial" pitchFamily="34" charset="0"/>
              <a:buAutoNum type="arabicPeriod"/>
              <a:defRPr/>
            </a:pPr>
            <a:r>
              <a:rPr lang="en-US" dirty="0" smtClean="0"/>
              <a:t>EGR temperature sensor</a:t>
            </a:r>
          </a:p>
          <a:p>
            <a:pPr marL="342900" indent="-342900" eaLnBrk="1" fontAlgn="auto" hangingPunct="1">
              <a:spcAft>
                <a:spcPts val="0"/>
              </a:spcAft>
              <a:buFont typeface="Arial" pitchFamily="34" charset="0"/>
              <a:buAutoNum type="arabicPeriod"/>
              <a:defRPr/>
            </a:pPr>
            <a:r>
              <a:rPr lang="en-US" dirty="0" smtClean="0"/>
              <a:t>Fuel heater</a:t>
            </a:r>
          </a:p>
          <a:p>
            <a:pPr marL="342900" indent="-342900" eaLnBrk="1" fontAlgn="auto" hangingPunct="1">
              <a:spcAft>
                <a:spcPts val="0"/>
              </a:spcAft>
              <a:buFont typeface="Arial" pitchFamily="34" charset="0"/>
              <a:buAutoNum type="arabicPeriod"/>
              <a:defRPr/>
            </a:pPr>
            <a:r>
              <a:rPr lang="en-US" dirty="0" smtClean="0"/>
              <a:t>Rail pressure sensor</a:t>
            </a:r>
          </a:p>
          <a:p>
            <a:pPr marL="342900" indent="-342900" eaLnBrk="1" fontAlgn="auto" hangingPunct="1">
              <a:spcAft>
                <a:spcPts val="0"/>
              </a:spcAft>
              <a:buFont typeface="Arial" pitchFamily="34" charset="0"/>
              <a:buAutoNum type="arabicPeriod"/>
              <a:defRPr/>
            </a:pPr>
            <a:endParaRPr lang="en-US" dirty="0"/>
          </a:p>
        </p:txBody>
      </p:sp>
      <p:pic>
        <p:nvPicPr>
          <p:cNvPr id="23555" name="Picture 2"/>
          <p:cNvPicPr>
            <a:picLocks noGrp="1" noChangeAspect="1" noChangeArrowheads="1"/>
          </p:cNvPicPr>
          <p:nvPr>
            <p:ph idx="1"/>
          </p:nvPr>
        </p:nvPicPr>
        <p:blipFill>
          <a:blip r:embed="rId3"/>
          <a:srcRect/>
          <a:stretch>
            <a:fillRect/>
          </a:stretch>
        </p:blipFill>
        <p:spPr>
          <a:xfrm>
            <a:off x="3575050" y="1143000"/>
            <a:ext cx="5111750" cy="4143375"/>
          </a:xfrm>
        </p:spPr>
      </p:pic>
      <p:sp>
        <p:nvSpPr>
          <p:cNvPr id="23556"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3050"/>
            <a:ext cx="5105400" cy="412750"/>
          </a:xfrm>
        </p:spPr>
        <p:txBody>
          <a:bodyPr/>
          <a:lstStyle/>
          <a:p>
            <a:pPr eaLnBrk="1" hangingPunct="1"/>
            <a:r>
              <a:rPr lang="en-US" sz="2400" smtClean="0"/>
              <a:t>2006 ISB Engine Diagram – Front View</a:t>
            </a:r>
          </a:p>
        </p:txBody>
      </p:sp>
      <p:sp>
        <p:nvSpPr>
          <p:cNvPr id="5" name="Text Placeholder 4"/>
          <p:cNvSpPr>
            <a:spLocks noGrp="1"/>
          </p:cNvSpPr>
          <p:nvPr>
            <p:ph type="body" sz="half" idx="2"/>
          </p:nvPr>
        </p:nvSpPr>
        <p:spPr>
          <a:xfrm>
            <a:off x="457200" y="838200"/>
            <a:ext cx="3008313" cy="4691063"/>
          </a:xfrm>
        </p:spPr>
        <p:txBody>
          <a:bodyPr rtlCol="0">
            <a:normAutofit fontScale="92500" lnSpcReduction="10000"/>
          </a:bodyPr>
          <a:lstStyle/>
          <a:p>
            <a:pPr marL="342900" indent="-342900" eaLnBrk="1" fontAlgn="auto" hangingPunct="1">
              <a:spcAft>
                <a:spcPts val="0"/>
              </a:spcAft>
              <a:buFont typeface="Arial" pitchFamily="34" charset="0"/>
              <a:buAutoNum type="arabicPeriod"/>
              <a:defRPr/>
            </a:pPr>
            <a:r>
              <a:rPr lang="en-US" dirty="0" smtClean="0"/>
              <a:t>Fan drive</a:t>
            </a:r>
          </a:p>
          <a:p>
            <a:pPr marL="342900" indent="-342900" eaLnBrk="1" fontAlgn="auto" hangingPunct="1">
              <a:spcAft>
                <a:spcPts val="0"/>
              </a:spcAft>
              <a:buFont typeface="Arial" pitchFamily="34" charset="0"/>
              <a:buAutoNum type="arabicPeriod"/>
              <a:defRPr/>
            </a:pPr>
            <a:r>
              <a:rPr lang="en-US" dirty="0" smtClean="0"/>
              <a:t>EGR differential pressure sensor</a:t>
            </a:r>
          </a:p>
          <a:p>
            <a:pPr marL="342900" indent="-342900" eaLnBrk="1" fontAlgn="auto" hangingPunct="1">
              <a:spcAft>
                <a:spcPts val="0"/>
              </a:spcAft>
              <a:buFont typeface="Arial" pitchFamily="34" charset="0"/>
              <a:buAutoNum type="arabicPeriod"/>
              <a:defRPr/>
            </a:pPr>
            <a:r>
              <a:rPr lang="en-US" dirty="0" smtClean="0"/>
              <a:t>EGR temperature sensor</a:t>
            </a:r>
          </a:p>
          <a:p>
            <a:pPr marL="342900" indent="-342900" eaLnBrk="1" fontAlgn="auto" hangingPunct="1">
              <a:spcAft>
                <a:spcPts val="0"/>
              </a:spcAft>
              <a:buFont typeface="Arial" pitchFamily="34" charset="0"/>
              <a:buAutoNum type="arabicPeriod"/>
              <a:defRPr/>
            </a:pPr>
            <a:r>
              <a:rPr lang="en-US" dirty="0" smtClean="0"/>
              <a:t>Air inlet</a:t>
            </a:r>
          </a:p>
          <a:p>
            <a:pPr marL="342900" indent="-342900" eaLnBrk="1" fontAlgn="auto" hangingPunct="1">
              <a:spcAft>
                <a:spcPts val="0"/>
              </a:spcAft>
              <a:buFont typeface="Arial" pitchFamily="34" charset="0"/>
              <a:buAutoNum type="arabicPeriod"/>
              <a:defRPr/>
            </a:pPr>
            <a:r>
              <a:rPr lang="en-US" dirty="0" smtClean="0"/>
              <a:t>Fuel heater</a:t>
            </a:r>
          </a:p>
          <a:p>
            <a:pPr marL="342900" indent="-342900" eaLnBrk="1" fontAlgn="auto" hangingPunct="1">
              <a:spcAft>
                <a:spcPts val="0"/>
              </a:spcAft>
              <a:buFont typeface="Arial" pitchFamily="34" charset="0"/>
              <a:buAutoNum type="arabicPeriod"/>
              <a:defRPr/>
            </a:pPr>
            <a:r>
              <a:rPr lang="en-US" dirty="0" smtClean="0"/>
              <a:t>Fuel lift pump</a:t>
            </a:r>
          </a:p>
          <a:p>
            <a:pPr marL="342900" indent="-342900" eaLnBrk="1" fontAlgn="auto" hangingPunct="1">
              <a:spcAft>
                <a:spcPts val="0"/>
              </a:spcAft>
              <a:buFont typeface="Arial" pitchFamily="34" charset="0"/>
              <a:buAutoNum type="arabicPeriod"/>
              <a:defRPr/>
            </a:pPr>
            <a:r>
              <a:rPr lang="en-US" dirty="0" smtClean="0"/>
              <a:t>Fuel filter</a:t>
            </a:r>
          </a:p>
          <a:p>
            <a:pPr marL="342900" indent="-342900" eaLnBrk="1" fontAlgn="auto" hangingPunct="1">
              <a:spcAft>
                <a:spcPts val="0"/>
              </a:spcAft>
              <a:buFont typeface="Arial" pitchFamily="34" charset="0"/>
              <a:buAutoNum type="arabicPeriod"/>
              <a:defRPr/>
            </a:pPr>
            <a:r>
              <a:rPr lang="en-US" dirty="0" smtClean="0"/>
              <a:t>Water-in-fuel sensor</a:t>
            </a:r>
          </a:p>
          <a:p>
            <a:pPr marL="342900" indent="-342900" eaLnBrk="1" fontAlgn="auto" hangingPunct="1">
              <a:spcAft>
                <a:spcPts val="0"/>
              </a:spcAft>
              <a:buFont typeface="Arial" pitchFamily="34" charset="0"/>
              <a:buAutoNum type="arabicPeriod"/>
              <a:defRPr/>
            </a:pPr>
            <a:r>
              <a:rPr lang="en-US" dirty="0" smtClean="0"/>
              <a:t>ECM</a:t>
            </a:r>
          </a:p>
          <a:p>
            <a:pPr marL="342900" indent="-342900" eaLnBrk="1" fontAlgn="auto" hangingPunct="1">
              <a:spcAft>
                <a:spcPts val="0"/>
              </a:spcAft>
              <a:buFont typeface="Arial" pitchFamily="34" charset="0"/>
              <a:buAutoNum type="arabicPeriod"/>
              <a:defRPr/>
            </a:pPr>
            <a:r>
              <a:rPr lang="en-US" dirty="0" smtClean="0"/>
              <a:t>Engine speed sensor (camshaft)</a:t>
            </a:r>
          </a:p>
          <a:p>
            <a:pPr marL="342900" indent="-342900" eaLnBrk="1" fontAlgn="auto" hangingPunct="1">
              <a:spcAft>
                <a:spcPts val="0"/>
              </a:spcAft>
              <a:buFont typeface="Arial" pitchFamily="34" charset="0"/>
              <a:buAutoNum type="arabicPeriod"/>
              <a:defRPr/>
            </a:pPr>
            <a:r>
              <a:rPr lang="en-US" dirty="0" smtClean="0"/>
              <a:t>Engine speed sensor (crankshaft)</a:t>
            </a:r>
          </a:p>
          <a:p>
            <a:pPr marL="342900" indent="-342900" eaLnBrk="1" fontAlgn="auto" hangingPunct="1">
              <a:spcAft>
                <a:spcPts val="0"/>
              </a:spcAft>
              <a:buFont typeface="Arial" pitchFamily="34" charset="0"/>
              <a:buAutoNum type="arabicPeriod"/>
              <a:defRPr/>
            </a:pPr>
            <a:r>
              <a:rPr lang="en-US" dirty="0" smtClean="0"/>
              <a:t>Vibration damper</a:t>
            </a:r>
          </a:p>
          <a:p>
            <a:pPr marL="342900" indent="-342900" eaLnBrk="1" fontAlgn="auto" hangingPunct="1">
              <a:spcAft>
                <a:spcPts val="0"/>
              </a:spcAft>
              <a:buFont typeface="Arial" pitchFamily="34" charset="0"/>
              <a:buAutoNum type="arabicPeriod"/>
              <a:defRPr/>
            </a:pPr>
            <a:r>
              <a:rPr lang="en-US" dirty="0" smtClean="0"/>
              <a:t>Fan or PTO drive flange mounting</a:t>
            </a:r>
          </a:p>
          <a:p>
            <a:pPr marL="342900" indent="-342900" eaLnBrk="1" fontAlgn="auto" hangingPunct="1">
              <a:spcAft>
                <a:spcPts val="0"/>
              </a:spcAft>
              <a:buFont typeface="Arial" pitchFamily="34" charset="0"/>
              <a:buAutoNum type="arabicPeriod"/>
              <a:defRPr/>
            </a:pPr>
            <a:r>
              <a:rPr lang="en-US" dirty="0" smtClean="0"/>
              <a:t>Starter</a:t>
            </a:r>
          </a:p>
          <a:p>
            <a:pPr marL="342900" indent="-342900" eaLnBrk="1" fontAlgn="auto" hangingPunct="1">
              <a:spcAft>
                <a:spcPts val="0"/>
              </a:spcAft>
              <a:buFont typeface="Arial" pitchFamily="34" charset="0"/>
              <a:buAutoNum type="arabicPeriod"/>
              <a:defRPr/>
            </a:pPr>
            <a:r>
              <a:rPr lang="en-US" dirty="0" smtClean="0"/>
              <a:t>Coolant inlet</a:t>
            </a:r>
          </a:p>
          <a:p>
            <a:pPr marL="342900" indent="-342900" eaLnBrk="1" fontAlgn="auto" hangingPunct="1">
              <a:spcAft>
                <a:spcPts val="0"/>
              </a:spcAft>
              <a:buFont typeface="Arial" pitchFamily="34" charset="0"/>
              <a:buAutoNum type="arabicPeriod"/>
              <a:defRPr/>
            </a:pPr>
            <a:r>
              <a:rPr lang="en-US" dirty="0" smtClean="0"/>
              <a:t>Belt tensioner</a:t>
            </a:r>
          </a:p>
          <a:p>
            <a:pPr marL="342900" indent="-342900" eaLnBrk="1" fontAlgn="auto" hangingPunct="1">
              <a:spcAft>
                <a:spcPts val="0"/>
              </a:spcAft>
              <a:buFont typeface="Arial" pitchFamily="34" charset="0"/>
              <a:buAutoNum type="arabicPeriod"/>
              <a:defRPr/>
            </a:pPr>
            <a:r>
              <a:rPr lang="en-US" dirty="0" smtClean="0"/>
              <a:t>Water pump</a:t>
            </a:r>
          </a:p>
          <a:p>
            <a:pPr marL="342900" indent="-342900" eaLnBrk="1" fontAlgn="auto" hangingPunct="1">
              <a:spcAft>
                <a:spcPts val="0"/>
              </a:spcAft>
              <a:buFont typeface="Arial" pitchFamily="34" charset="0"/>
              <a:buAutoNum type="arabicPeriod"/>
              <a:defRPr/>
            </a:pPr>
            <a:r>
              <a:rPr lang="en-US" dirty="0" smtClean="0"/>
              <a:t>Freon compressor</a:t>
            </a:r>
          </a:p>
          <a:p>
            <a:pPr marL="342900" indent="-342900" eaLnBrk="1" fontAlgn="auto" hangingPunct="1">
              <a:spcAft>
                <a:spcPts val="0"/>
              </a:spcAft>
              <a:buFont typeface="Arial" pitchFamily="34" charset="0"/>
              <a:buAutoNum type="arabicPeriod"/>
              <a:defRPr/>
            </a:pPr>
            <a:r>
              <a:rPr lang="en-US" dirty="0" smtClean="0"/>
              <a:t>Alternator</a:t>
            </a:r>
          </a:p>
          <a:p>
            <a:pPr marL="342900" indent="-342900" eaLnBrk="1" fontAlgn="auto" hangingPunct="1">
              <a:spcAft>
                <a:spcPts val="0"/>
              </a:spcAft>
              <a:buFont typeface="Arial" pitchFamily="34" charset="0"/>
              <a:buAutoNum type="arabicPeriod"/>
              <a:defRPr/>
            </a:pPr>
            <a:r>
              <a:rPr lang="en-US" dirty="0" smtClean="0"/>
              <a:t>Coolant outlet</a:t>
            </a:r>
          </a:p>
          <a:p>
            <a:pPr marL="342900" indent="-342900" eaLnBrk="1" fontAlgn="auto" hangingPunct="1">
              <a:spcAft>
                <a:spcPts val="0"/>
              </a:spcAft>
              <a:buFont typeface="Arial" pitchFamily="34" charset="0"/>
              <a:buAutoNum type="arabicPeriod"/>
              <a:defRPr/>
            </a:pPr>
            <a:r>
              <a:rPr lang="en-US" dirty="0" smtClean="0"/>
              <a:t>Coolant temperature sensor</a:t>
            </a:r>
          </a:p>
          <a:p>
            <a:pPr marL="342900" indent="-342900" eaLnBrk="1" fontAlgn="auto" hangingPunct="1">
              <a:spcAft>
                <a:spcPts val="0"/>
              </a:spcAft>
              <a:buFont typeface="Arial" pitchFamily="34" charset="0"/>
              <a:buAutoNum type="arabicPeriod"/>
              <a:defRPr/>
            </a:pPr>
            <a:endParaRPr lang="en-US" dirty="0"/>
          </a:p>
        </p:txBody>
      </p:sp>
      <p:pic>
        <p:nvPicPr>
          <p:cNvPr id="25603" name="Picture 2"/>
          <p:cNvPicPr>
            <a:picLocks noGrp="1" noChangeAspect="1" noChangeArrowheads="1"/>
          </p:cNvPicPr>
          <p:nvPr>
            <p:ph idx="1"/>
          </p:nvPr>
        </p:nvPicPr>
        <p:blipFill>
          <a:blip r:embed="rId3"/>
          <a:srcRect/>
          <a:stretch>
            <a:fillRect/>
          </a:stretch>
        </p:blipFill>
        <p:spPr>
          <a:xfrm>
            <a:off x="3765550" y="1143000"/>
            <a:ext cx="4819650" cy="4038600"/>
          </a:xfrm>
        </p:spPr>
      </p:pic>
      <p:sp>
        <p:nvSpPr>
          <p:cNvPr id="25604"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3050"/>
            <a:ext cx="5105400" cy="412750"/>
          </a:xfrm>
        </p:spPr>
        <p:txBody>
          <a:bodyPr/>
          <a:lstStyle/>
          <a:p>
            <a:pPr eaLnBrk="1" hangingPunct="1"/>
            <a:r>
              <a:rPr lang="en-US" sz="2400" smtClean="0"/>
              <a:t>2006 ISB Engine Diagram – Rear View</a:t>
            </a:r>
          </a:p>
        </p:txBody>
      </p:sp>
      <p:sp>
        <p:nvSpPr>
          <p:cNvPr id="27650" name="Text Placeholder 4"/>
          <p:cNvSpPr>
            <a:spLocks noGrp="1"/>
          </p:cNvSpPr>
          <p:nvPr>
            <p:ph type="body" sz="half" idx="2"/>
          </p:nvPr>
        </p:nvSpPr>
        <p:spPr>
          <a:xfrm>
            <a:off x="457200" y="838200"/>
            <a:ext cx="3008313" cy="4691063"/>
          </a:xfrm>
        </p:spPr>
        <p:txBody>
          <a:bodyPr/>
          <a:lstStyle/>
          <a:p>
            <a:pPr marL="342900" indent="-342900" eaLnBrk="1" hangingPunct="1">
              <a:buFont typeface="Arial" charset="0"/>
              <a:buAutoNum type="arabicPeriod"/>
            </a:pPr>
            <a:r>
              <a:rPr lang="en-US" smtClean="0"/>
              <a:t>Breather tube (valve cover to gear housing)</a:t>
            </a:r>
          </a:p>
          <a:p>
            <a:pPr marL="342900" indent="-342900" eaLnBrk="1" hangingPunct="1">
              <a:buFont typeface="Arial" charset="0"/>
              <a:buAutoNum type="arabicPeriod"/>
            </a:pPr>
            <a:r>
              <a:rPr lang="en-US" smtClean="0"/>
              <a:t>EGR cooler</a:t>
            </a:r>
          </a:p>
          <a:p>
            <a:pPr marL="342900" indent="-342900" eaLnBrk="1" hangingPunct="1">
              <a:buFont typeface="Arial" charset="0"/>
              <a:buAutoNum type="arabicPeriod"/>
            </a:pPr>
            <a:r>
              <a:rPr lang="en-US" smtClean="0"/>
              <a:t>EGR valve</a:t>
            </a:r>
          </a:p>
          <a:p>
            <a:pPr marL="342900" indent="-342900" eaLnBrk="1" hangingPunct="1">
              <a:buFont typeface="Arial" charset="0"/>
              <a:buAutoNum type="arabicPeriod"/>
            </a:pPr>
            <a:r>
              <a:rPr lang="en-US" smtClean="0"/>
              <a:t>Air outlet from turbocharger</a:t>
            </a:r>
          </a:p>
          <a:p>
            <a:pPr marL="342900" indent="-342900" eaLnBrk="1" hangingPunct="1">
              <a:buFont typeface="Arial" charset="0"/>
              <a:buAutoNum type="arabicPeriod"/>
            </a:pPr>
            <a:r>
              <a:rPr lang="en-US" smtClean="0"/>
              <a:t>Turbocharger exhaust outlet</a:t>
            </a:r>
          </a:p>
          <a:p>
            <a:pPr marL="342900" indent="-342900" eaLnBrk="1" hangingPunct="1">
              <a:buFont typeface="Arial" charset="0"/>
              <a:buAutoNum type="arabicPeriod"/>
            </a:pPr>
            <a:r>
              <a:rPr lang="en-US" smtClean="0"/>
              <a:t>Flywheel housing</a:t>
            </a:r>
          </a:p>
          <a:p>
            <a:pPr marL="342900" indent="-342900" eaLnBrk="1" hangingPunct="1">
              <a:buFont typeface="Arial" charset="0"/>
              <a:buAutoNum type="arabicPeriod"/>
            </a:pPr>
            <a:r>
              <a:rPr lang="en-US" smtClean="0"/>
              <a:t>Flywheel</a:t>
            </a:r>
          </a:p>
          <a:p>
            <a:pPr marL="342900" indent="-342900" eaLnBrk="1" hangingPunct="1">
              <a:buFont typeface="Arial" charset="0"/>
              <a:buAutoNum type="arabicPeriod"/>
            </a:pPr>
            <a:r>
              <a:rPr lang="en-US" smtClean="0"/>
              <a:t>Gear housing</a:t>
            </a:r>
          </a:p>
          <a:p>
            <a:pPr marL="342900" indent="-342900" eaLnBrk="1" hangingPunct="1">
              <a:buFont typeface="Arial" charset="0"/>
              <a:buAutoNum type="arabicPeriod"/>
            </a:pPr>
            <a:r>
              <a:rPr lang="en-US" smtClean="0"/>
              <a:t>Crankcase breather</a:t>
            </a:r>
          </a:p>
          <a:p>
            <a:pPr marL="342900" indent="-342900" eaLnBrk="1" hangingPunct="1">
              <a:buFont typeface="Arial" charset="0"/>
              <a:buAutoNum type="arabicPeriod"/>
            </a:pPr>
            <a:r>
              <a:rPr lang="en-US" smtClean="0"/>
              <a:t>Fuel out (return to tank)</a:t>
            </a:r>
          </a:p>
          <a:p>
            <a:pPr marL="342900" indent="-342900" eaLnBrk="1" hangingPunct="1">
              <a:buFont typeface="Arial" charset="0"/>
              <a:buAutoNum type="arabicPeriod"/>
            </a:pPr>
            <a:r>
              <a:rPr lang="en-US" smtClean="0"/>
              <a:t>Coolant connection for air compressor</a:t>
            </a:r>
          </a:p>
          <a:p>
            <a:pPr marL="342900" indent="-342900" eaLnBrk="1" hangingPunct="1">
              <a:buFont typeface="Arial" charset="0"/>
              <a:buAutoNum type="arabicPeriod"/>
            </a:pPr>
            <a:r>
              <a:rPr lang="en-US" smtClean="0"/>
              <a:t>Fuel return line</a:t>
            </a:r>
          </a:p>
          <a:p>
            <a:pPr marL="342900" indent="-342900" eaLnBrk="1" hangingPunct="1">
              <a:buFont typeface="Arial" charset="0"/>
              <a:buAutoNum type="arabicPeriod"/>
            </a:pPr>
            <a:endParaRPr lang="en-US" smtClean="0"/>
          </a:p>
        </p:txBody>
      </p:sp>
      <p:pic>
        <p:nvPicPr>
          <p:cNvPr id="27651" name="Picture 2"/>
          <p:cNvPicPr>
            <a:picLocks noGrp="1" noChangeAspect="1" noChangeArrowheads="1"/>
          </p:cNvPicPr>
          <p:nvPr>
            <p:ph idx="1"/>
          </p:nvPr>
        </p:nvPicPr>
        <p:blipFill>
          <a:blip r:embed="rId3"/>
          <a:srcRect/>
          <a:stretch>
            <a:fillRect/>
          </a:stretch>
        </p:blipFill>
        <p:spPr>
          <a:xfrm>
            <a:off x="3854450" y="914400"/>
            <a:ext cx="4803775" cy="4343400"/>
          </a:xfrm>
        </p:spPr>
      </p:pic>
      <p:sp>
        <p:nvSpPr>
          <p:cNvPr id="27652"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273050"/>
            <a:ext cx="6400800" cy="412750"/>
          </a:xfrm>
        </p:spPr>
        <p:txBody>
          <a:bodyPr/>
          <a:lstStyle/>
          <a:p>
            <a:pPr eaLnBrk="1" hangingPunct="1"/>
            <a:r>
              <a:rPr lang="en-US" sz="2400" smtClean="0"/>
              <a:t>2006 Cummins ISB Air Intake Operation</a:t>
            </a:r>
          </a:p>
        </p:txBody>
      </p:sp>
      <p:sp>
        <p:nvSpPr>
          <p:cNvPr id="5" name="Text Placeholder 4"/>
          <p:cNvSpPr>
            <a:spLocks noGrp="1"/>
          </p:cNvSpPr>
          <p:nvPr>
            <p:ph type="body" sz="half" idx="2"/>
          </p:nvPr>
        </p:nvSpPr>
        <p:spPr>
          <a:xfrm>
            <a:off x="914400" y="5257800"/>
            <a:ext cx="6705600" cy="990600"/>
          </a:xfrm>
        </p:spPr>
        <p:txBody>
          <a:bodyPr numCol="2" rtlCol="0">
            <a:normAutofit fontScale="92500" lnSpcReduction="10000"/>
          </a:bodyPr>
          <a:lstStyle/>
          <a:p>
            <a:pPr marL="342900" indent="-342900" eaLnBrk="1" fontAlgn="auto" hangingPunct="1">
              <a:spcAft>
                <a:spcPts val="0"/>
              </a:spcAft>
              <a:buFont typeface="Arial" pitchFamily="34" charset="0"/>
              <a:buAutoNum type="arabicPeriod"/>
              <a:defRPr/>
            </a:pPr>
            <a:r>
              <a:rPr lang="en-US" sz="1500" dirty="0" smtClean="0"/>
              <a:t>Intake air inlet to turbocharger</a:t>
            </a:r>
          </a:p>
          <a:p>
            <a:pPr marL="342900" indent="-342900" eaLnBrk="1" fontAlgn="auto" hangingPunct="1">
              <a:spcAft>
                <a:spcPts val="0"/>
              </a:spcAft>
              <a:buFont typeface="Arial" pitchFamily="34" charset="0"/>
              <a:buAutoNum type="arabicPeriod"/>
              <a:defRPr/>
            </a:pPr>
            <a:r>
              <a:rPr lang="en-US" sz="1500" dirty="0" smtClean="0"/>
              <a:t>Turbocharger air to charge air cooler</a:t>
            </a:r>
          </a:p>
          <a:p>
            <a:pPr marL="342900" indent="-342900" eaLnBrk="1" fontAlgn="auto" hangingPunct="1">
              <a:spcAft>
                <a:spcPts val="0"/>
              </a:spcAft>
              <a:buFont typeface="Arial" pitchFamily="34" charset="0"/>
              <a:buAutoNum type="arabicPeriod"/>
              <a:defRPr/>
            </a:pPr>
            <a:r>
              <a:rPr lang="en-US" sz="1500" dirty="0" smtClean="0"/>
              <a:t>Charge air cooler</a:t>
            </a:r>
          </a:p>
          <a:p>
            <a:pPr marL="342900" indent="-342900" eaLnBrk="1" fontAlgn="auto" hangingPunct="1">
              <a:spcAft>
                <a:spcPts val="0"/>
              </a:spcAft>
              <a:buFont typeface="Arial" pitchFamily="34" charset="0"/>
              <a:buAutoNum type="arabicPeriod"/>
              <a:defRPr/>
            </a:pPr>
            <a:r>
              <a:rPr lang="en-US" sz="1500" dirty="0" smtClean="0"/>
              <a:t>EGR mixer</a:t>
            </a:r>
          </a:p>
          <a:p>
            <a:pPr marL="342900" indent="-342900" eaLnBrk="1" fontAlgn="auto" hangingPunct="1">
              <a:spcAft>
                <a:spcPts val="0"/>
              </a:spcAft>
              <a:buFont typeface="Arial" pitchFamily="34" charset="0"/>
              <a:buAutoNum type="arabicPeriod"/>
              <a:defRPr/>
            </a:pPr>
            <a:r>
              <a:rPr lang="en-US" sz="1500" dirty="0" smtClean="0"/>
              <a:t>Intake manifold</a:t>
            </a:r>
          </a:p>
          <a:p>
            <a:pPr marL="342900" indent="-342900" eaLnBrk="1" fontAlgn="auto" hangingPunct="1">
              <a:spcAft>
                <a:spcPts val="0"/>
              </a:spcAft>
              <a:buFont typeface="Arial" pitchFamily="34" charset="0"/>
              <a:buAutoNum type="arabicPeriod"/>
              <a:defRPr/>
            </a:pPr>
            <a:r>
              <a:rPr lang="en-US" sz="1500" dirty="0" smtClean="0"/>
              <a:t>Intake valve</a:t>
            </a:r>
          </a:p>
          <a:p>
            <a:pPr marL="342900" indent="-342900" eaLnBrk="1" fontAlgn="auto" hangingPunct="1">
              <a:spcAft>
                <a:spcPts val="0"/>
              </a:spcAft>
              <a:buFont typeface="Arial" pitchFamily="34" charset="0"/>
              <a:buAutoNum type="arabicPeriod"/>
              <a:defRPr/>
            </a:pPr>
            <a:endParaRPr lang="en-US" dirty="0"/>
          </a:p>
        </p:txBody>
      </p:sp>
      <p:pic>
        <p:nvPicPr>
          <p:cNvPr id="29699" name="Picture 5"/>
          <p:cNvPicPr>
            <a:picLocks noGrp="1" noChangeAspect="1" noChangeArrowheads="1"/>
          </p:cNvPicPr>
          <p:nvPr>
            <p:ph idx="1"/>
          </p:nvPr>
        </p:nvPicPr>
        <p:blipFill>
          <a:blip r:embed="rId3"/>
          <a:srcRect/>
          <a:stretch>
            <a:fillRect/>
          </a:stretch>
        </p:blipFill>
        <p:spPr>
          <a:xfrm>
            <a:off x="1219200" y="762000"/>
            <a:ext cx="6661150" cy="3390900"/>
          </a:xfrm>
        </p:spPr>
      </p:pic>
      <p:sp>
        <p:nvSpPr>
          <p:cNvPr id="13" name="Text Placeholder 4"/>
          <p:cNvSpPr txBox="1">
            <a:spLocks/>
          </p:cNvSpPr>
          <p:nvPr/>
        </p:nvSpPr>
        <p:spPr>
          <a:xfrm>
            <a:off x="304800" y="4191000"/>
            <a:ext cx="8305800" cy="914400"/>
          </a:xfrm>
          <a:prstGeom prst="rect">
            <a:avLst/>
          </a:prstGeom>
        </p:spPr>
        <p:txBody>
          <a:bodyPr>
            <a:normAutofit fontScale="92500" lnSpcReduction="10000"/>
          </a:bodyPr>
          <a:lstStyle/>
          <a:p>
            <a:pPr fontAlgn="auto">
              <a:spcBef>
                <a:spcPct val="20000"/>
              </a:spcBef>
              <a:spcAft>
                <a:spcPts val="0"/>
              </a:spcAft>
              <a:buFont typeface="Arial" pitchFamily="34" charset="0"/>
              <a:buNone/>
              <a:defRPr/>
            </a:pPr>
            <a:r>
              <a:rPr lang="en-US" sz="1600" dirty="0">
                <a:latin typeface="+mn-lt"/>
              </a:rPr>
              <a:t>Air is drawn through the air cleaner into the compressor side of the turbocharger. IT is then forced through the charge air cooler piping to the charge air cooler, mixed with EGR gas, through the intake air heater, and into the intake manifold. From the intake manifold, air is forced into the cylinders and used for combustion.</a:t>
            </a:r>
          </a:p>
          <a:p>
            <a:pPr marL="342900" indent="-342900" fontAlgn="auto">
              <a:spcBef>
                <a:spcPct val="20000"/>
              </a:spcBef>
              <a:spcAft>
                <a:spcPts val="0"/>
              </a:spcAft>
              <a:defRPr/>
            </a:pPr>
            <a:endParaRPr lang="en-US" sz="1400" dirty="0">
              <a:latin typeface="+mn-lt"/>
            </a:endParaRPr>
          </a:p>
        </p:txBody>
      </p:sp>
      <p:sp>
        <p:nvSpPr>
          <p:cNvPr id="29701" name="TextBox 5"/>
          <p:cNvSpPr txBox="1">
            <a:spLocks noChangeArrowheads="1"/>
          </p:cNvSpPr>
          <p:nvPr/>
        </p:nvSpPr>
        <p:spPr bwMode="auto">
          <a:xfrm>
            <a:off x="6858000" y="6581775"/>
            <a:ext cx="2286000" cy="292100"/>
          </a:xfrm>
          <a:prstGeom prst="rect">
            <a:avLst/>
          </a:prstGeom>
          <a:noFill/>
          <a:ln w="9525">
            <a:noFill/>
            <a:miter lim="800000"/>
            <a:headEnd/>
            <a:tailEnd/>
          </a:ln>
        </p:spPr>
        <p:txBody>
          <a:bodyPr>
            <a:spAutoFit/>
          </a:bodyPr>
          <a:lstStyle/>
          <a:p>
            <a:r>
              <a:rPr lang="en-US" sz="1300" i="1">
                <a:latin typeface="Calibri" pitchFamily="34" charset="0"/>
              </a:rPr>
              <a:t>Source: Cummins Quickserve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966</TotalTime>
  <Words>3922</Words>
  <Application>Microsoft Office PowerPoint</Application>
  <PresentationFormat>On-screen Show (4:3)</PresentationFormat>
  <Paragraphs>566</Paragraphs>
  <Slides>57</Slides>
  <Notes>56</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57</vt:i4>
      </vt:variant>
    </vt:vector>
  </HeadingPairs>
  <TitlesOfParts>
    <vt:vector size="60" baseType="lpstr">
      <vt:lpstr>Arial</vt:lpstr>
      <vt:lpstr>Calibri</vt:lpstr>
      <vt:lpstr>Office Theme</vt:lpstr>
      <vt:lpstr>Slide 1</vt:lpstr>
      <vt:lpstr>Today’s Learning Objectives</vt:lpstr>
      <vt:lpstr>Intake and Exhaust Systems</vt:lpstr>
      <vt:lpstr>EGR / Crankcase Ventilation Systems</vt:lpstr>
      <vt:lpstr>EGR / Crankcase Ventilation Systems   Operations</vt:lpstr>
      <vt:lpstr>2006 ISB Engine Diagram – Side View</vt:lpstr>
      <vt:lpstr>2006 ISB Engine Diagram – Front View</vt:lpstr>
      <vt:lpstr>2006 ISB Engine Diagram – Rear View</vt:lpstr>
      <vt:lpstr>2006 Cummins ISB Air Intake Operation</vt:lpstr>
      <vt:lpstr>2006 Cummins ISB  Turbocharger Operation</vt:lpstr>
      <vt:lpstr>2006 Cummins ISB Exhaust System Flow</vt:lpstr>
      <vt:lpstr>Notes on Other Engines</vt:lpstr>
      <vt:lpstr>EGR / Crankcase Ventilation Systems   Service</vt:lpstr>
      <vt:lpstr>Emissions System Service</vt:lpstr>
      <vt:lpstr>EGR Valve Service (1)</vt:lpstr>
      <vt:lpstr>EGR Valve Service (2)</vt:lpstr>
      <vt:lpstr>EGR Valve Service (3)</vt:lpstr>
      <vt:lpstr>EGR Valve Service (4)</vt:lpstr>
      <vt:lpstr>EGR Valve Service (5)</vt:lpstr>
      <vt:lpstr>EGR Cooler Service (Preparation)</vt:lpstr>
      <vt:lpstr>EGR Cooler Service (Removal)</vt:lpstr>
      <vt:lpstr>EGR Cooler Service (Clean and Inspect)</vt:lpstr>
      <vt:lpstr>EGR Cooler Service (Install)</vt:lpstr>
      <vt:lpstr>EGR Cooler Service (Finishing)</vt:lpstr>
      <vt:lpstr>Other Service procedures</vt:lpstr>
      <vt:lpstr>EGR / Crankcase Ventilation Systems   Troubleshooting</vt:lpstr>
      <vt:lpstr>EGR / Crankcase Ventilation Problems</vt:lpstr>
      <vt:lpstr>Intake Manifold Pressure (Boost) Low</vt:lpstr>
      <vt:lpstr>Intake Air Temp Above Spec</vt:lpstr>
      <vt:lpstr>Intake Air Temp Above Spec (continued …)</vt:lpstr>
      <vt:lpstr>Turbocharger Leaks Engine Oil or Fuel</vt:lpstr>
      <vt:lpstr>EGR / Crankcase Ventilation Systems   Computer Diagnostics</vt:lpstr>
      <vt:lpstr>Computer Diagnostic Systems</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Cummins INSITE Introduction</vt:lpstr>
      <vt:lpstr>DDDL Introduction</vt:lpstr>
      <vt:lpstr>DDDL Introduction</vt:lpstr>
      <vt:lpstr>DDDL Introduction</vt:lpstr>
      <vt:lpstr>Detroit Diesel Diagnostic Link Introduction</vt:lpstr>
      <vt:lpstr>Detroit Diesel Diagnostic Link Introduction</vt:lpstr>
      <vt:lpstr>Detroit Diesel Diagnostic Link Introduction</vt:lpstr>
      <vt:lpstr>Detroit Diesel Diagnostic Link Introduction</vt:lpstr>
      <vt:lpstr>Detroit Diesel Diagnostic Link Introduction</vt:lpstr>
      <vt:lpstr>EGR / Crankcase Ventilation Systems   Hands-On 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Lester</dc:creator>
  <cp:lastModifiedBy>Owner</cp:lastModifiedBy>
  <cp:revision>56</cp:revision>
  <dcterms:created xsi:type="dcterms:W3CDTF">2006-08-16T00:00:00Z</dcterms:created>
  <dcterms:modified xsi:type="dcterms:W3CDTF">2012-12-31T21:00:54Z</dcterms:modified>
</cp:coreProperties>
</file>